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3716000" cx="2743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86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00000"/>
                </a:solidFill>
              </a:rPr>
              <a:t>Original version - DO NOT MODIFY</a:t>
            </a:r>
            <a:endParaRPr b="1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654a0e7a6_1_0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654a0e7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Development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654a0e7a6_1_115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1654a0e7a6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Chapter: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Introducing Enclave Analysis Tools</a:t>
            </a:r>
            <a:endParaRPr sz="2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1654a0e7a6_1_267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1654a0e7a6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Chapter: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A Research Story</a:t>
            </a:r>
            <a:endParaRPr sz="2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1654a0e7a6_1_421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1654a0e7a6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Chapter: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blank template</a:t>
            </a:r>
            <a:endParaRPr sz="2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1654a0e7a6_1_573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1654a0e7a6_1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Chapter: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blank template</a:t>
            </a:r>
            <a:endParaRPr sz="2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1654a0e7a6_1_697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1654a0e7a6_1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Chapter: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blank template</a:t>
            </a:r>
            <a:endParaRPr sz="2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1654a0e7a6_1_821:notes"/>
          <p:cNvSpPr/>
          <p:nvPr>
            <p:ph idx="2" type="sldImg"/>
          </p:nvPr>
        </p:nvSpPr>
        <p:spPr>
          <a:xfrm>
            <a:off x="295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1654a0e7a6_1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Chapter: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blank template</a:t>
            </a:r>
            <a:endParaRPr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35125" y="1985533"/>
            <a:ext cx="25561800" cy="5473500"/>
          </a:xfrm>
          <a:prstGeom prst="rect">
            <a:avLst/>
          </a:prstGeom>
        </p:spPr>
        <p:txBody>
          <a:bodyPr anchorCtr="0" anchor="b" bIns="264125" lIns="264125" spcFirstLastPara="1" rIns="264125" wrap="square" tIns="264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35100" y="7557667"/>
            <a:ext cx="25561800" cy="2113500"/>
          </a:xfrm>
          <a:prstGeom prst="rect">
            <a:avLst/>
          </a:prstGeom>
        </p:spPr>
        <p:txBody>
          <a:bodyPr anchorCtr="0" anchor="t" bIns="264125" lIns="264125" spcFirstLastPara="1" rIns="264125" wrap="square" tIns="2641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5417373" y="12435245"/>
            <a:ext cx="1646100" cy="1049700"/>
          </a:xfrm>
          <a:prstGeom prst="rect">
            <a:avLst/>
          </a:prstGeom>
        </p:spPr>
        <p:txBody>
          <a:bodyPr anchorCtr="0" anchor="ctr" bIns="264125" lIns="264125" spcFirstLastPara="1" rIns="264125" wrap="square" tIns="26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935100" y="2949667"/>
            <a:ext cx="25561800" cy="5235900"/>
          </a:xfrm>
          <a:prstGeom prst="rect">
            <a:avLst/>
          </a:prstGeom>
        </p:spPr>
        <p:txBody>
          <a:bodyPr anchorCtr="0" anchor="b" bIns="264125" lIns="264125" spcFirstLastPara="1" rIns="264125" wrap="square" tIns="264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700"/>
              <a:buNone/>
              <a:defRPr sz="3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4700"/>
              <a:buNone/>
              <a:defRPr sz="3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4700"/>
              <a:buNone/>
              <a:defRPr sz="3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4700"/>
              <a:buNone/>
              <a:defRPr sz="3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4700"/>
              <a:buNone/>
              <a:defRPr sz="3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4700"/>
              <a:buNone/>
              <a:defRPr sz="3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4700"/>
              <a:buNone/>
              <a:defRPr sz="3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4700"/>
              <a:buNone/>
              <a:defRPr sz="3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4700"/>
              <a:buNone/>
              <a:defRPr sz="34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935100" y="8405933"/>
            <a:ext cx="25561800" cy="3468900"/>
          </a:xfrm>
          <a:prstGeom prst="rect">
            <a:avLst/>
          </a:prstGeom>
        </p:spPr>
        <p:txBody>
          <a:bodyPr anchorCtr="0" anchor="t" bIns="264125" lIns="264125" spcFirstLastPara="1" rIns="264125" wrap="square" tIns="264125">
            <a:normAutofit/>
          </a:bodyPr>
          <a:lstStyle>
            <a:lvl1pPr indent="-558800" lvl="0" marL="4572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1pPr>
            <a:lvl2pPr indent="-482600" lvl="1" marL="914400" algn="ctr">
              <a:spcBef>
                <a:spcPts val="0"/>
              </a:spcBef>
              <a:spcAft>
                <a:spcPts val="0"/>
              </a:spcAft>
              <a:buSzPts val="4000"/>
              <a:buChar char="○"/>
              <a:defRPr/>
            </a:lvl2pPr>
            <a:lvl3pPr indent="-482600" lvl="2" marL="1371600" algn="ctr">
              <a:spcBef>
                <a:spcPts val="0"/>
              </a:spcBef>
              <a:spcAft>
                <a:spcPts val="0"/>
              </a:spcAft>
              <a:buSzPts val="4000"/>
              <a:buChar char="■"/>
              <a:defRPr/>
            </a:lvl3pPr>
            <a:lvl4pPr indent="-482600" lvl="3" marL="1828800" algn="ctr"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4pPr>
            <a:lvl5pPr indent="-482600" lvl="4" marL="2286000" algn="ctr">
              <a:spcBef>
                <a:spcPts val="0"/>
              </a:spcBef>
              <a:spcAft>
                <a:spcPts val="0"/>
              </a:spcAft>
              <a:buSzPts val="4000"/>
              <a:buChar char="○"/>
              <a:defRPr/>
            </a:lvl5pPr>
            <a:lvl6pPr indent="-482600" lvl="5" marL="2743200" algn="ctr">
              <a:spcBef>
                <a:spcPts val="0"/>
              </a:spcBef>
              <a:spcAft>
                <a:spcPts val="0"/>
              </a:spcAft>
              <a:buSzPts val="4000"/>
              <a:buChar char="■"/>
              <a:defRPr/>
            </a:lvl6pPr>
            <a:lvl7pPr indent="-482600" lvl="6" marL="3200400" algn="ctr"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7pPr>
            <a:lvl8pPr indent="-482600" lvl="7" marL="3657600" algn="ctr">
              <a:spcBef>
                <a:spcPts val="0"/>
              </a:spcBef>
              <a:spcAft>
                <a:spcPts val="0"/>
              </a:spcAft>
              <a:buSzPts val="4000"/>
              <a:buChar char="○"/>
              <a:defRPr/>
            </a:lvl8pPr>
            <a:lvl9pPr indent="-482600" lvl="8" marL="4114800" algn="ctr">
              <a:spcBef>
                <a:spcPts val="0"/>
              </a:spcBef>
              <a:spcAft>
                <a:spcPts val="0"/>
              </a:spcAft>
              <a:buSzPts val="4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5417373" y="12435245"/>
            <a:ext cx="1646100" cy="1049700"/>
          </a:xfrm>
          <a:prstGeom prst="rect">
            <a:avLst/>
          </a:prstGeom>
        </p:spPr>
        <p:txBody>
          <a:bodyPr anchorCtr="0" anchor="ctr" bIns="264125" lIns="264125" spcFirstLastPara="1" rIns="264125" wrap="square" tIns="26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5417373" y="12435245"/>
            <a:ext cx="1646100" cy="1049700"/>
          </a:xfrm>
          <a:prstGeom prst="rect">
            <a:avLst/>
          </a:prstGeom>
        </p:spPr>
        <p:txBody>
          <a:bodyPr anchorCtr="0" anchor="ctr" bIns="264125" lIns="264125" spcFirstLastPara="1" rIns="264125" wrap="square" tIns="26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35100" y="5735600"/>
            <a:ext cx="25561800" cy="2244900"/>
          </a:xfrm>
          <a:prstGeom prst="rect">
            <a:avLst/>
          </a:prstGeom>
        </p:spPr>
        <p:txBody>
          <a:bodyPr anchorCtr="0" anchor="ctr" bIns="264125" lIns="264125" spcFirstLastPara="1" rIns="264125" wrap="square" tIns="264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5417373" y="12435245"/>
            <a:ext cx="1646100" cy="1049700"/>
          </a:xfrm>
          <a:prstGeom prst="rect">
            <a:avLst/>
          </a:prstGeom>
        </p:spPr>
        <p:txBody>
          <a:bodyPr anchorCtr="0" anchor="ctr" bIns="264125" lIns="264125" spcFirstLastPara="1" rIns="264125" wrap="square" tIns="26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35100" y="1186733"/>
            <a:ext cx="25561800" cy="1527300"/>
          </a:xfrm>
          <a:prstGeom prst="rect">
            <a:avLst/>
          </a:prstGeom>
        </p:spPr>
        <p:txBody>
          <a:bodyPr anchorCtr="0" anchor="t" bIns="264125" lIns="264125" spcFirstLastPara="1" rIns="264125" wrap="square" tIns="264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35100" y="3073267"/>
            <a:ext cx="25561800" cy="9110400"/>
          </a:xfrm>
          <a:prstGeom prst="rect">
            <a:avLst/>
          </a:prstGeom>
        </p:spPr>
        <p:txBody>
          <a:bodyPr anchorCtr="0" anchor="t" bIns="264125" lIns="264125" spcFirstLastPara="1" rIns="264125" wrap="square" tIns="26412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1pPr>
            <a:lvl2pPr indent="-482600" lvl="1" marL="914400">
              <a:spcBef>
                <a:spcPts val="0"/>
              </a:spcBef>
              <a:spcAft>
                <a:spcPts val="0"/>
              </a:spcAft>
              <a:buSzPts val="4000"/>
              <a:buChar char="○"/>
              <a:defRPr/>
            </a:lvl2pPr>
            <a:lvl3pPr indent="-482600" lvl="2" marL="1371600">
              <a:spcBef>
                <a:spcPts val="0"/>
              </a:spcBef>
              <a:spcAft>
                <a:spcPts val="0"/>
              </a:spcAft>
              <a:buSzPts val="4000"/>
              <a:buChar char="■"/>
              <a:defRPr/>
            </a:lvl3pPr>
            <a:lvl4pPr indent="-482600" lvl="3" marL="1828800"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4pPr>
            <a:lvl5pPr indent="-482600" lvl="4" marL="2286000">
              <a:spcBef>
                <a:spcPts val="0"/>
              </a:spcBef>
              <a:spcAft>
                <a:spcPts val="0"/>
              </a:spcAft>
              <a:buSzPts val="4000"/>
              <a:buChar char="○"/>
              <a:defRPr/>
            </a:lvl5pPr>
            <a:lvl6pPr indent="-482600" lvl="5" marL="2743200">
              <a:spcBef>
                <a:spcPts val="0"/>
              </a:spcBef>
              <a:spcAft>
                <a:spcPts val="0"/>
              </a:spcAft>
              <a:buSzPts val="4000"/>
              <a:buChar char="■"/>
              <a:defRPr/>
            </a:lvl6pPr>
            <a:lvl7pPr indent="-482600" lvl="6" marL="3200400"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7pPr>
            <a:lvl8pPr indent="-482600" lvl="7" marL="3657600">
              <a:spcBef>
                <a:spcPts val="0"/>
              </a:spcBef>
              <a:spcAft>
                <a:spcPts val="0"/>
              </a:spcAft>
              <a:buSzPts val="4000"/>
              <a:buChar char="○"/>
              <a:defRPr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5417373" y="12435245"/>
            <a:ext cx="1646100" cy="1049700"/>
          </a:xfrm>
          <a:prstGeom prst="rect">
            <a:avLst/>
          </a:prstGeom>
        </p:spPr>
        <p:txBody>
          <a:bodyPr anchorCtr="0" anchor="ctr" bIns="264125" lIns="264125" spcFirstLastPara="1" rIns="264125" wrap="square" tIns="26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35100" y="1186733"/>
            <a:ext cx="25561800" cy="1527300"/>
          </a:xfrm>
          <a:prstGeom prst="rect">
            <a:avLst/>
          </a:prstGeom>
        </p:spPr>
        <p:txBody>
          <a:bodyPr anchorCtr="0" anchor="t" bIns="264125" lIns="264125" spcFirstLastPara="1" rIns="264125" wrap="square" tIns="264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35100" y="3073267"/>
            <a:ext cx="11999700" cy="9110400"/>
          </a:xfrm>
          <a:prstGeom prst="rect">
            <a:avLst/>
          </a:prstGeom>
        </p:spPr>
        <p:txBody>
          <a:bodyPr anchorCtr="0" anchor="t" bIns="264125" lIns="264125" spcFirstLastPara="1" rIns="264125" wrap="square" tIns="264125">
            <a:normAutofit/>
          </a:bodyPr>
          <a:lstStyle>
            <a:lvl1pPr indent="-482600" lvl="0" marL="4572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4497200" y="3073267"/>
            <a:ext cx="11999700" cy="9110400"/>
          </a:xfrm>
          <a:prstGeom prst="rect">
            <a:avLst/>
          </a:prstGeom>
        </p:spPr>
        <p:txBody>
          <a:bodyPr anchorCtr="0" anchor="t" bIns="264125" lIns="264125" spcFirstLastPara="1" rIns="264125" wrap="square" tIns="264125">
            <a:normAutofit/>
          </a:bodyPr>
          <a:lstStyle>
            <a:lvl1pPr indent="-482600" lvl="0" marL="4572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5417373" y="12435245"/>
            <a:ext cx="1646100" cy="1049700"/>
          </a:xfrm>
          <a:prstGeom prst="rect">
            <a:avLst/>
          </a:prstGeom>
        </p:spPr>
        <p:txBody>
          <a:bodyPr anchorCtr="0" anchor="ctr" bIns="264125" lIns="264125" spcFirstLastPara="1" rIns="264125" wrap="square" tIns="26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5100" y="1186733"/>
            <a:ext cx="25561800" cy="1527300"/>
          </a:xfrm>
          <a:prstGeom prst="rect">
            <a:avLst/>
          </a:prstGeom>
        </p:spPr>
        <p:txBody>
          <a:bodyPr anchorCtr="0" anchor="t" bIns="264125" lIns="264125" spcFirstLastPara="1" rIns="264125" wrap="square" tIns="264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5417373" y="12435245"/>
            <a:ext cx="1646100" cy="1049700"/>
          </a:xfrm>
          <a:prstGeom prst="rect">
            <a:avLst/>
          </a:prstGeom>
        </p:spPr>
        <p:txBody>
          <a:bodyPr anchorCtr="0" anchor="ctr" bIns="264125" lIns="264125" spcFirstLastPara="1" rIns="264125" wrap="square" tIns="26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935100" y="1481600"/>
            <a:ext cx="8424000" cy="2015100"/>
          </a:xfrm>
          <a:prstGeom prst="rect">
            <a:avLst/>
          </a:prstGeom>
        </p:spPr>
        <p:txBody>
          <a:bodyPr anchorCtr="0" anchor="b" bIns="264125" lIns="264125" spcFirstLastPara="1" rIns="264125" wrap="square" tIns="264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35100" y="3705600"/>
            <a:ext cx="8424000" cy="8478300"/>
          </a:xfrm>
          <a:prstGeom prst="rect">
            <a:avLst/>
          </a:prstGeom>
        </p:spPr>
        <p:txBody>
          <a:bodyPr anchorCtr="0" anchor="t" bIns="264125" lIns="264125" spcFirstLastPara="1" rIns="264125" wrap="square" tIns="264125">
            <a:norm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5417373" y="12435245"/>
            <a:ext cx="1646100" cy="1049700"/>
          </a:xfrm>
          <a:prstGeom prst="rect">
            <a:avLst/>
          </a:prstGeom>
        </p:spPr>
        <p:txBody>
          <a:bodyPr anchorCtr="0" anchor="ctr" bIns="264125" lIns="264125" spcFirstLastPara="1" rIns="264125" wrap="square" tIns="26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470750" y="1200400"/>
            <a:ext cx="19103400" cy="10908900"/>
          </a:xfrm>
          <a:prstGeom prst="rect">
            <a:avLst/>
          </a:prstGeom>
        </p:spPr>
        <p:txBody>
          <a:bodyPr anchorCtr="0" anchor="ctr" bIns="264125" lIns="264125" spcFirstLastPara="1" rIns="264125" wrap="square" tIns="264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5417373" y="12435245"/>
            <a:ext cx="1646100" cy="1049700"/>
          </a:xfrm>
          <a:prstGeom prst="rect">
            <a:avLst/>
          </a:prstGeom>
        </p:spPr>
        <p:txBody>
          <a:bodyPr anchorCtr="0" anchor="ctr" bIns="264125" lIns="264125" spcFirstLastPara="1" rIns="264125" wrap="square" tIns="26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3716000" y="-333"/>
            <a:ext cx="13716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64125" lIns="264125" spcFirstLastPara="1" rIns="264125" wrap="square" tIns="264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96500" y="3288467"/>
            <a:ext cx="12135600" cy="3952800"/>
          </a:xfrm>
          <a:prstGeom prst="rect">
            <a:avLst/>
          </a:prstGeom>
        </p:spPr>
        <p:txBody>
          <a:bodyPr anchorCtr="0" anchor="b" bIns="264125" lIns="264125" spcFirstLastPara="1" rIns="264125" wrap="square" tIns="264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96500" y="7474867"/>
            <a:ext cx="12135600" cy="3293700"/>
          </a:xfrm>
          <a:prstGeom prst="rect">
            <a:avLst/>
          </a:prstGeom>
        </p:spPr>
        <p:txBody>
          <a:bodyPr anchorCtr="0" anchor="t" bIns="264125" lIns="264125" spcFirstLastPara="1" rIns="264125" wrap="square" tIns="2641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4818500" y="1930867"/>
            <a:ext cx="11511000" cy="9853500"/>
          </a:xfrm>
          <a:prstGeom prst="rect">
            <a:avLst/>
          </a:prstGeom>
        </p:spPr>
        <p:txBody>
          <a:bodyPr anchorCtr="0" anchor="ctr" bIns="264125" lIns="264125" spcFirstLastPara="1" rIns="264125" wrap="square" tIns="26412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1pPr>
            <a:lvl2pPr indent="-482600" lvl="1" marL="914400">
              <a:spcBef>
                <a:spcPts val="0"/>
              </a:spcBef>
              <a:spcAft>
                <a:spcPts val="0"/>
              </a:spcAft>
              <a:buSzPts val="4000"/>
              <a:buChar char="○"/>
              <a:defRPr/>
            </a:lvl2pPr>
            <a:lvl3pPr indent="-482600" lvl="2" marL="1371600">
              <a:spcBef>
                <a:spcPts val="0"/>
              </a:spcBef>
              <a:spcAft>
                <a:spcPts val="0"/>
              </a:spcAft>
              <a:buSzPts val="4000"/>
              <a:buChar char="■"/>
              <a:defRPr/>
            </a:lvl3pPr>
            <a:lvl4pPr indent="-482600" lvl="3" marL="1828800"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4pPr>
            <a:lvl5pPr indent="-482600" lvl="4" marL="2286000">
              <a:spcBef>
                <a:spcPts val="0"/>
              </a:spcBef>
              <a:spcAft>
                <a:spcPts val="0"/>
              </a:spcAft>
              <a:buSzPts val="4000"/>
              <a:buChar char="○"/>
              <a:defRPr/>
            </a:lvl5pPr>
            <a:lvl6pPr indent="-482600" lvl="5" marL="2743200">
              <a:spcBef>
                <a:spcPts val="0"/>
              </a:spcBef>
              <a:spcAft>
                <a:spcPts val="0"/>
              </a:spcAft>
              <a:buSzPts val="4000"/>
              <a:buChar char="■"/>
              <a:defRPr/>
            </a:lvl6pPr>
            <a:lvl7pPr indent="-482600" lvl="6" marL="3200400"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7pPr>
            <a:lvl8pPr indent="-482600" lvl="7" marL="3657600">
              <a:spcBef>
                <a:spcPts val="0"/>
              </a:spcBef>
              <a:spcAft>
                <a:spcPts val="0"/>
              </a:spcAft>
              <a:buSzPts val="4000"/>
              <a:buChar char="○"/>
              <a:defRPr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5417373" y="12435245"/>
            <a:ext cx="1646100" cy="1049700"/>
          </a:xfrm>
          <a:prstGeom prst="rect">
            <a:avLst/>
          </a:prstGeom>
        </p:spPr>
        <p:txBody>
          <a:bodyPr anchorCtr="0" anchor="ctr" bIns="264125" lIns="264125" spcFirstLastPara="1" rIns="264125" wrap="square" tIns="26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935100" y="11281533"/>
            <a:ext cx="17996400" cy="1613700"/>
          </a:xfrm>
          <a:prstGeom prst="rect">
            <a:avLst/>
          </a:prstGeom>
        </p:spPr>
        <p:txBody>
          <a:bodyPr anchorCtr="0" anchor="ctr" bIns="264125" lIns="264125" spcFirstLastPara="1" rIns="264125" wrap="square" tIns="2641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5417373" y="12435245"/>
            <a:ext cx="1646100" cy="1049700"/>
          </a:xfrm>
          <a:prstGeom prst="rect">
            <a:avLst/>
          </a:prstGeom>
        </p:spPr>
        <p:txBody>
          <a:bodyPr anchorCtr="0" anchor="ctr" bIns="264125" lIns="264125" spcFirstLastPara="1" rIns="264125" wrap="square" tIns="26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5100" y="1186733"/>
            <a:ext cx="255618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4125" lIns="264125" spcFirstLastPara="1" rIns="264125" wrap="square" tIns="264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None/>
              <a:defRPr sz="8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None/>
              <a:defRPr sz="8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None/>
              <a:defRPr sz="8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None/>
              <a:defRPr sz="8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None/>
              <a:defRPr sz="8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None/>
              <a:defRPr sz="8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None/>
              <a:defRPr sz="8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None/>
              <a:defRPr sz="8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None/>
              <a:defRPr sz="8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5100" y="3073267"/>
            <a:ext cx="255618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4125" lIns="264125" spcFirstLastPara="1" rIns="264125" wrap="square" tIns="264125">
            <a:normAutofit/>
          </a:bodyPr>
          <a:lstStyle>
            <a:lvl1pPr indent="-558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1pPr>
            <a:lvl2pPr indent="-482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○"/>
              <a:defRPr sz="4000">
                <a:solidFill>
                  <a:schemeClr val="dk2"/>
                </a:solidFill>
              </a:defRPr>
            </a:lvl2pPr>
            <a:lvl3pPr indent="-482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■"/>
              <a:defRPr sz="4000">
                <a:solidFill>
                  <a:schemeClr val="dk2"/>
                </a:solidFill>
              </a:defRPr>
            </a:lvl3pPr>
            <a:lvl4pPr indent="-482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  <a:defRPr sz="4000">
                <a:solidFill>
                  <a:schemeClr val="dk2"/>
                </a:solidFill>
              </a:defRPr>
            </a:lvl4pPr>
            <a:lvl5pPr indent="-482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○"/>
              <a:defRPr sz="4000">
                <a:solidFill>
                  <a:schemeClr val="dk2"/>
                </a:solidFill>
              </a:defRPr>
            </a:lvl5pPr>
            <a:lvl6pPr indent="-482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■"/>
              <a:defRPr sz="4000">
                <a:solidFill>
                  <a:schemeClr val="dk2"/>
                </a:solidFill>
              </a:defRPr>
            </a:lvl6pPr>
            <a:lvl7pPr indent="-482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  <a:defRPr sz="4000">
                <a:solidFill>
                  <a:schemeClr val="dk2"/>
                </a:solidFill>
              </a:defRPr>
            </a:lvl7pPr>
            <a:lvl8pPr indent="-482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○"/>
              <a:defRPr sz="4000">
                <a:solidFill>
                  <a:schemeClr val="dk2"/>
                </a:solidFill>
              </a:defRPr>
            </a:lvl8pPr>
            <a:lvl9pPr indent="-482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■"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417373" y="12435245"/>
            <a:ext cx="1646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4125" lIns="264125" spcFirstLastPara="1" rIns="264125" wrap="square" tIns="264125">
            <a:normAutofit/>
          </a:bodyPr>
          <a:lstStyle>
            <a:lvl1pPr lvl="0" algn="r">
              <a:buNone/>
              <a:defRPr sz="2900">
                <a:solidFill>
                  <a:schemeClr val="dk2"/>
                </a:solidFill>
              </a:defRPr>
            </a:lvl1pPr>
            <a:lvl2pPr lvl="1" algn="r">
              <a:buNone/>
              <a:defRPr sz="2900">
                <a:solidFill>
                  <a:schemeClr val="dk2"/>
                </a:solidFill>
              </a:defRPr>
            </a:lvl2pPr>
            <a:lvl3pPr lvl="2" algn="r">
              <a:buNone/>
              <a:defRPr sz="2900">
                <a:solidFill>
                  <a:schemeClr val="dk2"/>
                </a:solidFill>
              </a:defRPr>
            </a:lvl3pPr>
            <a:lvl4pPr lvl="3" algn="r">
              <a:buNone/>
              <a:defRPr sz="2900">
                <a:solidFill>
                  <a:schemeClr val="dk2"/>
                </a:solidFill>
              </a:defRPr>
            </a:lvl4pPr>
            <a:lvl5pPr lvl="4" algn="r">
              <a:buNone/>
              <a:defRPr sz="2900">
                <a:solidFill>
                  <a:schemeClr val="dk2"/>
                </a:solidFill>
              </a:defRPr>
            </a:lvl5pPr>
            <a:lvl6pPr lvl="5" algn="r">
              <a:buNone/>
              <a:defRPr sz="2900">
                <a:solidFill>
                  <a:schemeClr val="dk2"/>
                </a:solidFill>
              </a:defRPr>
            </a:lvl6pPr>
            <a:lvl7pPr lvl="6" algn="r">
              <a:buNone/>
              <a:defRPr sz="2900">
                <a:solidFill>
                  <a:schemeClr val="dk2"/>
                </a:solidFill>
              </a:defRPr>
            </a:lvl7pPr>
            <a:lvl8pPr lvl="7" algn="r">
              <a:buNone/>
              <a:defRPr sz="2900">
                <a:solidFill>
                  <a:schemeClr val="dk2"/>
                </a:solidFill>
              </a:defRPr>
            </a:lvl8pPr>
            <a:lvl9pPr lvl="8" algn="r">
              <a:buNone/>
              <a:defRPr sz="2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9075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Clinician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Statistician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Enclave 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325850" y="4311175"/>
            <a:ext cx="1522200" cy="10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012075" y="4219375"/>
            <a:ext cx="201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Organize Team and Project</a:t>
            </a:r>
            <a:endParaRPr b="1" sz="2400"/>
          </a:p>
        </p:txBody>
      </p:sp>
      <p:sp>
        <p:nvSpPr>
          <p:cNvPr id="57" name="Google Shape;57;p13"/>
          <p:cNvSpPr/>
          <p:nvPr/>
        </p:nvSpPr>
        <p:spPr>
          <a:xfrm>
            <a:off x="2881800" y="6667500"/>
            <a:ext cx="7563000" cy="4583400"/>
          </a:xfrm>
          <a:prstGeom prst="rect">
            <a:avLst/>
          </a:prstGeom>
          <a:solidFill>
            <a:srgbClr val="F5F5F5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1112176" y="8060094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rgbClr val="000000"/>
                </a:solidFill>
              </a:rPr>
              <a:t>Enclave Tools</a:t>
            </a:r>
            <a:endParaRPr b="1" i="1" sz="1800"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Data download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form.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NCATS Reviewers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Statistician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Informatician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 rot="10800000">
            <a:off x="21266301" y="7599519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60" name="Google Shape;60;p13"/>
          <p:cNvSpPr/>
          <p:nvPr/>
        </p:nvSpPr>
        <p:spPr>
          <a:xfrm rot="10800000">
            <a:off x="21176115" y="7523319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61" name="Google Shape;61;p13"/>
          <p:cNvSpPr/>
          <p:nvPr/>
        </p:nvSpPr>
        <p:spPr>
          <a:xfrm rot="5400000">
            <a:off x="21564650" y="4725300"/>
            <a:ext cx="3863700" cy="3392100"/>
          </a:xfrm>
          <a:prstGeom prst="uturnArrow">
            <a:avLst>
              <a:gd fmla="val 17840" name="adj1"/>
              <a:gd fmla="val 8887" name="adj2"/>
              <a:gd fmla="val 0" name="adj3"/>
              <a:gd fmla="val 58275" name="adj4"/>
              <a:gd fmla="val 93372" name="adj5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1526700" y="4682475"/>
            <a:ext cx="1034100" cy="5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9643725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Clinician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Statistician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Informatician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000000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848050" y="41908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clinical questions.</a:t>
            </a:r>
            <a:endParaRPr b="1" sz="1100"/>
          </a:p>
        </p:txBody>
      </p:sp>
      <p:sp>
        <p:nvSpPr>
          <p:cNvPr id="65" name="Google Shape;65;p13"/>
          <p:cNvSpPr/>
          <p:nvPr/>
        </p:nvSpPr>
        <p:spPr>
          <a:xfrm rot="10800000">
            <a:off x="14913775" y="7466019"/>
            <a:ext cx="859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66" name="Google Shape;66;p13"/>
          <p:cNvSpPr/>
          <p:nvPr/>
        </p:nvSpPr>
        <p:spPr>
          <a:xfrm>
            <a:off x="17298601" y="8060094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rgbClr val="000000"/>
                </a:solidFill>
              </a:rPr>
              <a:t>Enclave Tools</a:t>
            </a:r>
            <a:endParaRPr b="1" i="1" sz="1800"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Publication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intent form.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Team Lead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Publication Committee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5856238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Clinician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Statistician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Informatician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000000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2073638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Clinician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Informatician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000000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8289113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Clinician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Data Liaison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Informatician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000000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flipH="1">
            <a:off x="15400284" y="7565010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N3C Approval for Results Publication/ Presentation</a:t>
            </a:r>
            <a:endParaRPr b="1" sz="1500"/>
          </a:p>
        </p:txBody>
      </p:sp>
      <p:sp>
        <p:nvSpPr>
          <p:cNvPr id="71" name="Google Shape;71;p13"/>
          <p:cNvSpPr/>
          <p:nvPr/>
        </p:nvSpPr>
        <p:spPr>
          <a:xfrm flipH="1">
            <a:off x="17291713" y="7447119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Write manuscript and request publication review.</a:t>
            </a:r>
            <a:endParaRPr b="1" sz="1100"/>
          </a:p>
        </p:txBody>
      </p:sp>
      <p:sp>
        <p:nvSpPr>
          <p:cNvPr id="72" name="Google Shape;72;p13"/>
          <p:cNvSpPr/>
          <p:nvPr/>
        </p:nvSpPr>
        <p:spPr>
          <a:xfrm>
            <a:off x="8487476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cohort phenotype and develop Concept Sets.</a:t>
            </a:r>
            <a:endParaRPr b="1" sz="1100"/>
          </a:p>
        </p:txBody>
      </p:sp>
      <p:sp>
        <p:nvSpPr>
          <p:cNvPr id="73" name="Google Shape;73;p13"/>
          <p:cNvSpPr/>
          <p:nvPr/>
        </p:nvSpPr>
        <p:spPr>
          <a:xfrm>
            <a:off x="12268276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Identify cohort based on phenotype.</a:t>
            </a:r>
            <a:endParaRPr b="1" sz="1100"/>
          </a:p>
        </p:txBody>
      </p:sp>
      <p:sp>
        <p:nvSpPr>
          <p:cNvPr id="74" name="Google Shape;74;p13"/>
          <p:cNvSpPr/>
          <p:nvPr/>
        </p:nvSpPr>
        <p:spPr>
          <a:xfrm flipH="1">
            <a:off x="18134032" y="413745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75" name="Google Shape;75;p13"/>
          <p:cNvSpPr/>
          <p:nvPr/>
        </p:nvSpPr>
        <p:spPr>
          <a:xfrm>
            <a:off x="19819049" y="40384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cxnSp>
        <p:nvCxnSpPr>
          <p:cNvPr id="76" name="Google Shape;76;p13"/>
          <p:cNvCxnSpPr>
            <a:stCxn id="77" idx="4"/>
            <a:endCxn id="64" idx="2"/>
          </p:cNvCxnSpPr>
          <p:nvPr/>
        </p:nvCxnSpPr>
        <p:spPr>
          <a:xfrm rot="5400000">
            <a:off x="8945541" y="2679454"/>
            <a:ext cx="99000" cy="5341200"/>
          </a:xfrm>
          <a:prstGeom prst="bentConnector3">
            <a:avLst>
              <a:gd fmla="val 875476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 txBox="1"/>
          <p:nvPr/>
        </p:nvSpPr>
        <p:spPr>
          <a:xfrm>
            <a:off x="7185600" y="5830925"/>
            <a:ext cx="36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available data as needed.</a:t>
            </a:r>
            <a:endParaRPr i="1"/>
          </a:p>
        </p:txBody>
      </p:sp>
      <p:cxnSp>
        <p:nvCxnSpPr>
          <p:cNvPr id="79" name="Google Shape;79;p13"/>
          <p:cNvCxnSpPr>
            <a:stCxn id="80" idx="4"/>
            <a:endCxn id="72" idx="2"/>
          </p:cNvCxnSpPr>
          <p:nvPr/>
        </p:nvCxnSpPr>
        <p:spPr>
          <a:xfrm rot="5400000">
            <a:off x="16514602" y="-1093646"/>
            <a:ext cx="99000" cy="12887400"/>
          </a:xfrm>
          <a:prstGeom prst="bentConnector3">
            <a:avLst>
              <a:gd fmla="val 526612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3"/>
          <p:cNvSpPr txBox="1"/>
          <p:nvPr/>
        </p:nvSpPr>
        <p:spPr>
          <a:xfrm>
            <a:off x="12302150" y="5460019"/>
            <a:ext cx="25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data quality.</a:t>
            </a:r>
            <a:endParaRPr i="1"/>
          </a:p>
        </p:txBody>
      </p:sp>
      <p:cxnSp>
        <p:nvCxnSpPr>
          <p:cNvPr id="82" name="Google Shape;82;p13"/>
          <p:cNvCxnSpPr/>
          <p:nvPr/>
        </p:nvCxnSpPr>
        <p:spPr>
          <a:xfrm>
            <a:off x="15446350" y="5300551"/>
            <a:ext cx="0" cy="5004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/>
          <p:nvPr/>
        </p:nvCxnSpPr>
        <p:spPr>
          <a:xfrm>
            <a:off x="19227075" y="5300551"/>
            <a:ext cx="0" cy="490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/>
          <p:nvPr/>
        </p:nvSpPr>
        <p:spPr>
          <a:xfrm flipH="1">
            <a:off x="18210232" y="421365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85" name="Google Shape;85;p13"/>
          <p:cNvSpPr/>
          <p:nvPr/>
        </p:nvSpPr>
        <p:spPr>
          <a:xfrm>
            <a:off x="16048898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Gather/derive required variables for analyses.</a:t>
            </a:r>
            <a:endParaRPr b="1" sz="1100"/>
          </a:p>
        </p:txBody>
      </p:sp>
      <p:cxnSp>
        <p:nvCxnSpPr>
          <p:cNvPr id="86" name="Google Shape;86;p13"/>
          <p:cNvCxnSpPr/>
          <p:nvPr/>
        </p:nvCxnSpPr>
        <p:spPr>
          <a:xfrm rot="10800000">
            <a:off x="17681950" y="5362025"/>
            <a:ext cx="0" cy="478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/>
          <p:nvPr/>
        </p:nvSpPr>
        <p:spPr>
          <a:xfrm flipH="1" rot="10800000">
            <a:off x="19343858" y="769279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88" name="Google Shape;88;p13"/>
          <p:cNvSpPr/>
          <p:nvPr/>
        </p:nvSpPr>
        <p:spPr>
          <a:xfrm flipH="1" rot="10800000">
            <a:off x="19267658" y="761659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89" name="Google Shape;89;p13"/>
          <p:cNvSpPr/>
          <p:nvPr/>
        </p:nvSpPr>
        <p:spPr>
          <a:xfrm flipH="1">
            <a:off x="19191188" y="7546115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Final Censored, NCATS Approved Results</a:t>
            </a:r>
            <a:endParaRPr b="1" sz="1500"/>
          </a:p>
        </p:txBody>
      </p:sp>
      <p:cxnSp>
        <p:nvCxnSpPr>
          <p:cNvPr id="90" name="Google Shape;90;p13"/>
          <p:cNvCxnSpPr>
            <a:stCxn id="70" idx="0"/>
            <a:endCxn id="91" idx="0"/>
          </p:cNvCxnSpPr>
          <p:nvPr/>
        </p:nvCxnSpPr>
        <p:spPr>
          <a:xfrm rot="-5400000">
            <a:off x="18949734" y="4838010"/>
            <a:ext cx="118200" cy="5335800"/>
          </a:xfrm>
          <a:prstGeom prst="bentConnector3">
            <a:avLst>
              <a:gd fmla="val 619022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3"/>
          <p:cNvSpPr txBox="1"/>
          <p:nvPr/>
        </p:nvSpPr>
        <p:spPr>
          <a:xfrm>
            <a:off x="16447151" y="6783237"/>
            <a:ext cx="34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NCATS/N3C guidance.</a:t>
            </a:r>
            <a:endParaRPr i="1"/>
          </a:p>
        </p:txBody>
      </p:sp>
      <p:cxnSp>
        <p:nvCxnSpPr>
          <p:cNvPr id="93" name="Google Shape;93;p13"/>
          <p:cNvCxnSpPr>
            <a:stCxn id="89" idx="0"/>
          </p:cNvCxnSpPr>
          <p:nvPr/>
        </p:nvCxnSpPr>
        <p:spPr>
          <a:xfrm rot="10800000">
            <a:off x="20131838" y="6831815"/>
            <a:ext cx="0" cy="714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3"/>
          <p:cNvSpPr txBox="1"/>
          <p:nvPr/>
        </p:nvSpPr>
        <p:spPr>
          <a:xfrm>
            <a:off x="19845950" y="5460025"/>
            <a:ext cx="28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variable quality.</a:t>
            </a:r>
            <a:endParaRPr i="1"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5924809" y="3499388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6391650" y="3537830"/>
            <a:ext cx="475050" cy="3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 b="46199" l="70393" r="20215" t="11965"/>
          <a:stretch/>
        </p:blipFill>
        <p:spPr>
          <a:xfrm>
            <a:off x="5053972" y="3499388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4587131" y="3499388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10215424" y="349940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46205" l="36224" r="54383" t="11960"/>
          <a:stretch/>
        </p:blipFill>
        <p:spPr>
          <a:xfrm>
            <a:off x="17118957" y="3499387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12783505" y="3553725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 b="46205" l="13941" r="76666" t="11960"/>
          <a:stretch/>
        </p:blipFill>
        <p:spPr>
          <a:xfrm>
            <a:off x="21607268" y="3483425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3">
            <a:alphaModFix/>
          </a:blip>
          <a:srcRect b="9954" l="70076" r="19739" t="56650"/>
          <a:stretch/>
        </p:blipFill>
        <p:spPr>
          <a:xfrm>
            <a:off x="16269484" y="3970732"/>
            <a:ext cx="432589" cy="31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813" y="3492224"/>
            <a:ext cx="336050" cy="41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9694846" y="3499388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8560525" y="3969205"/>
            <a:ext cx="475050" cy="3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46199" l="70393" r="20215" t="11965"/>
          <a:stretch/>
        </p:blipFill>
        <p:spPr>
          <a:xfrm>
            <a:off x="8824009" y="3499388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8357168" y="3499388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0851" y="3492224"/>
            <a:ext cx="336050" cy="41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13837825" y="3592168"/>
            <a:ext cx="475050" cy="3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12262568" y="3553713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16048243" y="3499375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16591318" y="3499387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46205" l="36224" r="54383" t="11960"/>
          <a:stretch/>
        </p:blipFill>
        <p:spPr>
          <a:xfrm>
            <a:off x="20648374" y="3483425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19689481" y="3483425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20168934" y="3483425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21127815" y="3483425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19900975" y="3969205"/>
            <a:ext cx="475050" cy="3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 rot="10800000">
            <a:off x="22855349" y="9210181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 rot="10800000">
            <a:off x="18998574" y="9210181"/>
            <a:ext cx="398896" cy="39621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/>
          <p:nvPr/>
        </p:nvSpPr>
        <p:spPr>
          <a:xfrm flipH="1">
            <a:off x="1450571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List of patients in cohort of interest.</a:t>
            </a:r>
            <a:endParaRPr b="1" sz="1500"/>
          </a:p>
        </p:txBody>
      </p:sp>
      <p:sp>
        <p:nvSpPr>
          <p:cNvPr id="77" name="Google Shape;77;p13"/>
          <p:cNvSpPr/>
          <p:nvPr/>
        </p:nvSpPr>
        <p:spPr>
          <a:xfrm flipH="1">
            <a:off x="1072499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Cohort Description and Concept Sets</a:t>
            </a:r>
            <a:endParaRPr b="1" sz="1500"/>
          </a:p>
        </p:txBody>
      </p:sp>
      <p:sp>
        <p:nvSpPr>
          <p:cNvPr id="122" name="Google Shape;122;p13"/>
          <p:cNvSpPr/>
          <p:nvPr/>
        </p:nvSpPr>
        <p:spPr>
          <a:xfrm flipH="1">
            <a:off x="694427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Clinical Question(s)</a:t>
            </a:r>
            <a:endParaRPr b="1" sz="1800"/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17615387" y="3499375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13310662" y="3553737"/>
            <a:ext cx="398896" cy="3962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/>
          <p:nvPr/>
        </p:nvSpPr>
        <p:spPr>
          <a:xfrm flipH="1">
            <a:off x="21914482" y="414317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126" name="Google Shape;126;p13"/>
          <p:cNvSpPr/>
          <p:nvPr/>
        </p:nvSpPr>
        <p:spPr>
          <a:xfrm flipH="1">
            <a:off x="21990682" y="421937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127" name="Google Shape;127;p13"/>
          <p:cNvSpPr/>
          <p:nvPr/>
        </p:nvSpPr>
        <p:spPr>
          <a:xfrm>
            <a:off x="19902536" y="41146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80" name="Google Shape;80;p13"/>
          <p:cNvSpPr/>
          <p:nvPr/>
        </p:nvSpPr>
        <p:spPr>
          <a:xfrm flipH="1">
            <a:off x="22067152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Initial QC and Analysis Results</a:t>
            </a:r>
            <a:endParaRPr b="1" sz="1500"/>
          </a:p>
        </p:txBody>
      </p:sp>
      <p:sp>
        <p:nvSpPr>
          <p:cNvPr id="128" name="Google Shape;128;p13"/>
          <p:cNvSpPr/>
          <p:nvPr/>
        </p:nvSpPr>
        <p:spPr>
          <a:xfrm>
            <a:off x="19986023" y="41908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variable QC and statistical analyses.</a:t>
            </a:r>
            <a:endParaRPr b="1" sz="1100"/>
          </a:p>
        </p:txBody>
      </p:sp>
      <p:sp>
        <p:nvSpPr>
          <p:cNvPr id="91" name="Google Shape;91;p13"/>
          <p:cNvSpPr/>
          <p:nvPr/>
        </p:nvSpPr>
        <p:spPr>
          <a:xfrm flipH="1">
            <a:off x="21072504" y="7446794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final analyses, censor data, and request data download.</a:t>
            </a:r>
            <a:endParaRPr b="1" sz="1100"/>
          </a:p>
        </p:txBody>
      </p:sp>
      <p:sp>
        <p:nvSpPr>
          <p:cNvPr id="129" name="Google Shape;129;p13"/>
          <p:cNvSpPr/>
          <p:nvPr/>
        </p:nvSpPr>
        <p:spPr>
          <a:xfrm>
            <a:off x="23295365" y="7759950"/>
            <a:ext cx="79800" cy="58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 flipH="1">
            <a:off x="18286432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Fact Tables</a:t>
            </a:r>
            <a:endParaRPr b="1" sz="1800"/>
          </a:p>
        </p:txBody>
      </p:sp>
      <p:sp>
        <p:nvSpPr>
          <p:cNvPr id="131" name="Google Shape;131;p13"/>
          <p:cNvSpPr txBox="1"/>
          <p:nvPr/>
        </p:nvSpPr>
        <p:spPr>
          <a:xfrm>
            <a:off x="11371441" y="8254568"/>
            <a:ext cx="14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Manuscripts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12364917" y="8757825"/>
            <a:ext cx="9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Posters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13557950" y="7860450"/>
            <a:ext cx="13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Publish!</a:t>
            </a:r>
            <a:endParaRPr b="1" sz="2400"/>
          </a:p>
        </p:txBody>
      </p:sp>
      <p:sp>
        <p:nvSpPr>
          <p:cNvPr id="134" name="Google Shape;134;p13"/>
          <p:cNvSpPr txBox="1"/>
          <p:nvPr/>
        </p:nvSpPr>
        <p:spPr>
          <a:xfrm>
            <a:off x="10485502" y="7709388"/>
            <a:ext cx="233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Oral Presentations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11624280" y="7121750"/>
            <a:ext cx="175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Conferences</a:t>
            </a:r>
            <a:endParaRPr i="1" sz="1800">
              <a:solidFill>
                <a:srgbClr val="000000"/>
              </a:solidFill>
            </a:endParaRPr>
          </a:p>
        </p:txBody>
      </p:sp>
      <p:grpSp>
        <p:nvGrpSpPr>
          <p:cNvPr id="136" name="Google Shape;136;p13"/>
          <p:cNvGrpSpPr/>
          <p:nvPr/>
        </p:nvGrpSpPr>
        <p:grpSpPr>
          <a:xfrm>
            <a:off x="2978517" y="3994792"/>
            <a:ext cx="279070" cy="412993"/>
            <a:chOff x="3476625" y="6819900"/>
            <a:chExt cx="432600" cy="640200"/>
          </a:xfrm>
        </p:grpSpPr>
        <p:sp>
          <p:nvSpPr>
            <p:cNvPr id="137" name="Google Shape;137;p13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642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642F6C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3"/>
          <p:cNvGrpSpPr/>
          <p:nvPr/>
        </p:nvGrpSpPr>
        <p:grpSpPr>
          <a:xfrm>
            <a:off x="2761806" y="4306432"/>
            <a:ext cx="279070" cy="412993"/>
            <a:chOff x="3476625" y="6819900"/>
            <a:chExt cx="432600" cy="640200"/>
          </a:xfrm>
        </p:grpSpPr>
        <p:sp>
          <p:nvSpPr>
            <p:cNvPr id="140" name="Google Shape;140;p13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4D84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4D8493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13"/>
          <p:cNvGrpSpPr/>
          <p:nvPr/>
        </p:nvGrpSpPr>
        <p:grpSpPr>
          <a:xfrm>
            <a:off x="2677280" y="4630189"/>
            <a:ext cx="279070" cy="412993"/>
            <a:chOff x="3476625" y="6819900"/>
            <a:chExt cx="432600" cy="640200"/>
          </a:xfrm>
        </p:grpSpPr>
        <p:sp>
          <p:nvSpPr>
            <p:cNvPr id="143" name="Google Shape;143;p13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1F4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1F497D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3"/>
          <p:cNvGrpSpPr/>
          <p:nvPr/>
        </p:nvGrpSpPr>
        <p:grpSpPr>
          <a:xfrm>
            <a:off x="2849574" y="4931819"/>
            <a:ext cx="279070" cy="412993"/>
            <a:chOff x="3476625" y="6819900"/>
            <a:chExt cx="432600" cy="640200"/>
          </a:xfrm>
        </p:grpSpPr>
        <p:sp>
          <p:nvSpPr>
            <p:cNvPr id="146" name="Google Shape;146;p13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C00000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3"/>
          <p:cNvSpPr txBox="1"/>
          <p:nvPr/>
        </p:nvSpPr>
        <p:spPr>
          <a:xfrm>
            <a:off x="2881796" y="8335550"/>
            <a:ext cx="29334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Protocol Pad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Contour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Concept Set Browser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Workbooks</a:t>
            </a:r>
            <a:endParaRPr sz="1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 Liaison QC Template</a:t>
            </a:r>
            <a:endParaRPr sz="1800"/>
          </a:p>
        </p:txBody>
      </p:sp>
      <p:pic>
        <p:nvPicPr>
          <p:cNvPr id="149" name="Google Shape;149;p13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5986858" y="8851413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5934978" y="10723210"/>
            <a:ext cx="546335" cy="36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3">
            <a:alphaModFix/>
          </a:blip>
          <a:srcRect b="46199" l="70393" r="20215" t="11965"/>
          <a:stretch/>
        </p:blipFill>
        <p:spPr>
          <a:xfrm>
            <a:off x="5986849" y="9433756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5986855" y="8269069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6633308" y="9433780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3"/>
          <p:cNvPicPr preferRelativeResize="0"/>
          <p:nvPr/>
        </p:nvPicPr>
        <p:blipFill rotWithShape="1">
          <a:blip r:embed="rId3">
            <a:alphaModFix/>
          </a:blip>
          <a:srcRect b="46205" l="36224" r="54383" t="11960"/>
          <a:stretch/>
        </p:blipFill>
        <p:spPr>
          <a:xfrm>
            <a:off x="6636703" y="8269068"/>
            <a:ext cx="474877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3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5986865" y="10016099"/>
            <a:ext cx="474877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46205" l="13941" r="76666" t="11960"/>
          <a:stretch/>
        </p:blipFill>
        <p:spPr>
          <a:xfrm>
            <a:off x="6633301" y="8851411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 b="9954" l="70076" r="19739" t="56650"/>
          <a:stretch/>
        </p:blipFill>
        <p:spPr>
          <a:xfrm>
            <a:off x="6600994" y="10707126"/>
            <a:ext cx="546335" cy="399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337" y="10016143"/>
            <a:ext cx="475025" cy="580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/>
          <p:nvPr/>
        </p:nvSpPr>
        <p:spPr>
          <a:xfrm>
            <a:off x="7274350" y="8335550"/>
            <a:ext cx="31704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Repositories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Notepad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Fusion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OHDSI ATLAS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Logic Liaison Facts Template</a:t>
            </a:r>
            <a:endParaRPr sz="1800"/>
          </a:p>
        </p:txBody>
      </p:sp>
      <p:sp>
        <p:nvSpPr>
          <p:cNvPr id="160" name="Google Shape;160;p13"/>
          <p:cNvSpPr txBox="1"/>
          <p:nvPr/>
        </p:nvSpPr>
        <p:spPr>
          <a:xfrm>
            <a:off x="3001975" y="6789175"/>
            <a:ext cx="175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Legend</a:t>
            </a:r>
            <a:endParaRPr b="1" sz="3000"/>
          </a:p>
        </p:txBody>
      </p:sp>
      <p:sp>
        <p:nvSpPr>
          <p:cNvPr id="161" name="Google Shape;161;p13"/>
          <p:cNvSpPr/>
          <p:nvPr/>
        </p:nvSpPr>
        <p:spPr>
          <a:xfrm flipH="1">
            <a:off x="6157370" y="6903165"/>
            <a:ext cx="1109100" cy="5958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Output</a:t>
            </a:r>
            <a:endParaRPr b="1" sz="1800"/>
          </a:p>
        </p:txBody>
      </p:sp>
      <p:sp>
        <p:nvSpPr>
          <p:cNvPr id="162" name="Google Shape;162;p13"/>
          <p:cNvSpPr/>
          <p:nvPr/>
        </p:nvSpPr>
        <p:spPr>
          <a:xfrm>
            <a:off x="7520554" y="6844665"/>
            <a:ext cx="1265100" cy="7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Action</a:t>
            </a:r>
            <a:endParaRPr b="1" sz="1800"/>
          </a:p>
        </p:txBody>
      </p:sp>
      <p:sp>
        <p:nvSpPr>
          <p:cNvPr id="163" name="Google Shape;163;p13"/>
          <p:cNvSpPr/>
          <p:nvPr/>
        </p:nvSpPr>
        <p:spPr>
          <a:xfrm>
            <a:off x="9039725" y="6910665"/>
            <a:ext cx="1109100" cy="580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28575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and Tools</a:t>
            </a:r>
            <a:endParaRPr/>
          </a:p>
        </p:txBody>
      </p:sp>
      <p:sp>
        <p:nvSpPr>
          <p:cNvPr id="164" name="Google Shape;164;p13"/>
          <p:cNvSpPr txBox="1"/>
          <p:nvPr/>
        </p:nvSpPr>
        <p:spPr>
          <a:xfrm>
            <a:off x="2881800" y="7708325"/>
            <a:ext cx="75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Enclave Applications</a:t>
            </a:r>
            <a:endParaRPr b="1" i="1" sz="2000"/>
          </a:p>
        </p:txBody>
      </p:sp>
      <p:grpSp>
        <p:nvGrpSpPr>
          <p:cNvPr id="165" name="Google Shape;165;p13"/>
          <p:cNvGrpSpPr/>
          <p:nvPr/>
        </p:nvGrpSpPr>
        <p:grpSpPr>
          <a:xfrm>
            <a:off x="12875094" y="7684545"/>
            <a:ext cx="516039" cy="364371"/>
            <a:chOff x="10744200" y="13677900"/>
            <a:chExt cx="842100" cy="594600"/>
          </a:xfrm>
        </p:grpSpPr>
        <p:sp>
          <p:nvSpPr>
            <p:cNvPr id="166" name="Google Shape;166;p13"/>
            <p:cNvSpPr/>
            <p:nvPr/>
          </p:nvSpPr>
          <p:spPr>
            <a:xfrm>
              <a:off x="10744200" y="13677900"/>
              <a:ext cx="842100" cy="594600"/>
            </a:xfrm>
            <a:prstGeom prst="wedgeEllipseCallout">
              <a:avLst>
                <a:gd fmla="val -40951" name="adj1"/>
                <a:gd fmla="val 62134" name="adj2"/>
              </a:avLst>
            </a:prstGeom>
            <a:solidFill>
              <a:srgbClr val="4D8493"/>
            </a:solidFill>
            <a:ln cap="flat" cmpd="sng" w="19050">
              <a:solidFill>
                <a:srgbClr val="4D84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" name="Google Shape;167;p13"/>
            <p:cNvCxnSpPr/>
            <p:nvPr/>
          </p:nvCxnSpPr>
          <p:spPr>
            <a:xfrm>
              <a:off x="10985248" y="13843552"/>
              <a:ext cx="360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3"/>
            <p:cNvCxnSpPr/>
            <p:nvPr/>
          </p:nvCxnSpPr>
          <p:spPr>
            <a:xfrm>
              <a:off x="10867498" y="13964302"/>
              <a:ext cx="595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3"/>
            <p:cNvCxnSpPr/>
            <p:nvPr/>
          </p:nvCxnSpPr>
          <p:spPr>
            <a:xfrm>
              <a:off x="10913698" y="14085052"/>
              <a:ext cx="5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0" name="Google Shape;170;p13"/>
          <p:cNvGrpSpPr/>
          <p:nvPr/>
        </p:nvGrpSpPr>
        <p:grpSpPr>
          <a:xfrm>
            <a:off x="12983376" y="8224212"/>
            <a:ext cx="336051" cy="434518"/>
            <a:chOff x="12820063" y="11224863"/>
            <a:chExt cx="399300" cy="516300"/>
          </a:xfrm>
        </p:grpSpPr>
        <p:grpSp>
          <p:nvGrpSpPr>
            <p:cNvPr id="171" name="Google Shape;171;p13"/>
            <p:cNvGrpSpPr/>
            <p:nvPr/>
          </p:nvGrpSpPr>
          <p:grpSpPr>
            <a:xfrm>
              <a:off x="12820063" y="11224863"/>
              <a:ext cx="399300" cy="516300"/>
              <a:chOff x="14554038" y="11907663"/>
              <a:chExt cx="399300" cy="516300"/>
            </a:xfrm>
          </p:grpSpPr>
          <p:sp>
            <p:nvSpPr>
              <p:cNvPr id="172" name="Google Shape;172;p13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28290" name="adj"/>
                </a:avLst>
              </a:prstGeom>
              <a:solidFill>
                <a:srgbClr val="642F6C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50000" name="adj"/>
                </a:avLst>
              </a:prstGeom>
              <a:solidFill>
                <a:srgbClr val="642F6C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4" name="Google Shape;174;p13"/>
            <p:cNvCxnSpPr/>
            <p:nvPr/>
          </p:nvCxnSpPr>
          <p:spPr>
            <a:xfrm>
              <a:off x="12918165" y="11332697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3"/>
            <p:cNvCxnSpPr/>
            <p:nvPr/>
          </p:nvCxnSpPr>
          <p:spPr>
            <a:xfrm>
              <a:off x="12918165" y="11406516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3"/>
            <p:cNvCxnSpPr/>
            <p:nvPr/>
          </p:nvCxnSpPr>
          <p:spPr>
            <a:xfrm>
              <a:off x="12918165" y="11480334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3"/>
            <p:cNvCxnSpPr/>
            <p:nvPr/>
          </p:nvCxnSpPr>
          <p:spPr>
            <a:xfrm>
              <a:off x="12918165" y="11554153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3"/>
            <p:cNvCxnSpPr/>
            <p:nvPr/>
          </p:nvCxnSpPr>
          <p:spPr>
            <a:xfrm>
              <a:off x="12918165" y="11627972"/>
              <a:ext cx="121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9" name="Google Shape;179;p13"/>
          <p:cNvGrpSpPr/>
          <p:nvPr/>
        </p:nvGrpSpPr>
        <p:grpSpPr>
          <a:xfrm>
            <a:off x="13414627" y="7021147"/>
            <a:ext cx="458908" cy="487350"/>
            <a:chOff x="12427602" y="10278584"/>
            <a:chExt cx="458908" cy="487350"/>
          </a:xfrm>
        </p:grpSpPr>
        <p:grpSp>
          <p:nvGrpSpPr>
            <p:cNvPr id="180" name="Google Shape;180;p13"/>
            <p:cNvGrpSpPr/>
            <p:nvPr/>
          </p:nvGrpSpPr>
          <p:grpSpPr>
            <a:xfrm>
              <a:off x="12568439" y="10278584"/>
              <a:ext cx="180145" cy="170903"/>
              <a:chOff x="3432515" y="6819900"/>
              <a:chExt cx="520800" cy="494082"/>
            </a:xfrm>
          </p:grpSpPr>
          <p:sp>
            <p:nvSpPr>
              <p:cNvPr id="181" name="Google Shape;181;p13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" name="Google Shape;183;p13"/>
            <p:cNvSpPr/>
            <p:nvPr/>
          </p:nvSpPr>
          <p:spPr>
            <a:xfrm>
              <a:off x="12523738" y="10455916"/>
              <a:ext cx="270000" cy="36000"/>
            </a:xfrm>
            <a:prstGeom prst="roundRect">
              <a:avLst>
                <a:gd fmla="val 37050" name="adj"/>
              </a:avLst>
            </a:prstGeom>
            <a:solidFill>
              <a:srgbClr val="1F497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 rot="10800000">
              <a:off x="12568514" y="10489400"/>
              <a:ext cx="180300" cy="105300"/>
            </a:xfrm>
            <a:prstGeom prst="trapezoid">
              <a:avLst>
                <a:gd fmla="val 25000" name="adj"/>
              </a:avLst>
            </a:prstGeom>
            <a:solidFill>
              <a:srgbClr val="1F497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" name="Google Shape;185;p13"/>
            <p:cNvGrpSpPr/>
            <p:nvPr/>
          </p:nvGrpSpPr>
          <p:grpSpPr>
            <a:xfrm>
              <a:off x="12567641" y="10563089"/>
              <a:ext cx="182176" cy="172830"/>
              <a:chOff x="3432515" y="6819900"/>
              <a:chExt cx="520800" cy="494082"/>
            </a:xfrm>
          </p:grpSpPr>
          <p:sp>
            <p:nvSpPr>
              <p:cNvPr id="186" name="Google Shape;186;p13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13"/>
            <p:cNvGrpSpPr/>
            <p:nvPr/>
          </p:nvGrpSpPr>
          <p:grpSpPr>
            <a:xfrm>
              <a:off x="12427602" y="10593104"/>
              <a:ext cx="182176" cy="172830"/>
              <a:chOff x="3432515" y="6819900"/>
              <a:chExt cx="520800" cy="494082"/>
            </a:xfrm>
          </p:grpSpPr>
          <p:sp>
            <p:nvSpPr>
              <p:cNvPr id="189" name="Google Shape;189;p13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3"/>
            <p:cNvGrpSpPr/>
            <p:nvPr/>
          </p:nvGrpSpPr>
          <p:grpSpPr>
            <a:xfrm>
              <a:off x="12704334" y="10593104"/>
              <a:ext cx="182176" cy="172830"/>
              <a:chOff x="3432515" y="6819900"/>
              <a:chExt cx="520800" cy="494082"/>
            </a:xfrm>
          </p:grpSpPr>
          <p:sp>
            <p:nvSpPr>
              <p:cNvPr id="192" name="Google Shape;192;p13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4" name="Google Shape;194;p13"/>
          <p:cNvGrpSpPr/>
          <p:nvPr/>
        </p:nvGrpSpPr>
        <p:grpSpPr>
          <a:xfrm>
            <a:off x="13386087" y="8743313"/>
            <a:ext cx="516000" cy="451413"/>
            <a:chOff x="13897762" y="13291675"/>
            <a:chExt cx="516000" cy="451413"/>
          </a:xfrm>
        </p:grpSpPr>
        <p:cxnSp>
          <p:nvCxnSpPr>
            <p:cNvPr id="195" name="Google Shape;195;p13"/>
            <p:cNvCxnSpPr/>
            <p:nvPr/>
          </p:nvCxnSpPr>
          <p:spPr>
            <a:xfrm>
              <a:off x="14156064" y="13656088"/>
              <a:ext cx="87000" cy="87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3"/>
            <p:cNvCxnSpPr/>
            <p:nvPr/>
          </p:nvCxnSpPr>
          <p:spPr>
            <a:xfrm flipH="1">
              <a:off x="14066950" y="13656088"/>
              <a:ext cx="87000" cy="87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3"/>
            <p:cNvSpPr/>
            <p:nvPr/>
          </p:nvSpPr>
          <p:spPr>
            <a:xfrm>
              <a:off x="13944808" y="13328208"/>
              <a:ext cx="421800" cy="327900"/>
            </a:xfrm>
            <a:prstGeom prst="rect">
              <a:avLst/>
            </a:prstGeom>
            <a:solidFill>
              <a:srgbClr val="C00000"/>
            </a:solidFill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13993436" y="13370053"/>
              <a:ext cx="127200" cy="12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" name="Google Shape;199;p13"/>
            <p:cNvCxnSpPr/>
            <p:nvPr/>
          </p:nvCxnSpPr>
          <p:spPr>
            <a:xfrm>
              <a:off x="14171572" y="13421231"/>
              <a:ext cx="14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14171572" y="13481771"/>
              <a:ext cx="14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13993436" y="13575669"/>
              <a:ext cx="328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2" name="Google Shape;202;p13"/>
            <p:cNvSpPr/>
            <p:nvPr/>
          </p:nvSpPr>
          <p:spPr>
            <a:xfrm>
              <a:off x="13897762" y="13291675"/>
              <a:ext cx="516000" cy="36600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13"/>
          <p:cNvSpPr txBox="1"/>
          <p:nvPr/>
        </p:nvSpPr>
        <p:spPr>
          <a:xfrm>
            <a:off x="152400" y="152400"/>
            <a:ext cx="632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00000"/>
                </a:solidFill>
              </a:rPr>
              <a:t>Original version - DO NOT MODIFY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5551450" y="7964525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7446627" y="8467986"/>
            <a:ext cx="432589" cy="290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3">
            <a:alphaModFix/>
          </a:blip>
          <a:srcRect b="46199" l="70393" r="20215" t="11965"/>
          <a:stretch/>
        </p:blipFill>
        <p:spPr>
          <a:xfrm>
            <a:off x="8089117" y="7964525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7665556" y="7964524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7233124" y="7964525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 rotWithShape="1">
          <a:blip r:embed="rId3">
            <a:alphaModFix/>
          </a:blip>
          <a:srcRect b="46205" l="36224" r="54383" t="11960"/>
          <a:stretch/>
        </p:blipFill>
        <p:spPr>
          <a:xfrm>
            <a:off x="6802319" y="7964525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4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6392293" y="7964525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 b="46205" l="13941" r="76666" t="11960"/>
          <a:stretch/>
        </p:blipFill>
        <p:spPr>
          <a:xfrm>
            <a:off x="5982255" y="7964524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4"/>
          <p:cNvPicPr preferRelativeResize="0"/>
          <p:nvPr/>
        </p:nvPicPr>
        <p:blipFill rotWithShape="1">
          <a:blip r:embed="rId3">
            <a:alphaModFix/>
          </a:blip>
          <a:srcRect b="9954" l="70076" r="19739" t="56650"/>
          <a:stretch/>
        </p:blipFill>
        <p:spPr>
          <a:xfrm>
            <a:off x="7932897" y="8455251"/>
            <a:ext cx="432589" cy="31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4"/>
          <p:cNvPicPr preferRelativeResize="0"/>
          <p:nvPr/>
        </p:nvPicPr>
        <p:blipFill rotWithShape="1">
          <a:blip r:embed="rId3">
            <a:alphaModFix/>
          </a:blip>
          <a:srcRect b="46205" l="85618" r="3563" t="11960"/>
          <a:stretch/>
        </p:blipFill>
        <p:spPr>
          <a:xfrm>
            <a:off x="10508575" y="5754600"/>
            <a:ext cx="1049001" cy="9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 b="46205" l="85618" r="3563" t="11960"/>
          <a:stretch/>
        </p:blipFill>
        <p:spPr>
          <a:xfrm>
            <a:off x="10731599" y="4961328"/>
            <a:ext cx="580301" cy="50039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/>
          <p:nvPr/>
        </p:nvSpPr>
        <p:spPr>
          <a:xfrm>
            <a:off x="5856688" y="4606475"/>
            <a:ext cx="374100" cy="3741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7963" y="5930338"/>
            <a:ext cx="429300" cy="4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6475" y="4873050"/>
            <a:ext cx="429300" cy="4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4"/>
          <p:cNvPicPr preferRelativeResize="0"/>
          <p:nvPr/>
        </p:nvPicPr>
        <p:blipFill rotWithShape="1">
          <a:blip r:embed="rId6">
            <a:alphaModFix/>
          </a:blip>
          <a:srcRect b="23922" l="16121" r="13386" t="13988"/>
          <a:stretch/>
        </p:blipFill>
        <p:spPr>
          <a:xfrm>
            <a:off x="8996487" y="5445825"/>
            <a:ext cx="429300" cy="40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 rotWithShape="1">
          <a:blip r:embed="rId7">
            <a:alphaModFix/>
          </a:blip>
          <a:srcRect b="23838" l="9906" r="7680" t="16309"/>
          <a:stretch/>
        </p:blipFill>
        <p:spPr>
          <a:xfrm>
            <a:off x="8953137" y="5993550"/>
            <a:ext cx="516020" cy="4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4"/>
          <p:cNvPicPr preferRelativeResize="0"/>
          <p:nvPr/>
        </p:nvPicPr>
        <p:blipFill rotWithShape="1">
          <a:blip r:embed="rId8">
            <a:alphaModFix/>
          </a:blip>
          <a:srcRect b="0" l="23485" r="22868" t="0"/>
          <a:stretch/>
        </p:blipFill>
        <p:spPr>
          <a:xfrm>
            <a:off x="8996488" y="6541275"/>
            <a:ext cx="429300" cy="4439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14"/>
          <p:cNvGrpSpPr/>
          <p:nvPr/>
        </p:nvGrpSpPr>
        <p:grpSpPr>
          <a:xfrm>
            <a:off x="9843050" y="2830284"/>
            <a:ext cx="458908" cy="487350"/>
            <a:chOff x="12427602" y="10278584"/>
            <a:chExt cx="458908" cy="487350"/>
          </a:xfrm>
        </p:grpSpPr>
        <p:grpSp>
          <p:nvGrpSpPr>
            <p:cNvPr id="226" name="Google Shape;226;p14"/>
            <p:cNvGrpSpPr/>
            <p:nvPr/>
          </p:nvGrpSpPr>
          <p:grpSpPr>
            <a:xfrm>
              <a:off x="12568439" y="10278584"/>
              <a:ext cx="180145" cy="170903"/>
              <a:chOff x="3432515" y="6819900"/>
              <a:chExt cx="520800" cy="494082"/>
            </a:xfrm>
          </p:grpSpPr>
          <p:sp>
            <p:nvSpPr>
              <p:cNvPr id="227" name="Google Shape;227;p14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 cap="flat" cmpd="sng" w="19050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" name="Google Shape;229;p14"/>
            <p:cNvSpPr/>
            <p:nvPr/>
          </p:nvSpPr>
          <p:spPr>
            <a:xfrm>
              <a:off x="12523738" y="10455916"/>
              <a:ext cx="270000" cy="36000"/>
            </a:xfrm>
            <a:prstGeom prst="roundRect">
              <a:avLst>
                <a:gd fmla="val 37050" name="adj"/>
              </a:avLst>
            </a:prstGeom>
            <a:solidFill>
              <a:srgbClr val="1F497D"/>
            </a:solidFill>
            <a:ln cap="flat" cmpd="sng" w="19050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 rot="10800000">
              <a:off x="12568514" y="10489400"/>
              <a:ext cx="180300" cy="105300"/>
            </a:xfrm>
            <a:prstGeom prst="trapezoid">
              <a:avLst>
                <a:gd fmla="val 25000" name="adj"/>
              </a:avLst>
            </a:prstGeom>
            <a:solidFill>
              <a:srgbClr val="1F497D"/>
            </a:solidFill>
            <a:ln cap="flat" cmpd="sng" w="19050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" name="Google Shape;231;p14"/>
            <p:cNvGrpSpPr/>
            <p:nvPr/>
          </p:nvGrpSpPr>
          <p:grpSpPr>
            <a:xfrm>
              <a:off x="12567641" y="10563089"/>
              <a:ext cx="182176" cy="172830"/>
              <a:chOff x="3432515" y="6819900"/>
              <a:chExt cx="520800" cy="494082"/>
            </a:xfrm>
          </p:grpSpPr>
          <p:sp>
            <p:nvSpPr>
              <p:cNvPr id="232" name="Google Shape;232;p14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 cap="flat" cmpd="sng" w="19050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4"/>
            <p:cNvGrpSpPr/>
            <p:nvPr/>
          </p:nvGrpSpPr>
          <p:grpSpPr>
            <a:xfrm>
              <a:off x="12427602" y="10593104"/>
              <a:ext cx="182176" cy="172830"/>
              <a:chOff x="3432515" y="6819900"/>
              <a:chExt cx="520800" cy="494082"/>
            </a:xfrm>
          </p:grpSpPr>
          <p:sp>
            <p:nvSpPr>
              <p:cNvPr id="235" name="Google Shape;235;p14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 cap="flat" cmpd="sng" w="19050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14"/>
            <p:cNvGrpSpPr/>
            <p:nvPr/>
          </p:nvGrpSpPr>
          <p:grpSpPr>
            <a:xfrm>
              <a:off x="12704334" y="10593104"/>
              <a:ext cx="182176" cy="172830"/>
              <a:chOff x="3432515" y="6819900"/>
              <a:chExt cx="520800" cy="494082"/>
            </a:xfrm>
          </p:grpSpPr>
          <p:sp>
            <p:nvSpPr>
              <p:cNvPr id="238" name="Google Shape;238;p14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FFFFF"/>
              </a:solidFill>
              <a:ln cap="flat" cmpd="sng" w="19050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0" name="Google Shape;240;p14"/>
          <p:cNvGrpSpPr/>
          <p:nvPr/>
        </p:nvGrpSpPr>
        <p:grpSpPr>
          <a:xfrm>
            <a:off x="10114739" y="3713076"/>
            <a:ext cx="475029" cy="451386"/>
            <a:chOff x="12456725" y="12374775"/>
            <a:chExt cx="421200" cy="400200"/>
          </a:xfrm>
        </p:grpSpPr>
        <p:cxnSp>
          <p:nvCxnSpPr>
            <p:cNvPr id="241" name="Google Shape;241;p14"/>
            <p:cNvCxnSpPr/>
            <p:nvPr/>
          </p:nvCxnSpPr>
          <p:spPr>
            <a:xfrm>
              <a:off x="12667600" y="12697875"/>
              <a:ext cx="77100" cy="771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4"/>
            <p:cNvCxnSpPr/>
            <p:nvPr/>
          </p:nvCxnSpPr>
          <p:spPr>
            <a:xfrm flipH="1">
              <a:off x="12588625" y="12697875"/>
              <a:ext cx="77100" cy="771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" name="Google Shape;243;p14"/>
            <p:cNvSpPr/>
            <p:nvPr/>
          </p:nvSpPr>
          <p:spPr>
            <a:xfrm>
              <a:off x="12480550" y="12407175"/>
              <a:ext cx="374100" cy="290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2523400" y="12444275"/>
              <a:ext cx="112800" cy="1098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" name="Google Shape;245;p14"/>
            <p:cNvCxnSpPr/>
            <p:nvPr/>
          </p:nvCxnSpPr>
          <p:spPr>
            <a:xfrm>
              <a:off x="12681350" y="12489650"/>
              <a:ext cx="1263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14"/>
            <p:cNvCxnSpPr/>
            <p:nvPr/>
          </p:nvCxnSpPr>
          <p:spPr>
            <a:xfrm>
              <a:off x="12681350" y="12543325"/>
              <a:ext cx="1263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4"/>
            <p:cNvCxnSpPr/>
            <p:nvPr/>
          </p:nvCxnSpPr>
          <p:spPr>
            <a:xfrm>
              <a:off x="12523400" y="12626575"/>
              <a:ext cx="2913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8" name="Google Shape;248;p14"/>
            <p:cNvSpPr/>
            <p:nvPr/>
          </p:nvSpPr>
          <p:spPr>
            <a:xfrm>
              <a:off x="12456725" y="12374775"/>
              <a:ext cx="421200" cy="32400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14"/>
          <p:cNvGrpSpPr/>
          <p:nvPr/>
        </p:nvGrpSpPr>
        <p:grpSpPr>
          <a:xfrm>
            <a:off x="11311904" y="2856672"/>
            <a:ext cx="336051" cy="434518"/>
            <a:chOff x="12820063" y="11224863"/>
            <a:chExt cx="399300" cy="516300"/>
          </a:xfrm>
        </p:grpSpPr>
        <p:grpSp>
          <p:nvGrpSpPr>
            <p:cNvPr id="250" name="Google Shape;250;p14"/>
            <p:cNvGrpSpPr/>
            <p:nvPr/>
          </p:nvGrpSpPr>
          <p:grpSpPr>
            <a:xfrm>
              <a:off x="12820063" y="11224863"/>
              <a:ext cx="399300" cy="516300"/>
              <a:chOff x="14554038" y="11907663"/>
              <a:chExt cx="399300" cy="516300"/>
            </a:xfrm>
          </p:grpSpPr>
          <p:sp>
            <p:nvSpPr>
              <p:cNvPr id="251" name="Google Shape;251;p14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28290" name="adj"/>
                </a:avLst>
              </a:prstGeom>
              <a:solidFill>
                <a:srgbClr val="FFFFFF"/>
              </a:solidFill>
              <a:ln cap="flat" cmpd="sng" w="19050">
                <a:solidFill>
                  <a:srgbClr val="642F6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50000" name="adj"/>
                </a:avLst>
              </a:prstGeom>
              <a:solidFill>
                <a:srgbClr val="FFFFFF"/>
              </a:solidFill>
              <a:ln cap="flat" cmpd="sng" w="19050">
                <a:solidFill>
                  <a:srgbClr val="642F6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53" name="Google Shape;253;p14"/>
            <p:cNvCxnSpPr/>
            <p:nvPr/>
          </p:nvCxnSpPr>
          <p:spPr>
            <a:xfrm>
              <a:off x="12918165" y="11332697"/>
              <a:ext cx="203100" cy="0"/>
            </a:xfrm>
            <a:prstGeom prst="straightConnector1">
              <a:avLst/>
            </a:prstGeom>
            <a:noFill/>
            <a:ln cap="flat" cmpd="sng" w="28575">
              <a:solidFill>
                <a:srgbClr val="642F6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4"/>
            <p:cNvCxnSpPr/>
            <p:nvPr/>
          </p:nvCxnSpPr>
          <p:spPr>
            <a:xfrm>
              <a:off x="12918165" y="11406516"/>
              <a:ext cx="203100" cy="0"/>
            </a:xfrm>
            <a:prstGeom prst="straightConnector1">
              <a:avLst/>
            </a:prstGeom>
            <a:noFill/>
            <a:ln cap="flat" cmpd="sng" w="28575">
              <a:solidFill>
                <a:srgbClr val="642F6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4"/>
            <p:cNvCxnSpPr/>
            <p:nvPr/>
          </p:nvCxnSpPr>
          <p:spPr>
            <a:xfrm>
              <a:off x="12918165" y="11480334"/>
              <a:ext cx="203100" cy="0"/>
            </a:xfrm>
            <a:prstGeom prst="straightConnector1">
              <a:avLst/>
            </a:prstGeom>
            <a:noFill/>
            <a:ln cap="flat" cmpd="sng" w="28575">
              <a:solidFill>
                <a:srgbClr val="642F6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4"/>
            <p:cNvCxnSpPr/>
            <p:nvPr/>
          </p:nvCxnSpPr>
          <p:spPr>
            <a:xfrm>
              <a:off x="12918165" y="11554153"/>
              <a:ext cx="203100" cy="0"/>
            </a:xfrm>
            <a:prstGeom prst="straightConnector1">
              <a:avLst/>
            </a:prstGeom>
            <a:noFill/>
            <a:ln cap="flat" cmpd="sng" w="28575">
              <a:solidFill>
                <a:srgbClr val="642F6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4"/>
            <p:cNvCxnSpPr/>
            <p:nvPr/>
          </p:nvCxnSpPr>
          <p:spPr>
            <a:xfrm>
              <a:off x="12918165" y="11627972"/>
              <a:ext cx="121500" cy="0"/>
            </a:xfrm>
            <a:prstGeom prst="straightConnector1">
              <a:avLst/>
            </a:prstGeom>
            <a:noFill/>
            <a:ln cap="flat" cmpd="sng" w="28575">
              <a:solidFill>
                <a:srgbClr val="642F6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8" name="Google Shape;258;p14"/>
          <p:cNvGrpSpPr/>
          <p:nvPr/>
        </p:nvGrpSpPr>
        <p:grpSpPr>
          <a:xfrm>
            <a:off x="10301960" y="2465912"/>
            <a:ext cx="516039" cy="364371"/>
            <a:chOff x="10744200" y="13677900"/>
            <a:chExt cx="842100" cy="594600"/>
          </a:xfrm>
        </p:grpSpPr>
        <p:sp>
          <p:nvSpPr>
            <p:cNvPr id="259" name="Google Shape;259;p14"/>
            <p:cNvSpPr/>
            <p:nvPr/>
          </p:nvSpPr>
          <p:spPr>
            <a:xfrm>
              <a:off x="10744200" y="13677900"/>
              <a:ext cx="842100" cy="594600"/>
            </a:xfrm>
            <a:prstGeom prst="wedgeEllipseCallout">
              <a:avLst>
                <a:gd fmla="val -40951" name="adj1"/>
                <a:gd fmla="val 62134" name="adj2"/>
              </a:avLst>
            </a:prstGeom>
            <a:solidFill>
              <a:srgbClr val="FFFFFF"/>
            </a:solidFill>
            <a:ln cap="flat" cmpd="sng" w="19050">
              <a:solidFill>
                <a:srgbClr val="4D84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0" name="Google Shape;260;p14"/>
            <p:cNvCxnSpPr/>
            <p:nvPr/>
          </p:nvCxnSpPr>
          <p:spPr>
            <a:xfrm>
              <a:off x="10985248" y="13843552"/>
              <a:ext cx="360000" cy="0"/>
            </a:xfrm>
            <a:prstGeom prst="straightConnector1">
              <a:avLst/>
            </a:prstGeom>
            <a:noFill/>
            <a:ln cap="flat" cmpd="sng" w="28575">
              <a:solidFill>
                <a:srgbClr val="4D849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14"/>
            <p:cNvCxnSpPr/>
            <p:nvPr/>
          </p:nvCxnSpPr>
          <p:spPr>
            <a:xfrm>
              <a:off x="10867498" y="13964302"/>
              <a:ext cx="595500" cy="0"/>
            </a:xfrm>
            <a:prstGeom prst="straightConnector1">
              <a:avLst/>
            </a:prstGeom>
            <a:noFill/>
            <a:ln cap="flat" cmpd="sng" w="28575">
              <a:solidFill>
                <a:srgbClr val="4D849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14"/>
            <p:cNvCxnSpPr/>
            <p:nvPr/>
          </p:nvCxnSpPr>
          <p:spPr>
            <a:xfrm>
              <a:off x="10913698" y="14085052"/>
              <a:ext cx="503100" cy="0"/>
            </a:xfrm>
            <a:prstGeom prst="straightConnector1">
              <a:avLst/>
            </a:prstGeom>
            <a:noFill/>
            <a:ln cap="flat" cmpd="sng" w="28575">
              <a:solidFill>
                <a:srgbClr val="4D849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14"/>
          <p:cNvSpPr txBox="1"/>
          <p:nvPr/>
        </p:nvSpPr>
        <p:spPr>
          <a:xfrm>
            <a:off x="152400" y="152400"/>
            <a:ext cx="97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00000"/>
                </a:solidFill>
              </a:rPr>
              <a:t>Icon Development</a:t>
            </a:r>
            <a:endParaRPr b="1" sz="4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/>
          <p:nvPr/>
        </p:nvSpPr>
        <p:spPr>
          <a:xfrm>
            <a:off x="4519075" y="2960300"/>
            <a:ext cx="2428200" cy="182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Enclave 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"/>
          <p:cNvSpPr/>
          <p:nvPr/>
        </p:nvSpPr>
        <p:spPr>
          <a:xfrm>
            <a:off x="3325850" y="4311175"/>
            <a:ext cx="1522200" cy="10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"/>
          <p:cNvSpPr txBox="1"/>
          <p:nvPr/>
        </p:nvSpPr>
        <p:spPr>
          <a:xfrm>
            <a:off x="3012075" y="4219375"/>
            <a:ext cx="201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Organize Team and Project</a:t>
            </a:r>
            <a:endParaRPr b="1" sz="2400"/>
          </a:p>
        </p:txBody>
      </p:sp>
      <p:sp>
        <p:nvSpPr>
          <p:cNvPr id="271" name="Google Shape;271;p15"/>
          <p:cNvSpPr/>
          <p:nvPr/>
        </p:nvSpPr>
        <p:spPr>
          <a:xfrm>
            <a:off x="2881800" y="6667500"/>
            <a:ext cx="7563000" cy="4583400"/>
          </a:xfrm>
          <a:prstGeom prst="rect">
            <a:avLst/>
          </a:prstGeom>
          <a:solidFill>
            <a:srgbClr val="F5F5F5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21112175" y="8060098"/>
            <a:ext cx="2428200" cy="182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rgbClr val="000000"/>
                </a:solidFill>
              </a:rPr>
              <a:t>Enclave Tools</a:t>
            </a:r>
            <a:endParaRPr b="1" i="1" sz="1800"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Data download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</a:t>
            </a:r>
            <a:r>
              <a:rPr lang="en"/>
              <a:t>F</a:t>
            </a:r>
            <a:r>
              <a:rPr lang="en">
                <a:solidFill>
                  <a:srgbClr val="000000"/>
                </a:solidFill>
              </a:rPr>
              <a:t>orm.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"/>
          <p:cNvSpPr/>
          <p:nvPr/>
        </p:nvSpPr>
        <p:spPr>
          <a:xfrm rot="10800000">
            <a:off x="21266301" y="7599519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274" name="Google Shape;274;p15"/>
          <p:cNvSpPr/>
          <p:nvPr/>
        </p:nvSpPr>
        <p:spPr>
          <a:xfrm rot="10800000">
            <a:off x="21176115" y="7523319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275" name="Google Shape;275;p15"/>
          <p:cNvSpPr/>
          <p:nvPr/>
        </p:nvSpPr>
        <p:spPr>
          <a:xfrm rot="5400000">
            <a:off x="21564650" y="4725300"/>
            <a:ext cx="3863700" cy="3392100"/>
          </a:xfrm>
          <a:prstGeom prst="uturnArrow">
            <a:avLst>
              <a:gd fmla="val 17840" name="adj1"/>
              <a:gd fmla="val 8887" name="adj2"/>
              <a:gd fmla="val 0" name="adj3"/>
              <a:gd fmla="val 58275" name="adj4"/>
              <a:gd fmla="val 93372" name="adj5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"/>
          <p:cNvSpPr/>
          <p:nvPr/>
        </p:nvSpPr>
        <p:spPr>
          <a:xfrm>
            <a:off x="21526700" y="4682475"/>
            <a:ext cx="1034100" cy="5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"/>
          <p:cNvSpPr/>
          <p:nvPr/>
        </p:nvSpPr>
        <p:spPr>
          <a:xfrm>
            <a:off x="19643725" y="2960300"/>
            <a:ext cx="2428200" cy="182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000000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4848050" y="41908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clinical questions.</a:t>
            </a:r>
            <a:endParaRPr b="1" sz="1100"/>
          </a:p>
        </p:txBody>
      </p:sp>
      <p:sp>
        <p:nvSpPr>
          <p:cNvPr id="279" name="Google Shape;279;p15"/>
          <p:cNvSpPr/>
          <p:nvPr/>
        </p:nvSpPr>
        <p:spPr>
          <a:xfrm rot="10800000">
            <a:off x="14913775" y="7466019"/>
            <a:ext cx="859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280" name="Google Shape;280;p15"/>
          <p:cNvSpPr/>
          <p:nvPr/>
        </p:nvSpPr>
        <p:spPr>
          <a:xfrm>
            <a:off x="17298600" y="8060098"/>
            <a:ext cx="2428200" cy="182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rgbClr val="000000"/>
                </a:solidFill>
              </a:rPr>
              <a:t>Enclave Tools</a:t>
            </a:r>
            <a:endParaRPr b="1" i="1" sz="1800"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Publication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intent form.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"/>
          <p:cNvSpPr/>
          <p:nvPr/>
        </p:nvSpPr>
        <p:spPr>
          <a:xfrm>
            <a:off x="15856238" y="2960300"/>
            <a:ext cx="2428200" cy="182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000000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"/>
          <p:cNvSpPr/>
          <p:nvPr/>
        </p:nvSpPr>
        <p:spPr>
          <a:xfrm>
            <a:off x="12073638" y="2960300"/>
            <a:ext cx="2428200" cy="182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000000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5"/>
          <p:cNvSpPr/>
          <p:nvPr/>
        </p:nvSpPr>
        <p:spPr>
          <a:xfrm>
            <a:off x="8289113" y="2960300"/>
            <a:ext cx="2428200" cy="182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000000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"/>
          <p:cNvSpPr/>
          <p:nvPr/>
        </p:nvSpPr>
        <p:spPr>
          <a:xfrm flipH="1">
            <a:off x="15400284" y="7565010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N3C Approval for Results Publication/ Presentation</a:t>
            </a:r>
            <a:endParaRPr b="1" sz="1500"/>
          </a:p>
        </p:txBody>
      </p:sp>
      <p:sp>
        <p:nvSpPr>
          <p:cNvPr id="285" name="Google Shape;285;p15"/>
          <p:cNvSpPr/>
          <p:nvPr/>
        </p:nvSpPr>
        <p:spPr>
          <a:xfrm flipH="1">
            <a:off x="17291713" y="7447119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Write manuscript and request publication review.</a:t>
            </a:r>
            <a:endParaRPr b="1" sz="1100"/>
          </a:p>
        </p:txBody>
      </p:sp>
      <p:sp>
        <p:nvSpPr>
          <p:cNvPr id="286" name="Google Shape;286;p15"/>
          <p:cNvSpPr/>
          <p:nvPr/>
        </p:nvSpPr>
        <p:spPr>
          <a:xfrm>
            <a:off x="8487476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cohort phenotype and develop Concept Sets.</a:t>
            </a:r>
            <a:endParaRPr b="1" sz="1100"/>
          </a:p>
        </p:txBody>
      </p:sp>
      <p:sp>
        <p:nvSpPr>
          <p:cNvPr id="287" name="Google Shape;287;p15"/>
          <p:cNvSpPr/>
          <p:nvPr/>
        </p:nvSpPr>
        <p:spPr>
          <a:xfrm>
            <a:off x="12268276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Identify cohort based on phenotype.</a:t>
            </a:r>
            <a:endParaRPr b="1" sz="1100"/>
          </a:p>
        </p:txBody>
      </p:sp>
      <p:sp>
        <p:nvSpPr>
          <p:cNvPr id="288" name="Google Shape;288;p15"/>
          <p:cNvSpPr/>
          <p:nvPr/>
        </p:nvSpPr>
        <p:spPr>
          <a:xfrm flipH="1">
            <a:off x="18134032" y="413745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289" name="Google Shape;289;p15"/>
          <p:cNvSpPr/>
          <p:nvPr/>
        </p:nvSpPr>
        <p:spPr>
          <a:xfrm>
            <a:off x="19819049" y="40384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cxnSp>
        <p:nvCxnSpPr>
          <p:cNvPr id="290" name="Google Shape;290;p15"/>
          <p:cNvCxnSpPr>
            <a:stCxn id="291" idx="4"/>
            <a:endCxn id="278" idx="2"/>
          </p:cNvCxnSpPr>
          <p:nvPr/>
        </p:nvCxnSpPr>
        <p:spPr>
          <a:xfrm rot="5400000">
            <a:off x="8945541" y="2679454"/>
            <a:ext cx="99000" cy="5341200"/>
          </a:xfrm>
          <a:prstGeom prst="bentConnector3">
            <a:avLst>
              <a:gd fmla="val 875476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15"/>
          <p:cNvSpPr txBox="1"/>
          <p:nvPr/>
        </p:nvSpPr>
        <p:spPr>
          <a:xfrm>
            <a:off x="7185600" y="5830925"/>
            <a:ext cx="36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available data as needed.</a:t>
            </a:r>
            <a:endParaRPr i="1"/>
          </a:p>
        </p:txBody>
      </p:sp>
      <p:cxnSp>
        <p:nvCxnSpPr>
          <p:cNvPr id="293" name="Google Shape;293;p15"/>
          <p:cNvCxnSpPr>
            <a:stCxn id="294" idx="4"/>
            <a:endCxn id="286" idx="2"/>
          </p:cNvCxnSpPr>
          <p:nvPr/>
        </p:nvCxnSpPr>
        <p:spPr>
          <a:xfrm rot="5400000">
            <a:off x="16514602" y="-1093646"/>
            <a:ext cx="99000" cy="12887400"/>
          </a:xfrm>
          <a:prstGeom prst="bentConnector3">
            <a:avLst>
              <a:gd fmla="val 526612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15"/>
          <p:cNvSpPr txBox="1"/>
          <p:nvPr/>
        </p:nvSpPr>
        <p:spPr>
          <a:xfrm>
            <a:off x="12302150" y="5460019"/>
            <a:ext cx="25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data quality.</a:t>
            </a:r>
            <a:endParaRPr i="1"/>
          </a:p>
        </p:txBody>
      </p:sp>
      <p:cxnSp>
        <p:nvCxnSpPr>
          <p:cNvPr id="296" name="Google Shape;296;p15"/>
          <p:cNvCxnSpPr/>
          <p:nvPr/>
        </p:nvCxnSpPr>
        <p:spPr>
          <a:xfrm>
            <a:off x="15446350" y="5300551"/>
            <a:ext cx="0" cy="5004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15"/>
          <p:cNvCxnSpPr/>
          <p:nvPr/>
        </p:nvCxnSpPr>
        <p:spPr>
          <a:xfrm>
            <a:off x="19227075" y="5300551"/>
            <a:ext cx="0" cy="490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15"/>
          <p:cNvSpPr/>
          <p:nvPr/>
        </p:nvSpPr>
        <p:spPr>
          <a:xfrm flipH="1">
            <a:off x="18210232" y="421365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299" name="Google Shape;299;p15"/>
          <p:cNvSpPr/>
          <p:nvPr/>
        </p:nvSpPr>
        <p:spPr>
          <a:xfrm>
            <a:off x="16048898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Gather/derive required variables for analyses.</a:t>
            </a:r>
            <a:endParaRPr b="1" sz="1100"/>
          </a:p>
        </p:txBody>
      </p:sp>
      <p:cxnSp>
        <p:nvCxnSpPr>
          <p:cNvPr id="300" name="Google Shape;300;p15"/>
          <p:cNvCxnSpPr/>
          <p:nvPr/>
        </p:nvCxnSpPr>
        <p:spPr>
          <a:xfrm rot="10800000">
            <a:off x="17681950" y="5362025"/>
            <a:ext cx="0" cy="478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15"/>
          <p:cNvSpPr/>
          <p:nvPr/>
        </p:nvSpPr>
        <p:spPr>
          <a:xfrm flipH="1" rot="10800000">
            <a:off x="19343858" y="769279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302" name="Google Shape;302;p15"/>
          <p:cNvSpPr/>
          <p:nvPr/>
        </p:nvSpPr>
        <p:spPr>
          <a:xfrm flipH="1" rot="10800000">
            <a:off x="19267658" y="761659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303" name="Google Shape;303;p15"/>
          <p:cNvSpPr/>
          <p:nvPr/>
        </p:nvSpPr>
        <p:spPr>
          <a:xfrm flipH="1">
            <a:off x="19191188" y="7546115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Final Censored, NCATS Approved Results</a:t>
            </a:r>
            <a:endParaRPr b="1" sz="1500"/>
          </a:p>
        </p:txBody>
      </p:sp>
      <p:cxnSp>
        <p:nvCxnSpPr>
          <p:cNvPr id="304" name="Google Shape;304;p15"/>
          <p:cNvCxnSpPr>
            <a:stCxn id="284" idx="0"/>
            <a:endCxn id="305" idx="0"/>
          </p:cNvCxnSpPr>
          <p:nvPr/>
        </p:nvCxnSpPr>
        <p:spPr>
          <a:xfrm rot="-5400000">
            <a:off x="18949734" y="4838010"/>
            <a:ext cx="118200" cy="5335800"/>
          </a:xfrm>
          <a:prstGeom prst="bentConnector3">
            <a:avLst>
              <a:gd fmla="val 619022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15"/>
          <p:cNvSpPr txBox="1"/>
          <p:nvPr/>
        </p:nvSpPr>
        <p:spPr>
          <a:xfrm>
            <a:off x="16447151" y="6783237"/>
            <a:ext cx="34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NCATS/N3C guidance.</a:t>
            </a:r>
            <a:endParaRPr i="1"/>
          </a:p>
        </p:txBody>
      </p:sp>
      <p:cxnSp>
        <p:nvCxnSpPr>
          <p:cNvPr id="307" name="Google Shape;307;p15"/>
          <p:cNvCxnSpPr>
            <a:stCxn id="303" idx="0"/>
          </p:cNvCxnSpPr>
          <p:nvPr/>
        </p:nvCxnSpPr>
        <p:spPr>
          <a:xfrm rot="10800000">
            <a:off x="20131838" y="6831815"/>
            <a:ext cx="0" cy="714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15"/>
          <p:cNvSpPr txBox="1"/>
          <p:nvPr/>
        </p:nvSpPr>
        <p:spPr>
          <a:xfrm>
            <a:off x="19845950" y="5460025"/>
            <a:ext cx="28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variable quality.</a:t>
            </a:r>
            <a:endParaRPr i="1"/>
          </a:p>
        </p:txBody>
      </p:sp>
      <p:pic>
        <p:nvPicPr>
          <p:cNvPr id="309" name="Google Shape;309;p15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5924809" y="3499388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5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6391650" y="3537830"/>
            <a:ext cx="475050" cy="3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5"/>
          <p:cNvPicPr preferRelativeResize="0"/>
          <p:nvPr/>
        </p:nvPicPr>
        <p:blipFill rotWithShape="1">
          <a:blip r:embed="rId3">
            <a:alphaModFix/>
          </a:blip>
          <a:srcRect b="46199" l="70393" r="20215" t="11965"/>
          <a:stretch/>
        </p:blipFill>
        <p:spPr>
          <a:xfrm>
            <a:off x="5053972" y="3499388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5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4587131" y="3499388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5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10215424" y="349940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5"/>
          <p:cNvPicPr preferRelativeResize="0"/>
          <p:nvPr/>
        </p:nvPicPr>
        <p:blipFill rotWithShape="1">
          <a:blip r:embed="rId3">
            <a:alphaModFix/>
          </a:blip>
          <a:srcRect b="46205" l="36224" r="54383" t="11960"/>
          <a:stretch/>
        </p:blipFill>
        <p:spPr>
          <a:xfrm>
            <a:off x="17118957" y="3499387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5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12783505" y="3553725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5"/>
          <p:cNvPicPr preferRelativeResize="0"/>
          <p:nvPr/>
        </p:nvPicPr>
        <p:blipFill rotWithShape="1">
          <a:blip r:embed="rId3">
            <a:alphaModFix/>
          </a:blip>
          <a:srcRect b="46205" l="13941" r="76666" t="11960"/>
          <a:stretch/>
        </p:blipFill>
        <p:spPr>
          <a:xfrm>
            <a:off x="21607268" y="3483425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5"/>
          <p:cNvPicPr preferRelativeResize="0"/>
          <p:nvPr/>
        </p:nvPicPr>
        <p:blipFill rotWithShape="1">
          <a:blip r:embed="rId3">
            <a:alphaModFix/>
          </a:blip>
          <a:srcRect b="9954" l="70076" r="19739" t="56650"/>
          <a:stretch/>
        </p:blipFill>
        <p:spPr>
          <a:xfrm>
            <a:off x="16269484" y="3970732"/>
            <a:ext cx="432589" cy="31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813" y="3492224"/>
            <a:ext cx="336050" cy="41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5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9694846" y="3499388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5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8560525" y="3969205"/>
            <a:ext cx="475050" cy="3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5"/>
          <p:cNvPicPr preferRelativeResize="0"/>
          <p:nvPr/>
        </p:nvPicPr>
        <p:blipFill rotWithShape="1">
          <a:blip r:embed="rId3">
            <a:alphaModFix/>
          </a:blip>
          <a:srcRect b="46199" l="70393" r="20215" t="11965"/>
          <a:stretch/>
        </p:blipFill>
        <p:spPr>
          <a:xfrm>
            <a:off x="8824009" y="3499388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5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8357168" y="3499388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0851" y="3492224"/>
            <a:ext cx="336050" cy="41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5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13837825" y="3592168"/>
            <a:ext cx="475050" cy="3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5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12262568" y="3553713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5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16048243" y="3499375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5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16591318" y="3499387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5"/>
          <p:cNvPicPr preferRelativeResize="0"/>
          <p:nvPr/>
        </p:nvPicPr>
        <p:blipFill rotWithShape="1">
          <a:blip r:embed="rId3">
            <a:alphaModFix/>
          </a:blip>
          <a:srcRect b="46205" l="36224" r="54383" t="11960"/>
          <a:stretch/>
        </p:blipFill>
        <p:spPr>
          <a:xfrm>
            <a:off x="20648374" y="3483425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5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19689481" y="3483425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5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20168934" y="3483425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5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21127815" y="3483425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5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19900975" y="3969205"/>
            <a:ext cx="475050" cy="3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5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18998574" y="9286381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5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22855349" y="9286381"/>
            <a:ext cx="398896" cy="396212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5"/>
          <p:cNvSpPr/>
          <p:nvPr/>
        </p:nvSpPr>
        <p:spPr>
          <a:xfrm flipH="1">
            <a:off x="1450571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List of patients in cohort of interest.</a:t>
            </a:r>
            <a:endParaRPr b="1" sz="1500"/>
          </a:p>
        </p:txBody>
      </p:sp>
      <p:sp>
        <p:nvSpPr>
          <p:cNvPr id="291" name="Google Shape;291;p15"/>
          <p:cNvSpPr/>
          <p:nvPr/>
        </p:nvSpPr>
        <p:spPr>
          <a:xfrm flipH="1">
            <a:off x="1072499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Cohort Description and Concept Sets</a:t>
            </a:r>
            <a:endParaRPr b="1" sz="1500"/>
          </a:p>
        </p:txBody>
      </p:sp>
      <p:sp>
        <p:nvSpPr>
          <p:cNvPr id="336" name="Google Shape;336;p15"/>
          <p:cNvSpPr/>
          <p:nvPr/>
        </p:nvSpPr>
        <p:spPr>
          <a:xfrm flipH="1">
            <a:off x="694427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Clinical Question(s)</a:t>
            </a:r>
            <a:endParaRPr b="1" sz="1800"/>
          </a:p>
        </p:txBody>
      </p:sp>
      <p:pic>
        <p:nvPicPr>
          <p:cNvPr id="337" name="Google Shape;337;p15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17615387" y="3499375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5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13310662" y="3553737"/>
            <a:ext cx="398896" cy="39621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5"/>
          <p:cNvSpPr/>
          <p:nvPr/>
        </p:nvSpPr>
        <p:spPr>
          <a:xfrm flipH="1">
            <a:off x="21914482" y="414317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340" name="Google Shape;340;p15"/>
          <p:cNvSpPr/>
          <p:nvPr/>
        </p:nvSpPr>
        <p:spPr>
          <a:xfrm flipH="1">
            <a:off x="21990682" y="421937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341" name="Google Shape;341;p15"/>
          <p:cNvSpPr/>
          <p:nvPr/>
        </p:nvSpPr>
        <p:spPr>
          <a:xfrm>
            <a:off x="19902536" y="41146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294" name="Google Shape;294;p15"/>
          <p:cNvSpPr/>
          <p:nvPr/>
        </p:nvSpPr>
        <p:spPr>
          <a:xfrm flipH="1">
            <a:off x="22067152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Initial QC and Analysis Results</a:t>
            </a:r>
            <a:endParaRPr b="1" sz="1500"/>
          </a:p>
        </p:txBody>
      </p:sp>
      <p:sp>
        <p:nvSpPr>
          <p:cNvPr id="342" name="Google Shape;342;p15"/>
          <p:cNvSpPr/>
          <p:nvPr/>
        </p:nvSpPr>
        <p:spPr>
          <a:xfrm>
            <a:off x="19986023" y="41908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variable QC and statistical analyses.</a:t>
            </a:r>
            <a:endParaRPr b="1" sz="1100"/>
          </a:p>
        </p:txBody>
      </p:sp>
      <p:sp>
        <p:nvSpPr>
          <p:cNvPr id="305" name="Google Shape;305;p15"/>
          <p:cNvSpPr/>
          <p:nvPr/>
        </p:nvSpPr>
        <p:spPr>
          <a:xfrm flipH="1">
            <a:off x="21072504" y="7446794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final analyses, censor data, and request data download.</a:t>
            </a:r>
            <a:endParaRPr b="1" sz="1100"/>
          </a:p>
        </p:txBody>
      </p:sp>
      <p:sp>
        <p:nvSpPr>
          <p:cNvPr id="343" name="Google Shape;343;p15"/>
          <p:cNvSpPr/>
          <p:nvPr/>
        </p:nvSpPr>
        <p:spPr>
          <a:xfrm>
            <a:off x="23295365" y="7759950"/>
            <a:ext cx="79800" cy="58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5"/>
          <p:cNvSpPr/>
          <p:nvPr/>
        </p:nvSpPr>
        <p:spPr>
          <a:xfrm flipH="1">
            <a:off x="18286432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Fact Tables</a:t>
            </a:r>
            <a:endParaRPr b="1" sz="1800"/>
          </a:p>
        </p:txBody>
      </p:sp>
      <p:sp>
        <p:nvSpPr>
          <p:cNvPr id="345" name="Google Shape;345;p15"/>
          <p:cNvSpPr txBox="1"/>
          <p:nvPr/>
        </p:nvSpPr>
        <p:spPr>
          <a:xfrm>
            <a:off x="11371441" y="8254568"/>
            <a:ext cx="14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Manuscripts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346" name="Google Shape;346;p15"/>
          <p:cNvSpPr txBox="1"/>
          <p:nvPr/>
        </p:nvSpPr>
        <p:spPr>
          <a:xfrm>
            <a:off x="12364917" y="8757825"/>
            <a:ext cx="9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Posters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347" name="Google Shape;347;p15"/>
          <p:cNvSpPr txBox="1"/>
          <p:nvPr/>
        </p:nvSpPr>
        <p:spPr>
          <a:xfrm>
            <a:off x="13557950" y="7860450"/>
            <a:ext cx="13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Publish!</a:t>
            </a:r>
            <a:endParaRPr b="1" sz="2400"/>
          </a:p>
        </p:txBody>
      </p:sp>
      <p:sp>
        <p:nvSpPr>
          <p:cNvPr id="348" name="Google Shape;348;p15"/>
          <p:cNvSpPr txBox="1"/>
          <p:nvPr/>
        </p:nvSpPr>
        <p:spPr>
          <a:xfrm>
            <a:off x="10485502" y="7709388"/>
            <a:ext cx="233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Oral Presentations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349" name="Google Shape;349;p15"/>
          <p:cNvSpPr txBox="1"/>
          <p:nvPr/>
        </p:nvSpPr>
        <p:spPr>
          <a:xfrm>
            <a:off x="11624280" y="7121750"/>
            <a:ext cx="175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Conferences</a:t>
            </a:r>
            <a:endParaRPr i="1" sz="1800">
              <a:solidFill>
                <a:srgbClr val="000000"/>
              </a:solidFill>
            </a:endParaRPr>
          </a:p>
        </p:txBody>
      </p:sp>
      <p:grpSp>
        <p:nvGrpSpPr>
          <p:cNvPr id="350" name="Google Shape;350;p15"/>
          <p:cNvGrpSpPr/>
          <p:nvPr/>
        </p:nvGrpSpPr>
        <p:grpSpPr>
          <a:xfrm>
            <a:off x="2978517" y="3994792"/>
            <a:ext cx="279070" cy="412993"/>
            <a:chOff x="3476625" y="6819900"/>
            <a:chExt cx="432600" cy="640200"/>
          </a:xfrm>
        </p:grpSpPr>
        <p:sp>
          <p:nvSpPr>
            <p:cNvPr id="351" name="Google Shape;351;p15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642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642F6C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5"/>
          <p:cNvGrpSpPr/>
          <p:nvPr/>
        </p:nvGrpSpPr>
        <p:grpSpPr>
          <a:xfrm>
            <a:off x="2761806" y="4306432"/>
            <a:ext cx="279070" cy="412993"/>
            <a:chOff x="3476625" y="6819900"/>
            <a:chExt cx="432600" cy="640200"/>
          </a:xfrm>
        </p:grpSpPr>
        <p:sp>
          <p:nvSpPr>
            <p:cNvPr id="354" name="Google Shape;354;p15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4D84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4D8493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15"/>
          <p:cNvGrpSpPr/>
          <p:nvPr/>
        </p:nvGrpSpPr>
        <p:grpSpPr>
          <a:xfrm>
            <a:off x="2677280" y="4630189"/>
            <a:ext cx="279070" cy="412993"/>
            <a:chOff x="3476625" y="6819900"/>
            <a:chExt cx="432600" cy="640200"/>
          </a:xfrm>
        </p:grpSpPr>
        <p:sp>
          <p:nvSpPr>
            <p:cNvPr id="357" name="Google Shape;357;p15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1F4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1F497D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15"/>
          <p:cNvGrpSpPr/>
          <p:nvPr/>
        </p:nvGrpSpPr>
        <p:grpSpPr>
          <a:xfrm>
            <a:off x="2849574" y="4931819"/>
            <a:ext cx="279070" cy="412993"/>
            <a:chOff x="3476625" y="6819900"/>
            <a:chExt cx="432600" cy="640200"/>
          </a:xfrm>
        </p:grpSpPr>
        <p:sp>
          <p:nvSpPr>
            <p:cNvPr id="360" name="Google Shape;360;p15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C00000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15"/>
          <p:cNvSpPr txBox="1"/>
          <p:nvPr/>
        </p:nvSpPr>
        <p:spPr>
          <a:xfrm>
            <a:off x="2881796" y="8335550"/>
            <a:ext cx="29334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Protocol Pad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Contour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Concept Set Browser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Workbooks</a:t>
            </a:r>
            <a:endParaRPr sz="1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 Liaison QC Template</a:t>
            </a:r>
            <a:endParaRPr sz="1800"/>
          </a:p>
        </p:txBody>
      </p:sp>
      <p:pic>
        <p:nvPicPr>
          <p:cNvPr id="363" name="Google Shape;363;p15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5986858" y="8851413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5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5934978" y="10723210"/>
            <a:ext cx="546335" cy="36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5"/>
          <p:cNvPicPr preferRelativeResize="0"/>
          <p:nvPr/>
        </p:nvPicPr>
        <p:blipFill rotWithShape="1">
          <a:blip r:embed="rId3">
            <a:alphaModFix/>
          </a:blip>
          <a:srcRect b="46199" l="70393" r="20215" t="11965"/>
          <a:stretch/>
        </p:blipFill>
        <p:spPr>
          <a:xfrm>
            <a:off x="5986849" y="9433756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5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5986855" y="8269069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5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6633308" y="9433780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5"/>
          <p:cNvPicPr preferRelativeResize="0"/>
          <p:nvPr/>
        </p:nvPicPr>
        <p:blipFill rotWithShape="1">
          <a:blip r:embed="rId3">
            <a:alphaModFix/>
          </a:blip>
          <a:srcRect b="46205" l="36224" r="54383" t="11960"/>
          <a:stretch/>
        </p:blipFill>
        <p:spPr>
          <a:xfrm>
            <a:off x="6636703" y="8269068"/>
            <a:ext cx="474877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5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5986865" y="10016099"/>
            <a:ext cx="474877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5"/>
          <p:cNvPicPr preferRelativeResize="0"/>
          <p:nvPr/>
        </p:nvPicPr>
        <p:blipFill rotWithShape="1">
          <a:blip r:embed="rId3">
            <a:alphaModFix/>
          </a:blip>
          <a:srcRect b="46205" l="13941" r="76666" t="11960"/>
          <a:stretch/>
        </p:blipFill>
        <p:spPr>
          <a:xfrm>
            <a:off x="6633301" y="8851411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5"/>
          <p:cNvPicPr preferRelativeResize="0"/>
          <p:nvPr/>
        </p:nvPicPr>
        <p:blipFill rotWithShape="1">
          <a:blip r:embed="rId3">
            <a:alphaModFix/>
          </a:blip>
          <a:srcRect b="9954" l="70076" r="19739" t="56650"/>
          <a:stretch/>
        </p:blipFill>
        <p:spPr>
          <a:xfrm>
            <a:off x="6600994" y="10707126"/>
            <a:ext cx="546335" cy="399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337" y="10016143"/>
            <a:ext cx="475025" cy="58033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5"/>
          <p:cNvSpPr txBox="1"/>
          <p:nvPr/>
        </p:nvSpPr>
        <p:spPr>
          <a:xfrm>
            <a:off x="7274350" y="8335550"/>
            <a:ext cx="31704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Repositories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Notepad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Fusion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OHDSI ATLAS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Logic Liaison Facts Template</a:t>
            </a:r>
            <a:endParaRPr sz="1800"/>
          </a:p>
        </p:txBody>
      </p:sp>
      <p:sp>
        <p:nvSpPr>
          <p:cNvPr id="374" name="Google Shape;374;p15"/>
          <p:cNvSpPr txBox="1"/>
          <p:nvPr/>
        </p:nvSpPr>
        <p:spPr>
          <a:xfrm>
            <a:off x="3001975" y="6789175"/>
            <a:ext cx="175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Legend</a:t>
            </a:r>
            <a:endParaRPr b="1" sz="3000"/>
          </a:p>
        </p:txBody>
      </p:sp>
      <p:sp>
        <p:nvSpPr>
          <p:cNvPr id="375" name="Google Shape;375;p15"/>
          <p:cNvSpPr/>
          <p:nvPr/>
        </p:nvSpPr>
        <p:spPr>
          <a:xfrm flipH="1">
            <a:off x="6157370" y="6903165"/>
            <a:ext cx="1109100" cy="5958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Output</a:t>
            </a:r>
            <a:endParaRPr b="1" sz="1800"/>
          </a:p>
        </p:txBody>
      </p:sp>
      <p:sp>
        <p:nvSpPr>
          <p:cNvPr id="376" name="Google Shape;376;p15"/>
          <p:cNvSpPr/>
          <p:nvPr/>
        </p:nvSpPr>
        <p:spPr>
          <a:xfrm>
            <a:off x="7520554" y="6844665"/>
            <a:ext cx="1265100" cy="7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Action</a:t>
            </a:r>
            <a:endParaRPr b="1" sz="1800"/>
          </a:p>
        </p:txBody>
      </p:sp>
      <p:sp>
        <p:nvSpPr>
          <p:cNvPr id="377" name="Google Shape;377;p15"/>
          <p:cNvSpPr/>
          <p:nvPr/>
        </p:nvSpPr>
        <p:spPr>
          <a:xfrm>
            <a:off x="9039725" y="6910665"/>
            <a:ext cx="1109100" cy="580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28575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and Tools</a:t>
            </a:r>
            <a:endParaRPr/>
          </a:p>
        </p:txBody>
      </p:sp>
      <p:sp>
        <p:nvSpPr>
          <p:cNvPr id="378" name="Google Shape;378;p15"/>
          <p:cNvSpPr txBox="1"/>
          <p:nvPr/>
        </p:nvSpPr>
        <p:spPr>
          <a:xfrm>
            <a:off x="2881800" y="7708325"/>
            <a:ext cx="75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Enclave Applications</a:t>
            </a:r>
            <a:endParaRPr b="1" i="1" sz="2000"/>
          </a:p>
        </p:txBody>
      </p:sp>
      <p:grpSp>
        <p:nvGrpSpPr>
          <p:cNvPr id="379" name="Google Shape;379;p15"/>
          <p:cNvGrpSpPr/>
          <p:nvPr/>
        </p:nvGrpSpPr>
        <p:grpSpPr>
          <a:xfrm>
            <a:off x="12875094" y="7684545"/>
            <a:ext cx="516039" cy="364371"/>
            <a:chOff x="10744200" y="13677900"/>
            <a:chExt cx="842100" cy="594600"/>
          </a:xfrm>
        </p:grpSpPr>
        <p:sp>
          <p:nvSpPr>
            <p:cNvPr id="380" name="Google Shape;380;p15"/>
            <p:cNvSpPr/>
            <p:nvPr/>
          </p:nvSpPr>
          <p:spPr>
            <a:xfrm>
              <a:off x="10744200" y="13677900"/>
              <a:ext cx="842100" cy="594600"/>
            </a:xfrm>
            <a:prstGeom prst="wedgeEllipseCallout">
              <a:avLst>
                <a:gd fmla="val -40951" name="adj1"/>
                <a:gd fmla="val 62134" name="adj2"/>
              </a:avLst>
            </a:prstGeom>
            <a:solidFill>
              <a:srgbClr val="4D8493"/>
            </a:solidFill>
            <a:ln cap="flat" cmpd="sng" w="19050">
              <a:solidFill>
                <a:srgbClr val="4D84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1" name="Google Shape;381;p15"/>
            <p:cNvCxnSpPr/>
            <p:nvPr/>
          </p:nvCxnSpPr>
          <p:spPr>
            <a:xfrm>
              <a:off x="10985248" y="13843552"/>
              <a:ext cx="360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15"/>
            <p:cNvCxnSpPr/>
            <p:nvPr/>
          </p:nvCxnSpPr>
          <p:spPr>
            <a:xfrm>
              <a:off x="10867498" y="13964302"/>
              <a:ext cx="595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15"/>
            <p:cNvCxnSpPr/>
            <p:nvPr/>
          </p:nvCxnSpPr>
          <p:spPr>
            <a:xfrm>
              <a:off x="10913698" y="14085052"/>
              <a:ext cx="5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4" name="Google Shape;384;p15"/>
          <p:cNvGrpSpPr/>
          <p:nvPr/>
        </p:nvGrpSpPr>
        <p:grpSpPr>
          <a:xfrm>
            <a:off x="12983376" y="8224212"/>
            <a:ext cx="336051" cy="434518"/>
            <a:chOff x="12820063" y="11224863"/>
            <a:chExt cx="399300" cy="516300"/>
          </a:xfrm>
        </p:grpSpPr>
        <p:grpSp>
          <p:nvGrpSpPr>
            <p:cNvPr id="385" name="Google Shape;385;p15"/>
            <p:cNvGrpSpPr/>
            <p:nvPr/>
          </p:nvGrpSpPr>
          <p:grpSpPr>
            <a:xfrm>
              <a:off x="12820063" y="11224863"/>
              <a:ext cx="399300" cy="516300"/>
              <a:chOff x="14554038" y="11907663"/>
              <a:chExt cx="399300" cy="516300"/>
            </a:xfrm>
          </p:grpSpPr>
          <p:sp>
            <p:nvSpPr>
              <p:cNvPr id="386" name="Google Shape;386;p15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28290" name="adj"/>
                </a:avLst>
              </a:prstGeom>
              <a:solidFill>
                <a:srgbClr val="642F6C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50000" name="adj"/>
                </a:avLst>
              </a:prstGeom>
              <a:solidFill>
                <a:srgbClr val="642F6C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88" name="Google Shape;388;p15"/>
            <p:cNvCxnSpPr/>
            <p:nvPr/>
          </p:nvCxnSpPr>
          <p:spPr>
            <a:xfrm>
              <a:off x="12918165" y="11332697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15"/>
            <p:cNvCxnSpPr/>
            <p:nvPr/>
          </p:nvCxnSpPr>
          <p:spPr>
            <a:xfrm>
              <a:off x="12918165" y="11406516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15"/>
            <p:cNvCxnSpPr/>
            <p:nvPr/>
          </p:nvCxnSpPr>
          <p:spPr>
            <a:xfrm>
              <a:off x="12918165" y="11480334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15"/>
            <p:cNvCxnSpPr/>
            <p:nvPr/>
          </p:nvCxnSpPr>
          <p:spPr>
            <a:xfrm>
              <a:off x="12918165" y="11554153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15"/>
            <p:cNvCxnSpPr/>
            <p:nvPr/>
          </p:nvCxnSpPr>
          <p:spPr>
            <a:xfrm>
              <a:off x="12918165" y="11627972"/>
              <a:ext cx="121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3" name="Google Shape;393;p15"/>
          <p:cNvGrpSpPr/>
          <p:nvPr/>
        </p:nvGrpSpPr>
        <p:grpSpPr>
          <a:xfrm>
            <a:off x="13414627" y="7021147"/>
            <a:ext cx="458908" cy="487350"/>
            <a:chOff x="12427602" y="10278584"/>
            <a:chExt cx="458908" cy="487350"/>
          </a:xfrm>
        </p:grpSpPr>
        <p:grpSp>
          <p:nvGrpSpPr>
            <p:cNvPr id="394" name="Google Shape;394;p15"/>
            <p:cNvGrpSpPr/>
            <p:nvPr/>
          </p:nvGrpSpPr>
          <p:grpSpPr>
            <a:xfrm>
              <a:off x="12568439" y="10278584"/>
              <a:ext cx="180145" cy="170903"/>
              <a:chOff x="3432515" y="6819900"/>
              <a:chExt cx="520800" cy="494082"/>
            </a:xfrm>
          </p:grpSpPr>
          <p:sp>
            <p:nvSpPr>
              <p:cNvPr id="395" name="Google Shape;395;p15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7" name="Google Shape;397;p15"/>
            <p:cNvSpPr/>
            <p:nvPr/>
          </p:nvSpPr>
          <p:spPr>
            <a:xfrm>
              <a:off x="12523738" y="10455916"/>
              <a:ext cx="270000" cy="36000"/>
            </a:xfrm>
            <a:prstGeom prst="roundRect">
              <a:avLst>
                <a:gd fmla="val 37050" name="adj"/>
              </a:avLst>
            </a:prstGeom>
            <a:solidFill>
              <a:srgbClr val="1F497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12568514" y="10489400"/>
              <a:ext cx="180300" cy="105300"/>
            </a:xfrm>
            <a:prstGeom prst="trapezoid">
              <a:avLst>
                <a:gd fmla="val 25000" name="adj"/>
              </a:avLst>
            </a:prstGeom>
            <a:solidFill>
              <a:srgbClr val="1F497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15"/>
            <p:cNvGrpSpPr/>
            <p:nvPr/>
          </p:nvGrpSpPr>
          <p:grpSpPr>
            <a:xfrm>
              <a:off x="12567641" y="10563089"/>
              <a:ext cx="182176" cy="172830"/>
              <a:chOff x="3432515" y="6819900"/>
              <a:chExt cx="520800" cy="494082"/>
            </a:xfrm>
          </p:grpSpPr>
          <p:sp>
            <p:nvSpPr>
              <p:cNvPr id="400" name="Google Shape;400;p15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2" name="Google Shape;402;p15"/>
            <p:cNvGrpSpPr/>
            <p:nvPr/>
          </p:nvGrpSpPr>
          <p:grpSpPr>
            <a:xfrm>
              <a:off x="12427602" y="10593104"/>
              <a:ext cx="182176" cy="172830"/>
              <a:chOff x="3432515" y="6819900"/>
              <a:chExt cx="520800" cy="494082"/>
            </a:xfrm>
          </p:grpSpPr>
          <p:sp>
            <p:nvSpPr>
              <p:cNvPr id="403" name="Google Shape;403;p15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5" name="Google Shape;405;p15"/>
            <p:cNvGrpSpPr/>
            <p:nvPr/>
          </p:nvGrpSpPr>
          <p:grpSpPr>
            <a:xfrm>
              <a:off x="12704334" y="10593104"/>
              <a:ext cx="182176" cy="172830"/>
              <a:chOff x="3432515" y="6819900"/>
              <a:chExt cx="520800" cy="494082"/>
            </a:xfrm>
          </p:grpSpPr>
          <p:sp>
            <p:nvSpPr>
              <p:cNvPr id="406" name="Google Shape;406;p15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8" name="Google Shape;408;p15"/>
          <p:cNvGrpSpPr/>
          <p:nvPr/>
        </p:nvGrpSpPr>
        <p:grpSpPr>
          <a:xfrm>
            <a:off x="13386087" y="8743313"/>
            <a:ext cx="516000" cy="451413"/>
            <a:chOff x="13897762" y="13291675"/>
            <a:chExt cx="516000" cy="451413"/>
          </a:xfrm>
        </p:grpSpPr>
        <p:cxnSp>
          <p:nvCxnSpPr>
            <p:cNvPr id="409" name="Google Shape;409;p15"/>
            <p:cNvCxnSpPr/>
            <p:nvPr/>
          </p:nvCxnSpPr>
          <p:spPr>
            <a:xfrm>
              <a:off x="14156064" y="13656088"/>
              <a:ext cx="87000" cy="87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15"/>
            <p:cNvCxnSpPr/>
            <p:nvPr/>
          </p:nvCxnSpPr>
          <p:spPr>
            <a:xfrm flipH="1">
              <a:off x="14066950" y="13656088"/>
              <a:ext cx="87000" cy="87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1" name="Google Shape;411;p15"/>
            <p:cNvSpPr/>
            <p:nvPr/>
          </p:nvSpPr>
          <p:spPr>
            <a:xfrm>
              <a:off x="13944808" y="13328208"/>
              <a:ext cx="421800" cy="327900"/>
            </a:xfrm>
            <a:prstGeom prst="rect">
              <a:avLst/>
            </a:prstGeom>
            <a:solidFill>
              <a:srgbClr val="C00000"/>
            </a:solidFill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13993436" y="13370053"/>
              <a:ext cx="127200" cy="12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3" name="Google Shape;413;p15"/>
            <p:cNvCxnSpPr/>
            <p:nvPr/>
          </p:nvCxnSpPr>
          <p:spPr>
            <a:xfrm>
              <a:off x="14171572" y="13421231"/>
              <a:ext cx="14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15"/>
            <p:cNvCxnSpPr/>
            <p:nvPr/>
          </p:nvCxnSpPr>
          <p:spPr>
            <a:xfrm>
              <a:off x="14171572" y="13481771"/>
              <a:ext cx="14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15"/>
            <p:cNvCxnSpPr/>
            <p:nvPr/>
          </p:nvCxnSpPr>
          <p:spPr>
            <a:xfrm>
              <a:off x="13993436" y="13575669"/>
              <a:ext cx="328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6" name="Google Shape;416;p15"/>
            <p:cNvSpPr/>
            <p:nvPr/>
          </p:nvSpPr>
          <p:spPr>
            <a:xfrm>
              <a:off x="13897762" y="13291675"/>
              <a:ext cx="516000" cy="36600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15"/>
          <p:cNvSpPr txBox="1"/>
          <p:nvPr/>
        </p:nvSpPr>
        <p:spPr>
          <a:xfrm>
            <a:off x="152400" y="152400"/>
            <a:ext cx="91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Chapter: 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</a:rPr>
              <a:t>Introducing Enclave Analysis Tools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6"/>
          <p:cNvSpPr/>
          <p:nvPr/>
        </p:nvSpPr>
        <p:spPr>
          <a:xfrm>
            <a:off x="4519075" y="2941000"/>
            <a:ext cx="2428200" cy="184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Clinician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Statistician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6"/>
          <p:cNvSpPr/>
          <p:nvPr/>
        </p:nvSpPr>
        <p:spPr>
          <a:xfrm>
            <a:off x="3325850" y="4311175"/>
            <a:ext cx="1522200" cy="10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6"/>
          <p:cNvSpPr txBox="1"/>
          <p:nvPr/>
        </p:nvSpPr>
        <p:spPr>
          <a:xfrm>
            <a:off x="3012075" y="4219375"/>
            <a:ext cx="201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Organize Team and Project</a:t>
            </a:r>
            <a:endParaRPr b="1" sz="2400"/>
          </a:p>
        </p:txBody>
      </p:sp>
      <p:sp>
        <p:nvSpPr>
          <p:cNvPr id="425" name="Google Shape;425;p16"/>
          <p:cNvSpPr/>
          <p:nvPr/>
        </p:nvSpPr>
        <p:spPr>
          <a:xfrm>
            <a:off x="2881800" y="6667500"/>
            <a:ext cx="7563000" cy="4583400"/>
          </a:xfrm>
          <a:prstGeom prst="rect">
            <a:avLst/>
          </a:prstGeom>
          <a:solidFill>
            <a:srgbClr val="F5F5F5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6"/>
          <p:cNvSpPr/>
          <p:nvPr/>
        </p:nvSpPr>
        <p:spPr>
          <a:xfrm>
            <a:off x="21112175" y="8060100"/>
            <a:ext cx="2428200" cy="184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NCATS Reviewers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Statistician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Informatician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7" name="Google Shape;427;p16"/>
          <p:cNvSpPr/>
          <p:nvPr/>
        </p:nvSpPr>
        <p:spPr>
          <a:xfrm rot="10800000">
            <a:off x="21266301" y="7599519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428" name="Google Shape;428;p16"/>
          <p:cNvSpPr/>
          <p:nvPr/>
        </p:nvSpPr>
        <p:spPr>
          <a:xfrm rot="10800000">
            <a:off x="21176115" y="7523319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429" name="Google Shape;429;p16"/>
          <p:cNvSpPr/>
          <p:nvPr/>
        </p:nvSpPr>
        <p:spPr>
          <a:xfrm rot="5400000">
            <a:off x="21564650" y="4725300"/>
            <a:ext cx="3863700" cy="3392100"/>
          </a:xfrm>
          <a:prstGeom prst="uturnArrow">
            <a:avLst>
              <a:gd fmla="val 17840" name="adj1"/>
              <a:gd fmla="val 8887" name="adj2"/>
              <a:gd fmla="val 0" name="adj3"/>
              <a:gd fmla="val 58275" name="adj4"/>
              <a:gd fmla="val 93372" name="adj5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6"/>
          <p:cNvSpPr/>
          <p:nvPr/>
        </p:nvSpPr>
        <p:spPr>
          <a:xfrm>
            <a:off x="21526700" y="4682475"/>
            <a:ext cx="1034100" cy="5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6"/>
          <p:cNvSpPr/>
          <p:nvPr/>
        </p:nvSpPr>
        <p:spPr>
          <a:xfrm>
            <a:off x="19643725" y="2941000"/>
            <a:ext cx="2428200" cy="184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Clinician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Statistician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Informatician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6"/>
          <p:cNvSpPr/>
          <p:nvPr/>
        </p:nvSpPr>
        <p:spPr>
          <a:xfrm>
            <a:off x="4848050" y="41908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clinical questions.</a:t>
            </a:r>
            <a:endParaRPr b="1" sz="1100"/>
          </a:p>
        </p:txBody>
      </p:sp>
      <p:sp>
        <p:nvSpPr>
          <p:cNvPr id="433" name="Google Shape;433;p16"/>
          <p:cNvSpPr/>
          <p:nvPr/>
        </p:nvSpPr>
        <p:spPr>
          <a:xfrm rot="10800000">
            <a:off x="14913775" y="7466019"/>
            <a:ext cx="859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434" name="Google Shape;434;p16"/>
          <p:cNvSpPr/>
          <p:nvPr/>
        </p:nvSpPr>
        <p:spPr>
          <a:xfrm>
            <a:off x="17298600" y="8060100"/>
            <a:ext cx="2428200" cy="184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Team Lead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Publication Committee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5" name="Google Shape;435;p16"/>
          <p:cNvSpPr/>
          <p:nvPr/>
        </p:nvSpPr>
        <p:spPr>
          <a:xfrm>
            <a:off x="15856238" y="2941000"/>
            <a:ext cx="2428200" cy="184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Clinician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Statistician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Informatician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6"/>
          <p:cNvSpPr/>
          <p:nvPr/>
        </p:nvSpPr>
        <p:spPr>
          <a:xfrm>
            <a:off x="12073638" y="2941000"/>
            <a:ext cx="2428200" cy="184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Clinician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Informatician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6"/>
          <p:cNvSpPr/>
          <p:nvPr/>
        </p:nvSpPr>
        <p:spPr>
          <a:xfrm>
            <a:off x="8289113" y="2941000"/>
            <a:ext cx="2428200" cy="184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Clinician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Data Liaison</a:t>
            </a:r>
            <a:endParaRPr>
              <a:solidFill>
                <a:srgbClr val="000000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Informatician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6"/>
          <p:cNvSpPr/>
          <p:nvPr/>
        </p:nvSpPr>
        <p:spPr>
          <a:xfrm flipH="1">
            <a:off x="15400284" y="7565010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N3C Approval for Results Publication/ Presentation</a:t>
            </a:r>
            <a:endParaRPr b="1" sz="1500"/>
          </a:p>
        </p:txBody>
      </p:sp>
      <p:sp>
        <p:nvSpPr>
          <p:cNvPr id="439" name="Google Shape;439;p16"/>
          <p:cNvSpPr/>
          <p:nvPr/>
        </p:nvSpPr>
        <p:spPr>
          <a:xfrm flipH="1">
            <a:off x="17291713" y="7447119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Write manuscript and request publication review.</a:t>
            </a:r>
            <a:endParaRPr b="1" sz="1100"/>
          </a:p>
        </p:txBody>
      </p:sp>
      <p:sp>
        <p:nvSpPr>
          <p:cNvPr id="440" name="Google Shape;440;p16"/>
          <p:cNvSpPr/>
          <p:nvPr/>
        </p:nvSpPr>
        <p:spPr>
          <a:xfrm>
            <a:off x="8487476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cohort phenotype and develop Concept Sets.</a:t>
            </a:r>
            <a:endParaRPr b="1" sz="1100"/>
          </a:p>
        </p:txBody>
      </p:sp>
      <p:sp>
        <p:nvSpPr>
          <p:cNvPr id="441" name="Google Shape;441;p16"/>
          <p:cNvSpPr/>
          <p:nvPr/>
        </p:nvSpPr>
        <p:spPr>
          <a:xfrm>
            <a:off x="12268276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Identify cohort based on phenotype.</a:t>
            </a:r>
            <a:endParaRPr b="1" sz="1100"/>
          </a:p>
        </p:txBody>
      </p:sp>
      <p:sp>
        <p:nvSpPr>
          <p:cNvPr id="442" name="Google Shape;442;p16"/>
          <p:cNvSpPr/>
          <p:nvPr/>
        </p:nvSpPr>
        <p:spPr>
          <a:xfrm flipH="1">
            <a:off x="18134032" y="413745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443" name="Google Shape;443;p16"/>
          <p:cNvSpPr/>
          <p:nvPr/>
        </p:nvSpPr>
        <p:spPr>
          <a:xfrm>
            <a:off x="19819049" y="40384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cxnSp>
        <p:nvCxnSpPr>
          <p:cNvPr id="444" name="Google Shape;444;p16"/>
          <p:cNvCxnSpPr>
            <a:stCxn id="445" idx="4"/>
            <a:endCxn id="432" idx="2"/>
          </p:cNvCxnSpPr>
          <p:nvPr/>
        </p:nvCxnSpPr>
        <p:spPr>
          <a:xfrm rot="5400000">
            <a:off x="8945541" y="2679454"/>
            <a:ext cx="99000" cy="5341200"/>
          </a:xfrm>
          <a:prstGeom prst="bentConnector3">
            <a:avLst>
              <a:gd fmla="val 875476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16"/>
          <p:cNvSpPr txBox="1"/>
          <p:nvPr/>
        </p:nvSpPr>
        <p:spPr>
          <a:xfrm>
            <a:off x="7185600" y="5830925"/>
            <a:ext cx="36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available data as needed.</a:t>
            </a:r>
            <a:endParaRPr i="1"/>
          </a:p>
        </p:txBody>
      </p:sp>
      <p:cxnSp>
        <p:nvCxnSpPr>
          <p:cNvPr id="447" name="Google Shape;447;p16"/>
          <p:cNvCxnSpPr>
            <a:stCxn id="448" idx="4"/>
            <a:endCxn id="440" idx="2"/>
          </p:cNvCxnSpPr>
          <p:nvPr/>
        </p:nvCxnSpPr>
        <p:spPr>
          <a:xfrm rot="5400000">
            <a:off x="16514602" y="-1093646"/>
            <a:ext cx="99000" cy="12887400"/>
          </a:xfrm>
          <a:prstGeom prst="bentConnector3">
            <a:avLst>
              <a:gd fmla="val 526612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16"/>
          <p:cNvSpPr txBox="1"/>
          <p:nvPr/>
        </p:nvSpPr>
        <p:spPr>
          <a:xfrm>
            <a:off x="12302150" y="5460019"/>
            <a:ext cx="25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data quality.</a:t>
            </a:r>
            <a:endParaRPr i="1"/>
          </a:p>
        </p:txBody>
      </p:sp>
      <p:cxnSp>
        <p:nvCxnSpPr>
          <p:cNvPr id="450" name="Google Shape;450;p16"/>
          <p:cNvCxnSpPr/>
          <p:nvPr/>
        </p:nvCxnSpPr>
        <p:spPr>
          <a:xfrm>
            <a:off x="15446350" y="5300551"/>
            <a:ext cx="0" cy="5004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16"/>
          <p:cNvCxnSpPr/>
          <p:nvPr/>
        </p:nvCxnSpPr>
        <p:spPr>
          <a:xfrm>
            <a:off x="19227075" y="5300551"/>
            <a:ext cx="0" cy="490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16"/>
          <p:cNvSpPr/>
          <p:nvPr/>
        </p:nvSpPr>
        <p:spPr>
          <a:xfrm flipH="1">
            <a:off x="18210232" y="421365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453" name="Google Shape;453;p16"/>
          <p:cNvSpPr/>
          <p:nvPr/>
        </p:nvSpPr>
        <p:spPr>
          <a:xfrm>
            <a:off x="16048898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Gather/derive required variables for analyses.</a:t>
            </a:r>
            <a:endParaRPr b="1" sz="1100"/>
          </a:p>
        </p:txBody>
      </p:sp>
      <p:cxnSp>
        <p:nvCxnSpPr>
          <p:cNvPr id="454" name="Google Shape;454;p16"/>
          <p:cNvCxnSpPr/>
          <p:nvPr/>
        </p:nvCxnSpPr>
        <p:spPr>
          <a:xfrm rot="10800000">
            <a:off x="17681950" y="5362025"/>
            <a:ext cx="0" cy="478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16"/>
          <p:cNvSpPr/>
          <p:nvPr/>
        </p:nvSpPr>
        <p:spPr>
          <a:xfrm flipH="1" rot="10800000">
            <a:off x="19343858" y="769279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456" name="Google Shape;456;p16"/>
          <p:cNvSpPr/>
          <p:nvPr/>
        </p:nvSpPr>
        <p:spPr>
          <a:xfrm flipH="1" rot="10800000">
            <a:off x="19267658" y="761659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457" name="Google Shape;457;p16"/>
          <p:cNvSpPr/>
          <p:nvPr/>
        </p:nvSpPr>
        <p:spPr>
          <a:xfrm flipH="1">
            <a:off x="19191188" y="7546115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Final Censored, NCATS Approved Results</a:t>
            </a:r>
            <a:endParaRPr b="1" sz="1500"/>
          </a:p>
        </p:txBody>
      </p:sp>
      <p:cxnSp>
        <p:nvCxnSpPr>
          <p:cNvPr id="458" name="Google Shape;458;p16"/>
          <p:cNvCxnSpPr>
            <a:stCxn id="438" idx="0"/>
            <a:endCxn id="459" idx="0"/>
          </p:cNvCxnSpPr>
          <p:nvPr/>
        </p:nvCxnSpPr>
        <p:spPr>
          <a:xfrm rot="-5400000">
            <a:off x="18949734" y="4838010"/>
            <a:ext cx="118200" cy="5335800"/>
          </a:xfrm>
          <a:prstGeom prst="bentConnector3">
            <a:avLst>
              <a:gd fmla="val 619022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16"/>
          <p:cNvSpPr txBox="1"/>
          <p:nvPr/>
        </p:nvSpPr>
        <p:spPr>
          <a:xfrm>
            <a:off x="16447151" y="6783237"/>
            <a:ext cx="34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NCATS/N3C guidance.</a:t>
            </a:r>
            <a:endParaRPr i="1"/>
          </a:p>
        </p:txBody>
      </p:sp>
      <p:cxnSp>
        <p:nvCxnSpPr>
          <p:cNvPr id="461" name="Google Shape;461;p16"/>
          <p:cNvCxnSpPr>
            <a:stCxn id="457" idx="0"/>
          </p:cNvCxnSpPr>
          <p:nvPr/>
        </p:nvCxnSpPr>
        <p:spPr>
          <a:xfrm rot="10800000">
            <a:off x="20131838" y="6831815"/>
            <a:ext cx="0" cy="714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16"/>
          <p:cNvSpPr txBox="1"/>
          <p:nvPr/>
        </p:nvSpPr>
        <p:spPr>
          <a:xfrm>
            <a:off x="19845950" y="5460025"/>
            <a:ext cx="28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variable quality.</a:t>
            </a:r>
            <a:endParaRPr i="1"/>
          </a:p>
        </p:txBody>
      </p:sp>
      <p:sp>
        <p:nvSpPr>
          <p:cNvPr id="463" name="Google Shape;463;p16"/>
          <p:cNvSpPr/>
          <p:nvPr/>
        </p:nvSpPr>
        <p:spPr>
          <a:xfrm flipH="1">
            <a:off x="1450571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List of patients in cohort of interest.</a:t>
            </a:r>
            <a:endParaRPr b="1" sz="1500"/>
          </a:p>
        </p:txBody>
      </p:sp>
      <p:sp>
        <p:nvSpPr>
          <p:cNvPr id="445" name="Google Shape;445;p16"/>
          <p:cNvSpPr/>
          <p:nvPr/>
        </p:nvSpPr>
        <p:spPr>
          <a:xfrm flipH="1">
            <a:off x="1072499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Cohort Description and Concept Sets</a:t>
            </a:r>
            <a:endParaRPr b="1" sz="1500"/>
          </a:p>
        </p:txBody>
      </p:sp>
      <p:sp>
        <p:nvSpPr>
          <p:cNvPr id="464" name="Google Shape;464;p16"/>
          <p:cNvSpPr/>
          <p:nvPr/>
        </p:nvSpPr>
        <p:spPr>
          <a:xfrm flipH="1">
            <a:off x="694427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Clinical Question(s)</a:t>
            </a:r>
            <a:endParaRPr b="1" sz="1800"/>
          </a:p>
        </p:txBody>
      </p:sp>
      <p:sp>
        <p:nvSpPr>
          <p:cNvPr id="465" name="Google Shape;465;p16"/>
          <p:cNvSpPr/>
          <p:nvPr/>
        </p:nvSpPr>
        <p:spPr>
          <a:xfrm flipH="1">
            <a:off x="21914482" y="414317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466" name="Google Shape;466;p16"/>
          <p:cNvSpPr/>
          <p:nvPr/>
        </p:nvSpPr>
        <p:spPr>
          <a:xfrm flipH="1">
            <a:off x="21990682" y="421937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467" name="Google Shape;467;p16"/>
          <p:cNvSpPr/>
          <p:nvPr/>
        </p:nvSpPr>
        <p:spPr>
          <a:xfrm>
            <a:off x="19902536" y="41146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448" name="Google Shape;448;p16"/>
          <p:cNvSpPr/>
          <p:nvPr/>
        </p:nvSpPr>
        <p:spPr>
          <a:xfrm flipH="1">
            <a:off x="22067152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Initial QC and Analysis Results</a:t>
            </a:r>
            <a:endParaRPr b="1" sz="1500"/>
          </a:p>
        </p:txBody>
      </p:sp>
      <p:sp>
        <p:nvSpPr>
          <p:cNvPr id="468" name="Google Shape;468;p16"/>
          <p:cNvSpPr/>
          <p:nvPr/>
        </p:nvSpPr>
        <p:spPr>
          <a:xfrm>
            <a:off x="19986023" y="41908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variable QC and statistical analyses.</a:t>
            </a:r>
            <a:endParaRPr b="1" sz="1100"/>
          </a:p>
        </p:txBody>
      </p:sp>
      <p:sp>
        <p:nvSpPr>
          <p:cNvPr id="459" name="Google Shape;459;p16"/>
          <p:cNvSpPr/>
          <p:nvPr/>
        </p:nvSpPr>
        <p:spPr>
          <a:xfrm flipH="1">
            <a:off x="21072504" y="7446794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final analyses, censor data, and request data download.</a:t>
            </a:r>
            <a:endParaRPr b="1" sz="1100"/>
          </a:p>
        </p:txBody>
      </p:sp>
      <p:sp>
        <p:nvSpPr>
          <p:cNvPr id="469" name="Google Shape;469;p16"/>
          <p:cNvSpPr/>
          <p:nvPr/>
        </p:nvSpPr>
        <p:spPr>
          <a:xfrm>
            <a:off x="23295365" y="7759950"/>
            <a:ext cx="79800" cy="58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6"/>
          <p:cNvSpPr/>
          <p:nvPr/>
        </p:nvSpPr>
        <p:spPr>
          <a:xfrm flipH="1">
            <a:off x="18286432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Fact Tables</a:t>
            </a:r>
            <a:endParaRPr b="1" sz="1800"/>
          </a:p>
        </p:txBody>
      </p:sp>
      <p:sp>
        <p:nvSpPr>
          <p:cNvPr id="471" name="Google Shape;471;p16"/>
          <p:cNvSpPr txBox="1"/>
          <p:nvPr/>
        </p:nvSpPr>
        <p:spPr>
          <a:xfrm>
            <a:off x="11371441" y="8254568"/>
            <a:ext cx="14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Manuscripts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472" name="Google Shape;472;p16"/>
          <p:cNvSpPr txBox="1"/>
          <p:nvPr/>
        </p:nvSpPr>
        <p:spPr>
          <a:xfrm>
            <a:off x="12364917" y="8757825"/>
            <a:ext cx="9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Posters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473" name="Google Shape;473;p16"/>
          <p:cNvSpPr txBox="1"/>
          <p:nvPr/>
        </p:nvSpPr>
        <p:spPr>
          <a:xfrm>
            <a:off x="13557950" y="7860450"/>
            <a:ext cx="13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Publish!</a:t>
            </a:r>
            <a:endParaRPr b="1" sz="2400"/>
          </a:p>
        </p:txBody>
      </p:sp>
      <p:sp>
        <p:nvSpPr>
          <p:cNvPr id="474" name="Google Shape;474;p16"/>
          <p:cNvSpPr txBox="1"/>
          <p:nvPr/>
        </p:nvSpPr>
        <p:spPr>
          <a:xfrm>
            <a:off x="10485502" y="7709388"/>
            <a:ext cx="233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Oral Presentations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475" name="Google Shape;475;p16"/>
          <p:cNvSpPr txBox="1"/>
          <p:nvPr/>
        </p:nvSpPr>
        <p:spPr>
          <a:xfrm>
            <a:off x="11624280" y="7121750"/>
            <a:ext cx="175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Conferences</a:t>
            </a:r>
            <a:endParaRPr i="1" sz="1800">
              <a:solidFill>
                <a:srgbClr val="000000"/>
              </a:solidFill>
            </a:endParaRPr>
          </a:p>
        </p:txBody>
      </p:sp>
      <p:grpSp>
        <p:nvGrpSpPr>
          <p:cNvPr id="476" name="Google Shape;476;p16"/>
          <p:cNvGrpSpPr/>
          <p:nvPr/>
        </p:nvGrpSpPr>
        <p:grpSpPr>
          <a:xfrm>
            <a:off x="2978517" y="3994792"/>
            <a:ext cx="279070" cy="412993"/>
            <a:chOff x="3476625" y="6819900"/>
            <a:chExt cx="432600" cy="640200"/>
          </a:xfrm>
        </p:grpSpPr>
        <p:sp>
          <p:nvSpPr>
            <p:cNvPr id="477" name="Google Shape;477;p16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642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642F6C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16"/>
          <p:cNvGrpSpPr/>
          <p:nvPr/>
        </p:nvGrpSpPr>
        <p:grpSpPr>
          <a:xfrm>
            <a:off x="2761806" y="4306432"/>
            <a:ext cx="279070" cy="412993"/>
            <a:chOff x="3476625" y="6819900"/>
            <a:chExt cx="432600" cy="640200"/>
          </a:xfrm>
        </p:grpSpPr>
        <p:sp>
          <p:nvSpPr>
            <p:cNvPr id="480" name="Google Shape;480;p16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4D84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4D8493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6"/>
          <p:cNvGrpSpPr/>
          <p:nvPr/>
        </p:nvGrpSpPr>
        <p:grpSpPr>
          <a:xfrm>
            <a:off x="2677280" y="4630189"/>
            <a:ext cx="279070" cy="412993"/>
            <a:chOff x="3476625" y="6819900"/>
            <a:chExt cx="432600" cy="640200"/>
          </a:xfrm>
        </p:grpSpPr>
        <p:sp>
          <p:nvSpPr>
            <p:cNvPr id="483" name="Google Shape;483;p16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1F4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1F497D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6"/>
          <p:cNvGrpSpPr/>
          <p:nvPr/>
        </p:nvGrpSpPr>
        <p:grpSpPr>
          <a:xfrm>
            <a:off x="2849574" y="4931819"/>
            <a:ext cx="279070" cy="412993"/>
            <a:chOff x="3476625" y="6819900"/>
            <a:chExt cx="432600" cy="640200"/>
          </a:xfrm>
        </p:grpSpPr>
        <p:sp>
          <p:nvSpPr>
            <p:cNvPr id="486" name="Google Shape;486;p16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C00000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16"/>
          <p:cNvSpPr txBox="1"/>
          <p:nvPr/>
        </p:nvSpPr>
        <p:spPr>
          <a:xfrm>
            <a:off x="2881796" y="8335550"/>
            <a:ext cx="29334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Protocol Pad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Contour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Concept Set Browser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Workbooks</a:t>
            </a:r>
            <a:endParaRPr sz="1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 Liaison QC Template</a:t>
            </a:r>
            <a:endParaRPr sz="1800"/>
          </a:p>
        </p:txBody>
      </p:sp>
      <p:pic>
        <p:nvPicPr>
          <p:cNvPr id="489" name="Google Shape;489;p16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5986858" y="8851413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16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5934978" y="10723210"/>
            <a:ext cx="546335" cy="36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16"/>
          <p:cNvPicPr preferRelativeResize="0"/>
          <p:nvPr/>
        </p:nvPicPr>
        <p:blipFill rotWithShape="1">
          <a:blip r:embed="rId3">
            <a:alphaModFix/>
          </a:blip>
          <a:srcRect b="46199" l="70393" r="20215" t="11965"/>
          <a:stretch/>
        </p:blipFill>
        <p:spPr>
          <a:xfrm>
            <a:off x="5986849" y="9433756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16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5986855" y="8269069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16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6633308" y="9433780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6"/>
          <p:cNvPicPr preferRelativeResize="0"/>
          <p:nvPr/>
        </p:nvPicPr>
        <p:blipFill rotWithShape="1">
          <a:blip r:embed="rId3">
            <a:alphaModFix/>
          </a:blip>
          <a:srcRect b="46205" l="36224" r="54383" t="11960"/>
          <a:stretch/>
        </p:blipFill>
        <p:spPr>
          <a:xfrm>
            <a:off x="6636703" y="8269068"/>
            <a:ext cx="474877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16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5986865" y="10016099"/>
            <a:ext cx="474877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6"/>
          <p:cNvPicPr preferRelativeResize="0"/>
          <p:nvPr/>
        </p:nvPicPr>
        <p:blipFill rotWithShape="1">
          <a:blip r:embed="rId3">
            <a:alphaModFix/>
          </a:blip>
          <a:srcRect b="46205" l="13941" r="76666" t="11960"/>
          <a:stretch/>
        </p:blipFill>
        <p:spPr>
          <a:xfrm>
            <a:off x="6633301" y="8851411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6"/>
          <p:cNvPicPr preferRelativeResize="0"/>
          <p:nvPr/>
        </p:nvPicPr>
        <p:blipFill rotWithShape="1">
          <a:blip r:embed="rId3">
            <a:alphaModFix/>
          </a:blip>
          <a:srcRect b="9954" l="70076" r="19739" t="56650"/>
          <a:stretch/>
        </p:blipFill>
        <p:spPr>
          <a:xfrm>
            <a:off x="6600994" y="10707126"/>
            <a:ext cx="546335" cy="399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337" y="10016143"/>
            <a:ext cx="475025" cy="580338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16"/>
          <p:cNvSpPr txBox="1"/>
          <p:nvPr/>
        </p:nvSpPr>
        <p:spPr>
          <a:xfrm>
            <a:off x="7274350" y="8335550"/>
            <a:ext cx="31704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Repositories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Notepad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Fusion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OHDSI ATLAS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Logic Liaison Facts Template</a:t>
            </a:r>
            <a:endParaRPr sz="1800"/>
          </a:p>
        </p:txBody>
      </p:sp>
      <p:sp>
        <p:nvSpPr>
          <p:cNvPr id="500" name="Google Shape;500;p16"/>
          <p:cNvSpPr txBox="1"/>
          <p:nvPr/>
        </p:nvSpPr>
        <p:spPr>
          <a:xfrm>
            <a:off x="3001975" y="6789175"/>
            <a:ext cx="175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Legend</a:t>
            </a:r>
            <a:endParaRPr b="1" sz="3000"/>
          </a:p>
        </p:txBody>
      </p:sp>
      <p:sp>
        <p:nvSpPr>
          <p:cNvPr id="501" name="Google Shape;501;p16"/>
          <p:cNvSpPr/>
          <p:nvPr/>
        </p:nvSpPr>
        <p:spPr>
          <a:xfrm flipH="1">
            <a:off x="6157370" y="6903165"/>
            <a:ext cx="1109100" cy="5958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Output</a:t>
            </a:r>
            <a:endParaRPr b="1" sz="1800"/>
          </a:p>
        </p:txBody>
      </p:sp>
      <p:sp>
        <p:nvSpPr>
          <p:cNvPr id="502" name="Google Shape;502;p16"/>
          <p:cNvSpPr/>
          <p:nvPr/>
        </p:nvSpPr>
        <p:spPr>
          <a:xfrm>
            <a:off x="7520554" y="6844665"/>
            <a:ext cx="1265100" cy="7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Action</a:t>
            </a:r>
            <a:endParaRPr b="1" sz="1800"/>
          </a:p>
        </p:txBody>
      </p:sp>
      <p:sp>
        <p:nvSpPr>
          <p:cNvPr id="503" name="Google Shape;503;p16"/>
          <p:cNvSpPr/>
          <p:nvPr/>
        </p:nvSpPr>
        <p:spPr>
          <a:xfrm>
            <a:off x="9039725" y="6910665"/>
            <a:ext cx="1109100" cy="580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28575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and Tools</a:t>
            </a:r>
            <a:endParaRPr/>
          </a:p>
        </p:txBody>
      </p:sp>
      <p:sp>
        <p:nvSpPr>
          <p:cNvPr id="504" name="Google Shape;504;p16"/>
          <p:cNvSpPr txBox="1"/>
          <p:nvPr/>
        </p:nvSpPr>
        <p:spPr>
          <a:xfrm>
            <a:off x="2881800" y="7708325"/>
            <a:ext cx="75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Enclave Applications</a:t>
            </a:r>
            <a:endParaRPr b="1" i="1" sz="2000"/>
          </a:p>
        </p:txBody>
      </p:sp>
      <p:grpSp>
        <p:nvGrpSpPr>
          <p:cNvPr id="505" name="Google Shape;505;p16"/>
          <p:cNvGrpSpPr/>
          <p:nvPr/>
        </p:nvGrpSpPr>
        <p:grpSpPr>
          <a:xfrm>
            <a:off x="12875094" y="7684545"/>
            <a:ext cx="516039" cy="364371"/>
            <a:chOff x="10744200" y="13677900"/>
            <a:chExt cx="842100" cy="594600"/>
          </a:xfrm>
        </p:grpSpPr>
        <p:sp>
          <p:nvSpPr>
            <p:cNvPr id="506" name="Google Shape;506;p16"/>
            <p:cNvSpPr/>
            <p:nvPr/>
          </p:nvSpPr>
          <p:spPr>
            <a:xfrm>
              <a:off x="10744200" y="13677900"/>
              <a:ext cx="842100" cy="594600"/>
            </a:xfrm>
            <a:prstGeom prst="wedgeEllipseCallout">
              <a:avLst>
                <a:gd fmla="val -40951" name="adj1"/>
                <a:gd fmla="val 62134" name="adj2"/>
              </a:avLst>
            </a:prstGeom>
            <a:solidFill>
              <a:srgbClr val="4D8493"/>
            </a:solidFill>
            <a:ln cap="flat" cmpd="sng" w="19050">
              <a:solidFill>
                <a:srgbClr val="4D84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7" name="Google Shape;507;p16"/>
            <p:cNvCxnSpPr/>
            <p:nvPr/>
          </p:nvCxnSpPr>
          <p:spPr>
            <a:xfrm>
              <a:off x="10985248" y="13843552"/>
              <a:ext cx="360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16"/>
            <p:cNvCxnSpPr/>
            <p:nvPr/>
          </p:nvCxnSpPr>
          <p:spPr>
            <a:xfrm>
              <a:off x="10867498" y="13964302"/>
              <a:ext cx="595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16"/>
            <p:cNvCxnSpPr/>
            <p:nvPr/>
          </p:nvCxnSpPr>
          <p:spPr>
            <a:xfrm>
              <a:off x="10913698" y="14085052"/>
              <a:ext cx="5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0" name="Google Shape;510;p16"/>
          <p:cNvGrpSpPr/>
          <p:nvPr/>
        </p:nvGrpSpPr>
        <p:grpSpPr>
          <a:xfrm>
            <a:off x="12983376" y="8224212"/>
            <a:ext cx="336051" cy="434518"/>
            <a:chOff x="12820063" y="11224863"/>
            <a:chExt cx="399300" cy="516300"/>
          </a:xfrm>
        </p:grpSpPr>
        <p:grpSp>
          <p:nvGrpSpPr>
            <p:cNvPr id="511" name="Google Shape;511;p16"/>
            <p:cNvGrpSpPr/>
            <p:nvPr/>
          </p:nvGrpSpPr>
          <p:grpSpPr>
            <a:xfrm>
              <a:off x="12820063" y="11224863"/>
              <a:ext cx="399300" cy="516300"/>
              <a:chOff x="14554038" y="11907663"/>
              <a:chExt cx="399300" cy="516300"/>
            </a:xfrm>
          </p:grpSpPr>
          <p:sp>
            <p:nvSpPr>
              <p:cNvPr id="512" name="Google Shape;512;p16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28290" name="adj"/>
                </a:avLst>
              </a:prstGeom>
              <a:solidFill>
                <a:srgbClr val="642F6C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50000" name="adj"/>
                </a:avLst>
              </a:prstGeom>
              <a:solidFill>
                <a:srgbClr val="642F6C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14" name="Google Shape;514;p16"/>
            <p:cNvCxnSpPr/>
            <p:nvPr/>
          </p:nvCxnSpPr>
          <p:spPr>
            <a:xfrm>
              <a:off x="12918165" y="11332697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16"/>
            <p:cNvCxnSpPr/>
            <p:nvPr/>
          </p:nvCxnSpPr>
          <p:spPr>
            <a:xfrm>
              <a:off x="12918165" y="11406516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16"/>
            <p:cNvCxnSpPr/>
            <p:nvPr/>
          </p:nvCxnSpPr>
          <p:spPr>
            <a:xfrm>
              <a:off x="12918165" y="11480334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16"/>
            <p:cNvCxnSpPr/>
            <p:nvPr/>
          </p:nvCxnSpPr>
          <p:spPr>
            <a:xfrm>
              <a:off x="12918165" y="11554153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16"/>
            <p:cNvCxnSpPr/>
            <p:nvPr/>
          </p:nvCxnSpPr>
          <p:spPr>
            <a:xfrm>
              <a:off x="12918165" y="11627972"/>
              <a:ext cx="121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9" name="Google Shape;519;p16"/>
          <p:cNvGrpSpPr/>
          <p:nvPr/>
        </p:nvGrpSpPr>
        <p:grpSpPr>
          <a:xfrm>
            <a:off x="13414627" y="7021147"/>
            <a:ext cx="458908" cy="487350"/>
            <a:chOff x="12427602" y="10278584"/>
            <a:chExt cx="458908" cy="487350"/>
          </a:xfrm>
        </p:grpSpPr>
        <p:grpSp>
          <p:nvGrpSpPr>
            <p:cNvPr id="520" name="Google Shape;520;p16"/>
            <p:cNvGrpSpPr/>
            <p:nvPr/>
          </p:nvGrpSpPr>
          <p:grpSpPr>
            <a:xfrm>
              <a:off x="12568439" y="10278584"/>
              <a:ext cx="180145" cy="170903"/>
              <a:chOff x="3432515" y="6819900"/>
              <a:chExt cx="520800" cy="494082"/>
            </a:xfrm>
          </p:grpSpPr>
          <p:sp>
            <p:nvSpPr>
              <p:cNvPr id="521" name="Google Shape;521;p16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6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3" name="Google Shape;523;p16"/>
            <p:cNvSpPr/>
            <p:nvPr/>
          </p:nvSpPr>
          <p:spPr>
            <a:xfrm>
              <a:off x="12523738" y="10455916"/>
              <a:ext cx="270000" cy="36000"/>
            </a:xfrm>
            <a:prstGeom prst="roundRect">
              <a:avLst>
                <a:gd fmla="val 37050" name="adj"/>
              </a:avLst>
            </a:prstGeom>
            <a:solidFill>
              <a:srgbClr val="1F497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 rot="10800000">
              <a:off x="12568514" y="10489400"/>
              <a:ext cx="180300" cy="105300"/>
            </a:xfrm>
            <a:prstGeom prst="trapezoid">
              <a:avLst>
                <a:gd fmla="val 25000" name="adj"/>
              </a:avLst>
            </a:prstGeom>
            <a:solidFill>
              <a:srgbClr val="1F497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5" name="Google Shape;525;p16"/>
            <p:cNvGrpSpPr/>
            <p:nvPr/>
          </p:nvGrpSpPr>
          <p:grpSpPr>
            <a:xfrm>
              <a:off x="12567641" y="10563089"/>
              <a:ext cx="182176" cy="172830"/>
              <a:chOff x="3432515" y="6819900"/>
              <a:chExt cx="520800" cy="494082"/>
            </a:xfrm>
          </p:grpSpPr>
          <p:sp>
            <p:nvSpPr>
              <p:cNvPr id="526" name="Google Shape;526;p16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6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16"/>
            <p:cNvGrpSpPr/>
            <p:nvPr/>
          </p:nvGrpSpPr>
          <p:grpSpPr>
            <a:xfrm>
              <a:off x="12427602" y="10593104"/>
              <a:ext cx="182176" cy="172830"/>
              <a:chOff x="3432515" y="6819900"/>
              <a:chExt cx="520800" cy="494082"/>
            </a:xfrm>
          </p:grpSpPr>
          <p:sp>
            <p:nvSpPr>
              <p:cNvPr id="529" name="Google Shape;529;p16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6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16"/>
            <p:cNvGrpSpPr/>
            <p:nvPr/>
          </p:nvGrpSpPr>
          <p:grpSpPr>
            <a:xfrm>
              <a:off x="12704334" y="10593104"/>
              <a:ext cx="182176" cy="172830"/>
              <a:chOff x="3432515" y="6819900"/>
              <a:chExt cx="520800" cy="494082"/>
            </a:xfrm>
          </p:grpSpPr>
          <p:sp>
            <p:nvSpPr>
              <p:cNvPr id="532" name="Google Shape;532;p16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4" name="Google Shape;534;p16"/>
          <p:cNvGrpSpPr/>
          <p:nvPr/>
        </p:nvGrpSpPr>
        <p:grpSpPr>
          <a:xfrm>
            <a:off x="13386087" y="8743313"/>
            <a:ext cx="516000" cy="451413"/>
            <a:chOff x="13897762" y="13291675"/>
            <a:chExt cx="516000" cy="451413"/>
          </a:xfrm>
        </p:grpSpPr>
        <p:cxnSp>
          <p:nvCxnSpPr>
            <p:cNvPr id="535" name="Google Shape;535;p16"/>
            <p:cNvCxnSpPr/>
            <p:nvPr/>
          </p:nvCxnSpPr>
          <p:spPr>
            <a:xfrm>
              <a:off x="14156064" y="13656088"/>
              <a:ext cx="87000" cy="87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6"/>
            <p:cNvCxnSpPr/>
            <p:nvPr/>
          </p:nvCxnSpPr>
          <p:spPr>
            <a:xfrm flipH="1">
              <a:off x="14066950" y="13656088"/>
              <a:ext cx="87000" cy="87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7" name="Google Shape;537;p16"/>
            <p:cNvSpPr/>
            <p:nvPr/>
          </p:nvSpPr>
          <p:spPr>
            <a:xfrm>
              <a:off x="13944808" y="13328208"/>
              <a:ext cx="421800" cy="327900"/>
            </a:xfrm>
            <a:prstGeom prst="rect">
              <a:avLst/>
            </a:prstGeom>
            <a:solidFill>
              <a:srgbClr val="C00000"/>
            </a:solidFill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3993436" y="13370053"/>
              <a:ext cx="127200" cy="12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9" name="Google Shape;539;p16"/>
            <p:cNvCxnSpPr/>
            <p:nvPr/>
          </p:nvCxnSpPr>
          <p:spPr>
            <a:xfrm>
              <a:off x="14171572" y="13421231"/>
              <a:ext cx="14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6"/>
            <p:cNvCxnSpPr/>
            <p:nvPr/>
          </p:nvCxnSpPr>
          <p:spPr>
            <a:xfrm>
              <a:off x="14171572" y="13481771"/>
              <a:ext cx="14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6"/>
            <p:cNvCxnSpPr/>
            <p:nvPr/>
          </p:nvCxnSpPr>
          <p:spPr>
            <a:xfrm>
              <a:off x="13993436" y="13575669"/>
              <a:ext cx="328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2" name="Google Shape;542;p16"/>
            <p:cNvSpPr/>
            <p:nvPr/>
          </p:nvSpPr>
          <p:spPr>
            <a:xfrm>
              <a:off x="13897762" y="13291675"/>
              <a:ext cx="516000" cy="36600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16"/>
          <p:cNvSpPr txBox="1"/>
          <p:nvPr/>
        </p:nvSpPr>
        <p:spPr>
          <a:xfrm>
            <a:off x="152400" y="152400"/>
            <a:ext cx="644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Chapter: 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</a:rPr>
              <a:t>A Research Story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7"/>
          <p:cNvSpPr/>
          <p:nvPr/>
        </p:nvSpPr>
        <p:spPr>
          <a:xfrm>
            <a:off x="4519075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7"/>
          <p:cNvSpPr/>
          <p:nvPr/>
        </p:nvSpPr>
        <p:spPr>
          <a:xfrm>
            <a:off x="3325850" y="4311175"/>
            <a:ext cx="1522200" cy="10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7"/>
          <p:cNvSpPr txBox="1"/>
          <p:nvPr/>
        </p:nvSpPr>
        <p:spPr>
          <a:xfrm>
            <a:off x="3012075" y="4219375"/>
            <a:ext cx="201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Organize Team and Project</a:t>
            </a:r>
            <a:endParaRPr b="1" sz="2400"/>
          </a:p>
        </p:txBody>
      </p:sp>
      <p:sp>
        <p:nvSpPr>
          <p:cNvPr id="551" name="Google Shape;551;p17"/>
          <p:cNvSpPr/>
          <p:nvPr/>
        </p:nvSpPr>
        <p:spPr>
          <a:xfrm>
            <a:off x="2881800" y="6667500"/>
            <a:ext cx="7563000" cy="4583400"/>
          </a:xfrm>
          <a:prstGeom prst="rect">
            <a:avLst/>
          </a:prstGeom>
          <a:solidFill>
            <a:srgbClr val="F5F5F5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7"/>
          <p:cNvSpPr/>
          <p:nvPr/>
        </p:nvSpPr>
        <p:spPr>
          <a:xfrm>
            <a:off x="21112176" y="8060094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3" name="Google Shape;553;p17"/>
          <p:cNvSpPr/>
          <p:nvPr/>
        </p:nvSpPr>
        <p:spPr>
          <a:xfrm rot="10800000">
            <a:off x="21266301" y="7599519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554" name="Google Shape;554;p17"/>
          <p:cNvSpPr/>
          <p:nvPr/>
        </p:nvSpPr>
        <p:spPr>
          <a:xfrm rot="10800000">
            <a:off x="21176115" y="7523319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555" name="Google Shape;555;p17"/>
          <p:cNvSpPr/>
          <p:nvPr/>
        </p:nvSpPr>
        <p:spPr>
          <a:xfrm rot="5400000">
            <a:off x="21564650" y="4725300"/>
            <a:ext cx="3863700" cy="3392100"/>
          </a:xfrm>
          <a:prstGeom prst="uturnArrow">
            <a:avLst>
              <a:gd fmla="val 17840" name="adj1"/>
              <a:gd fmla="val 8887" name="adj2"/>
              <a:gd fmla="val 0" name="adj3"/>
              <a:gd fmla="val 58275" name="adj4"/>
              <a:gd fmla="val 93372" name="adj5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7"/>
          <p:cNvSpPr/>
          <p:nvPr/>
        </p:nvSpPr>
        <p:spPr>
          <a:xfrm>
            <a:off x="21526700" y="4682475"/>
            <a:ext cx="1034100" cy="5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7"/>
          <p:cNvSpPr/>
          <p:nvPr/>
        </p:nvSpPr>
        <p:spPr>
          <a:xfrm>
            <a:off x="19643725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7"/>
          <p:cNvSpPr/>
          <p:nvPr/>
        </p:nvSpPr>
        <p:spPr>
          <a:xfrm>
            <a:off x="4848050" y="41908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clinical questions.</a:t>
            </a:r>
            <a:endParaRPr b="1" sz="1100"/>
          </a:p>
        </p:txBody>
      </p:sp>
      <p:sp>
        <p:nvSpPr>
          <p:cNvPr id="559" name="Google Shape;559;p17"/>
          <p:cNvSpPr/>
          <p:nvPr/>
        </p:nvSpPr>
        <p:spPr>
          <a:xfrm rot="10800000">
            <a:off x="14913775" y="7466019"/>
            <a:ext cx="859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560" name="Google Shape;560;p17"/>
          <p:cNvSpPr/>
          <p:nvPr/>
        </p:nvSpPr>
        <p:spPr>
          <a:xfrm>
            <a:off x="17298601" y="8060094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1" name="Google Shape;561;p17"/>
          <p:cNvSpPr/>
          <p:nvPr/>
        </p:nvSpPr>
        <p:spPr>
          <a:xfrm>
            <a:off x="15856238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7"/>
          <p:cNvSpPr/>
          <p:nvPr/>
        </p:nvSpPr>
        <p:spPr>
          <a:xfrm>
            <a:off x="12073638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7"/>
          <p:cNvSpPr/>
          <p:nvPr/>
        </p:nvSpPr>
        <p:spPr>
          <a:xfrm>
            <a:off x="8289113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7"/>
          <p:cNvSpPr/>
          <p:nvPr/>
        </p:nvSpPr>
        <p:spPr>
          <a:xfrm flipH="1">
            <a:off x="15400284" y="7565010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N3C Approval for Results Publication/ Presentation</a:t>
            </a:r>
            <a:endParaRPr b="1" sz="1500"/>
          </a:p>
        </p:txBody>
      </p:sp>
      <p:sp>
        <p:nvSpPr>
          <p:cNvPr id="565" name="Google Shape;565;p17"/>
          <p:cNvSpPr/>
          <p:nvPr/>
        </p:nvSpPr>
        <p:spPr>
          <a:xfrm flipH="1">
            <a:off x="17291713" y="7447119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Write manuscript and request publication review.</a:t>
            </a:r>
            <a:endParaRPr b="1" sz="1100"/>
          </a:p>
        </p:txBody>
      </p:sp>
      <p:sp>
        <p:nvSpPr>
          <p:cNvPr id="566" name="Google Shape;566;p17"/>
          <p:cNvSpPr/>
          <p:nvPr/>
        </p:nvSpPr>
        <p:spPr>
          <a:xfrm>
            <a:off x="8487476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cohort phenotype and develop Concept Sets.</a:t>
            </a:r>
            <a:endParaRPr b="1" sz="1100"/>
          </a:p>
        </p:txBody>
      </p:sp>
      <p:sp>
        <p:nvSpPr>
          <p:cNvPr id="567" name="Google Shape;567;p17"/>
          <p:cNvSpPr/>
          <p:nvPr/>
        </p:nvSpPr>
        <p:spPr>
          <a:xfrm>
            <a:off x="12268276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Identify cohort based on phenotype.</a:t>
            </a:r>
            <a:endParaRPr b="1" sz="1100"/>
          </a:p>
        </p:txBody>
      </p:sp>
      <p:sp>
        <p:nvSpPr>
          <p:cNvPr id="568" name="Google Shape;568;p17"/>
          <p:cNvSpPr/>
          <p:nvPr/>
        </p:nvSpPr>
        <p:spPr>
          <a:xfrm flipH="1">
            <a:off x="18134032" y="413745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569" name="Google Shape;569;p17"/>
          <p:cNvSpPr/>
          <p:nvPr/>
        </p:nvSpPr>
        <p:spPr>
          <a:xfrm>
            <a:off x="19819049" y="40384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cxnSp>
        <p:nvCxnSpPr>
          <p:cNvPr id="570" name="Google Shape;570;p17"/>
          <p:cNvCxnSpPr>
            <a:stCxn id="571" idx="4"/>
            <a:endCxn id="558" idx="2"/>
          </p:cNvCxnSpPr>
          <p:nvPr/>
        </p:nvCxnSpPr>
        <p:spPr>
          <a:xfrm rot="5400000">
            <a:off x="8945541" y="2679454"/>
            <a:ext cx="99000" cy="5341200"/>
          </a:xfrm>
          <a:prstGeom prst="bentConnector3">
            <a:avLst>
              <a:gd fmla="val 875476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17"/>
          <p:cNvSpPr txBox="1"/>
          <p:nvPr/>
        </p:nvSpPr>
        <p:spPr>
          <a:xfrm>
            <a:off x="7185600" y="5830925"/>
            <a:ext cx="36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available data as needed.</a:t>
            </a:r>
            <a:endParaRPr i="1"/>
          </a:p>
        </p:txBody>
      </p:sp>
      <p:cxnSp>
        <p:nvCxnSpPr>
          <p:cNvPr id="573" name="Google Shape;573;p17"/>
          <p:cNvCxnSpPr>
            <a:stCxn id="574" idx="4"/>
            <a:endCxn id="566" idx="2"/>
          </p:cNvCxnSpPr>
          <p:nvPr/>
        </p:nvCxnSpPr>
        <p:spPr>
          <a:xfrm rot="5400000">
            <a:off x="16514602" y="-1093646"/>
            <a:ext cx="99000" cy="12887400"/>
          </a:xfrm>
          <a:prstGeom prst="bentConnector3">
            <a:avLst>
              <a:gd fmla="val 526612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17"/>
          <p:cNvSpPr txBox="1"/>
          <p:nvPr/>
        </p:nvSpPr>
        <p:spPr>
          <a:xfrm>
            <a:off x="12302150" y="5460019"/>
            <a:ext cx="25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data quality.</a:t>
            </a:r>
            <a:endParaRPr i="1"/>
          </a:p>
        </p:txBody>
      </p:sp>
      <p:cxnSp>
        <p:nvCxnSpPr>
          <p:cNvPr id="576" name="Google Shape;576;p17"/>
          <p:cNvCxnSpPr/>
          <p:nvPr/>
        </p:nvCxnSpPr>
        <p:spPr>
          <a:xfrm>
            <a:off x="15446350" y="5300551"/>
            <a:ext cx="0" cy="5004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17"/>
          <p:cNvCxnSpPr/>
          <p:nvPr/>
        </p:nvCxnSpPr>
        <p:spPr>
          <a:xfrm>
            <a:off x="19227075" y="5300551"/>
            <a:ext cx="0" cy="490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8" name="Google Shape;578;p17"/>
          <p:cNvSpPr/>
          <p:nvPr/>
        </p:nvSpPr>
        <p:spPr>
          <a:xfrm flipH="1">
            <a:off x="18210232" y="421365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579" name="Google Shape;579;p17"/>
          <p:cNvSpPr/>
          <p:nvPr/>
        </p:nvSpPr>
        <p:spPr>
          <a:xfrm>
            <a:off x="16048898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Gather/derive required variables for analyses.</a:t>
            </a:r>
            <a:endParaRPr b="1" sz="1100"/>
          </a:p>
        </p:txBody>
      </p:sp>
      <p:cxnSp>
        <p:nvCxnSpPr>
          <p:cNvPr id="580" name="Google Shape;580;p17"/>
          <p:cNvCxnSpPr/>
          <p:nvPr/>
        </p:nvCxnSpPr>
        <p:spPr>
          <a:xfrm rot="10800000">
            <a:off x="17681950" y="5362025"/>
            <a:ext cx="0" cy="478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17"/>
          <p:cNvSpPr/>
          <p:nvPr/>
        </p:nvSpPr>
        <p:spPr>
          <a:xfrm flipH="1" rot="10800000">
            <a:off x="19343858" y="769279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582" name="Google Shape;582;p17"/>
          <p:cNvSpPr/>
          <p:nvPr/>
        </p:nvSpPr>
        <p:spPr>
          <a:xfrm flipH="1" rot="10800000">
            <a:off x="19267658" y="761659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583" name="Google Shape;583;p17"/>
          <p:cNvSpPr/>
          <p:nvPr/>
        </p:nvSpPr>
        <p:spPr>
          <a:xfrm flipH="1">
            <a:off x="19191188" y="7546115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Final Censored, NCATS Approved Results</a:t>
            </a:r>
            <a:endParaRPr b="1" sz="1500"/>
          </a:p>
        </p:txBody>
      </p:sp>
      <p:cxnSp>
        <p:nvCxnSpPr>
          <p:cNvPr id="584" name="Google Shape;584;p17"/>
          <p:cNvCxnSpPr>
            <a:stCxn id="564" idx="0"/>
            <a:endCxn id="585" idx="0"/>
          </p:cNvCxnSpPr>
          <p:nvPr/>
        </p:nvCxnSpPr>
        <p:spPr>
          <a:xfrm rot="-5400000">
            <a:off x="18949734" y="4838010"/>
            <a:ext cx="118200" cy="5335800"/>
          </a:xfrm>
          <a:prstGeom prst="bentConnector3">
            <a:avLst>
              <a:gd fmla="val 619022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17"/>
          <p:cNvSpPr txBox="1"/>
          <p:nvPr/>
        </p:nvSpPr>
        <p:spPr>
          <a:xfrm>
            <a:off x="16447151" y="6783237"/>
            <a:ext cx="34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NCATS/N3C guidance.</a:t>
            </a:r>
            <a:endParaRPr i="1"/>
          </a:p>
        </p:txBody>
      </p:sp>
      <p:cxnSp>
        <p:nvCxnSpPr>
          <p:cNvPr id="587" name="Google Shape;587;p17"/>
          <p:cNvCxnSpPr>
            <a:stCxn id="583" idx="0"/>
          </p:cNvCxnSpPr>
          <p:nvPr/>
        </p:nvCxnSpPr>
        <p:spPr>
          <a:xfrm rot="10800000">
            <a:off x="20131838" y="6831815"/>
            <a:ext cx="0" cy="714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17"/>
          <p:cNvSpPr txBox="1"/>
          <p:nvPr/>
        </p:nvSpPr>
        <p:spPr>
          <a:xfrm>
            <a:off x="19845950" y="5460025"/>
            <a:ext cx="28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variable quality.</a:t>
            </a:r>
            <a:endParaRPr i="1"/>
          </a:p>
        </p:txBody>
      </p:sp>
      <p:sp>
        <p:nvSpPr>
          <p:cNvPr id="589" name="Google Shape;589;p17"/>
          <p:cNvSpPr/>
          <p:nvPr/>
        </p:nvSpPr>
        <p:spPr>
          <a:xfrm flipH="1">
            <a:off x="1450571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List of patients in cohort of interest.</a:t>
            </a:r>
            <a:endParaRPr b="1" sz="1500"/>
          </a:p>
        </p:txBody>
      </p:sp>
      <p:sp>
        <p:nvSpPr>
          <p:cNvPr id="571" name="Google Shape;571;p17"/>
          <p:cNvSpPr/>
          <p:nvPr/>
        </p:nvSpPr>
        <p:spPr>
          <a:xfrm flipH="1">
            <a:off x="1072499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Cohort Description and Concept Sets</a:t>
            </a:r>
            <a:endParaRPr b="1" sz="1500"/>
          </a:p>
        </p:txBody>
      </p:sp>
      <p:sp>
        <p:nvSpPr>
          <p:cNvPr id="590" name="Google Shape;590;p17"/>
          <p:cNvSpPr/>
          <p:nvPr/>
        </p:nvSpPr>
        <p:spPr>
          <a:xfrm flipH="1">
            <a:off x="694427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Clinical Question(s)</a:t>
            </a:r>
            <a:endParaRPr b="1" sz="1800"/>
          </a:p>
        </p:txBody>
      </p:sp>
      <p:sp>
        <p:nvSpPr>
          <p:cNvPr id="591" name="Google Shape;591;p17"/>
          <p:cNvSpPr/>
          <p:nvPr/>
        </p:nvSpPr>
        <p:spPr>
          <a:xfrm flipH="1">
            <a:off x="21914482" y="414317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592" name="Google Shape;592;p17"/>
          <p:cNvSpPr/>
          <p:nvPr/>
        </p:nvSpPr>
        <p:spPr>
          <a:xfrm flipH="1">
            <a:off x="21990682" y="421937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593" name="Google Shape;593;p17"/>
          <p:cNvSpPr/>
          <p:nvPr/>
        </p:nvSpPr>
        <p:spPr>
          <a:xfrm>
            <a:off x="19902536" y="41146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574" name="Google Shape;574;p17"/>
          <p:cNvSpPr/>
          <p:nvPr/>
        </p:nvSpPr>
        <p:spPr>
          <a:xfrm flipH="1">
            <a:off x="22067152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Initial QC and Analysis Results</a:t>
            </a:r>
            <a:endParaRPr b="1" sz="1500"/>
          </a:p>
        </p:txBody>
      </p:sp>
      <p:sp>
        <p:nvSpPr>
          <p:cNvPr id="594" name="Google Shape;594;p17"/>
          <p:cNvSpPr/>
          <p:nvPr/>
        </p:nvSpPr>
        <p:spPr>
          <a:xfrm>
            <a:off x="19986023" y="41908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variable QC and statistical analyses.</a:t>
            </a:r>
            <a:endParaRPr b="1" sz="1100"/>
          </a:p>
        </p:txBody>
      </p:sp>
      <p:sp>
        <p:nvSpPr>
          <p:cNvPr id="585" name="Google Shape;585;p17"/>
          <p:cNvSpPr/>
          <p:nvPr/>
        </p:nvSpPr>
        <p:spPr>
          <a:xfrm flipH="1">
            <a:off x="21072504" y="7446794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final analyses, censor data, and request data download.</a:t>
            </a:r>
            <a:endParaRPr b="1" sz="1100"/>
          </a:p>
        </p:txBody>
      </p:sp>
      <p:sp>
        <p:nvSpPr>
          <p:cNvPr id="595" name="Google Shape;595;p17"/>
          <p:cNvSpPr/>
          <p:nvPr/>
        </p:nvSpPr>
        <p:spPr>
          <a:xfrm>
            <a:off x="23295365" y="7759950"/>
            <a:ext cx="79800" cy="58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7"/>
          <p:cNvSpPr/>
          <p:nvPr/>
        </p:nvSpPr>
        <p:spPr>
          <a:xfrm flipH="1">
            <a:off x="18286432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Fact Tables</a:t>
            </a:r>
            <a:endParaRPr b="1" sz="1800"/>
          </a:p>
        </p:txBody>
      </p:sp>
      <p:sp>
        <p:nvSpPr>
          <p:cNvPr id="597" name="Google Shape;597;p17"/>
          <p:cNvSpPr txBox="1"/>
          <p:nvPr/>
        </p:nvSpPr>
        <p:spPr>
          <a:xfrm>
            <a:off x="11371441" y="8254568"/>
            <a:ext cx="14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Manuscripts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598" name="Google Shape;598;p17"/>
          <p:cNvSpPr txBox="1"/>
          <p:nvPr/>
        </p:nvSpPr>
        <p:spPr>
          <a:xfrm>
            <a:off x="12364917" y="8757825"/>
            <a:ext cx="9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Posters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599" name="Google Shape;599;p17"/>
          <p:cNvSpPr txBox="1"/>
          <p:nvPr/>
        </p:nvSpPr>
        <p:spPr>
          <a:xfrm>
            <a:off x="13557950" y="7860450"/>
            <a:ext cx="13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Publish!</a:t>
            </a:r>
            <a:endParaRPr b="1" sz="2400"/>
          </a:p>
        </p:txBody>
      </p:sp>
      <p:sp>
        <p:nvSpPr>
          <p:cNvPr id="600" name="Google Shape;600;p17"/>
          <p:cNvSpPr txBox="1"/>
          <p:nvPr/>
        </p:nvSpPr>
        <p:spPr>
          <a:xfrm>
            <a:off x="10485502" y="7709388"/>
            <a:ext cx="233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Oral Presentations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601" name="Google Shape;601;p17"/>
          <p:cNvSpPr txBox="1"/>
          <p:nvPr/>
        </p:nvSpPr>
        <p:spPr>
          <a:xfrm>
            <a:off x="11624280" y="7121750"/>
            <a:ext cx="175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Conferences</a:t>
            </a:r>
            <a:endParaRPr i="1" sz="1800">
              <a:solidFill>
                <a:srgbClr val="000000"/>
              </a:solidFill>
            </a:endParaRPr>
          </a:p>
        </p:txBody>
      </p:sp>
      <p:grpSp>
        <p:nvGrpSpPr>
          <p:cNvPr id="602" name="Google Shape;602;p17"/>
          <p:cNvGrpSpPr/>
          <p:nvPr/>
        </p:nvGrpSpPr>
        <p:grpSpPr>
          <a:xfrm>
            <a:off x="2978517" y="3994792"/>
            <a:ext cx="279070" cy="412993"/>
            <a:chOff x="3476625" y="6819900"/>
            <a:chExt cx="432600" cy="640200"/>
          </a:xfrm>
        </p:grpSpPr>
        <p:sp>
          <p:nvSpPr>
            <p:cNvPr id="603" name="Google Shape;603;p17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642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642F6C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17"/>
          <p:cNvGrpSpPr/>
          <p:nvPr/>
        </p:nvGrpSpPr>
        <p:grpSpPr>
          <a:xfrm>
            <a:off x="2761806" y="4306432"/>
            <a:ext cx="279070" cy="412993"/>
            <a:chOff x="3476625" y="6819900"/>
            <a:chExt cx="432600" cy="640200"/>
          </a:xfrm>
        </p:grpSpPr>
        <p:sp>
          <p:nvSpPr>
            <p:cNvPr id="606" name="Google Shape;606;p17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4D84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4D8493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17"/>
          <p:cNvGrpSpPr/>
          <p:nvPr/>
        </p:nvGrpSpPr>
        <p:grpSpPr>
          <a:xfrm>
            <a:off x="2677280" y="4630189"/>
            <a:ext cx="279070" cy="412993"/>
            <a:chOff x="3476625" y="6819900"/>
            <a:chExt cx="432600" cy="640200"/>
          </a:xfrm>
        </p:grpSpPr>
        <p:sp>
          <p:nvSpPr>
            <p:cNvPr id="609" name="Google Shape;609;p17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1F4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1F497D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17"/>
          <p:cNvGrpSpPr/>
          <p:nvPr/>
        </p:nvGrpSpPr>
        <p:grpSpPr>
          <a:xfrm>
            <a:off x="2849574" y="4931819"/>
            <a:ext cx="279070" cy="412993"/>
            <a:chOff x="3476625" y="6819900"/>
            <a:chExt cx="432600" cy="640200"/>
          </a:xfrm>
        </p:grpSpPr>
        <p:sp>
          <p:nvSpPr>
            <p:cNvPr id="612" name="Google Shape;612;p17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C00000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17"/>
          <p:cNvSpPr txBox="1"/>
          <p:nvPr/>
        </p:nvSpPr>
        <p:spPr>
          <a:xfrm>
            <a:off x="2881796" y="8335550"/>
            <a:ext cx="29334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Protocol Pad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Contour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Concept Set Browser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Workbooks</a:t>
            </a:r>
            <a:endParaRPr sz="1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 Liaison QC Template</a:t>
            </a:r>
            <a:endParaRPr sz="1800"/>
          </a:p>
        </p:txBody>
      </p:sp>
      <p:pic>
        <p:nvPicPr>
          <p:cNvPr id="615" name="Google Shape;615;p17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5986858" y="8851413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17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5934978" y="10723210"/>
            <a:ext cx="546335" cy="36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17"/>
          <p:cNvPicPr preferRelativeResize="0"/>
          <p:nvPr/>
        </p:nvPicPr>
        <p:blipFill rotWithShape="1">
          <a:blip r:embed="rId3">
            <a:alphaModFix/>
          </a:blip>
          <a:srcRect b="46199" l="70393" r="20215" t="11965"/>
          <a:stretch/>
        </p:blipFill>
        <p:spPr>
          <a:xfrm>
            <a:off x="5986849" y="9433756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17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5986855" y="8269069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17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6633308" y="9433780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17"/>
          <p:cNvPicPr preferRelativeResize="0"/>
          <p:nvPr/>
        </p:nvPicPr>
        <p:blipFill rotWithShape="1">
          <a:blip r:embed="rId3">
            <a:alphaModFix/>
          </a:blip>
          <a:srcRect b="46205" l="36224" r="54383" t="11960"/>
          <a:stretch/>
        </p:blipFill>
        <p:spPr>
          <a:xfrm>
            <a:off x="6636703" y="8269068"/>
            <a:ext cx="474877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17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5986865" y="10016099"/>
            <a:ext cx="474877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17"/>
          <p:cNvPicPr preferRelativeResize="0"/>
          <p:nvPr/>
        </p:nvPicPr>
        <p:blipFill rotWithShape="1">
          <a:blip r:embed="rId3">
            <a:alphaModFix/>
          </a:blip>
          <a:srcRect b="46205" l="13941" r="76666" t="11960"/>
          <a:stretch/>
        </p:blipFill>
        <p:spPr>
          <a:xfrm>
            <a:off x="6633301" y="8851411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7"/>
          <p:cNvPicPr preferRelativeResize="0"/>
          <p:nvPr/>
        </p:nvPicPr>
        <p:blipFill rotWithShape="1">
          <a:blip r:embed="rId3">
            <a:alphaModFix/>
          </a:blip>
          <a:srcRect b="9954" l="70076" r="19739" t="56650"/>
          <a:stretch/>
        </p:blipFill>
        <p:spPr>
          <a:xfrm>
            <a:off x="6600994" y="10707126"/>
            <a:ext cx="546335" cy="399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337" y="10016143"/>
            <a:ext cx="475025" cy="580338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17"/>
          <p:cNvSpPr txBox="1"/>
          <p:nvPr/>
        </p:nvSpPr>
        <p:spPr>
          <a:xfrm>
            <a:off x="7274350" y="8335550"/>
            <a:ext cx="31704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Repositories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Notepad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Fusion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OHDSI ATLAS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Logic Liaison Facts Template</a:t>
            </a:r>
            <a:endParaRPr sz="1800"/>
          </a:p>
        </p:txBody>
      </p:sp>
      <p:sp>
        <p:nvSpPr>
          <p:cNvPr id="626" name="Google Shape;626;p17"/>
          <p:cNvSpPr txBox="1"/>
          <p:nvPr/>
        </p:nvSpPr>
        <p:spPr>
          <a:xfrm>
            <a:off x="3001975" y="6789175"/>
            <a:ext cx="175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Legend</a:t>
            </a:r>
            <a:endParaRPr b="1" sz="3000"/>
          </a:p>
        </p:txBody>
      </p:sp>
      <p:sp>
        <p:nvSpPr>
          <p:cNvPr id="627" name="Google Shape;627;p17"/>
          <p:cNvSpPr/>
          <p:nvPr/>
        </p:nvSpPr>
        <p:spPr>
          <a:xfrm flipH="1">
            <a:off x="6157370" y="6903165"/>
            <a:ext cx="1109100" cy="5958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Output</a:t>
            </a:r>
            <a:endParaRPr b="1" sz="1800"/>
          </a:p>
        </p:txBody>
      </p:sp>
      <p:sp>
        <p:nvSpPr>
          <p:cNvPr id="628" name="Google Shape;628;p17"/>
          <p:cNvSpPr/>
          <p:nvPr/>
        </p:nvSpPr>
        <p:spPr>
          <a:xfrm>
            <a:off x="7520554" y="6844665"/>
            <a:ext cx="1265100" cy="7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Action</a:t>
            </a:r>
            <a:endParaRPr b="1" sz="1800"/>
          </a:p>
        </p:txBody>
      </p:sp>
      <p:sp>
        <p:nvSpPr>
          <p:cNvPr id="629" name="Google Shape;629;p17"/>
          <p:cNvSpPr/>
          <p:nvPr/>
        </p:nvSpPr>
        <p:spPr>
          <a:xfrm>
            <a:off x="9039725" y="6910675"/>
            <a:ext cx="1265100" cy="580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28575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Description</a:t>
            </a:r>
            <a:endParaRPr/>
          </a:p>
        </p:txBody>
      </p:sp>
      <p:sp>
        <p:nvSpPr>
          <p:cNvPr id="630" name="Google Shape;630;p17"/>
          <p:cNvSpPr txBox="1"/>
          <p:nvPr/>
        </p:nvSpPr>
        <p:spPr>
          <a:xfrm>
            <a:off x="2881800" y="7708325"/>
            <a:ext cx="75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Enclave Applications</a:t>
            </a:r>
            <a:endParaRPr b="1" i="1" sz="2000"/>
          </a:p>
        </p:txBody>
      </p:sp>
      <p:grpSp>
        <p:nvGrpSpPr>
          <p:cNvPr id="631" name="Google Shape;631;p17"/>
          <p:cNvGrpSpPr/>
          <p:nvPr/>
        </p:nvGrpSpPr>
        <p:grpSpPr>
          <a:xfrm>
            <a:off x="12875094" y="7684545"/>
            <a:ext cx="516039" cy="364371"/>
            <a:chOff x="10744200" y="13677900"/>
            <a:chExt cx="842100" cy="594600"/>
          </a:xfrm>
        </p:grpSpPr>
        <p:sp>
          <p:nvSpPr>
            <p:cNvPr id="632" name="Google Shape;632;p17"/>
            <p:cNvSpPr/>
            <p:nvPr/>
          </p:nvSpPr>
          <p:spPr>
            <a:xfrm>
              <a:off x="10744200" y="13677900"/>
              <a:ext cx="842100" cy="594600"/>
            </a:xfrm>
            <a:prstGeom prst="wedgeEllipseCallout">
              <a:avLst>
                <a:gd fmla="val -40951" name="adj1"/>
                <a:gd fmla="val 62134" name="adj2"/>
              </a:avLst>
            </a:prstGeom>
            <a:solidFill>
              <a:srgbClr val="4D8493"/>
            </a:solidFill>
            <a:ln cap="flat" cmpd="sng" w="19050">
              <a:solidFill>
                <a:srgbClr val="4D84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3" name="Google Shape;633;p17"/>
            <p:cNvCxnSpPr/>
            <p:nvPr/>
          </p:nvCxnSpPr>
          <p:spPr>
            <a:xfrm>
              <a:off x="10985248" y="13843552"/>
              <a:ext cx="360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17"/>
            <p:cNvCxnSpPr/>
            <p:nvPr/>
          </p:nvCxnSpPr>
          <p:spPr>
            <a:xfrm>
              <a:off x="10867498" y="13964302"/>
              <a:ext cx="595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17"/>
            <p:cNvCxnSpPr/>
            <p:nvPr/>
          </p:nvCxnSpPr>
          <p:spPr>
            <a:xfrm>
              <a:off x="10913698" y="14085052"/>
              <a:ext cx="5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6" name="Google Shape;636;p17"/>
          <p:cNvGrpSpPr/>
          <p:nvPr/>
        </p:nvGrpSpPr>
        <p:grpSpPr>
          <a:xfrm>
            <a:off x="12983376" y="8224212"/>
            <a:ext cx="336051" cy="434518"/>
            <a:chOff x="12820063" y="11224863"/>
            <a:chExt cx="399300" cy="516300"/>
          </a:xfrm>
        </p:grpSpPr>
        <p:grpSp>
          <p:nvGrpSpPr>
            <p:cNvPr id="637" name="Google Shape;637;p17"/>
            <p:cNvGrpSpPr/>
            <p:nvPr/>
          </p:nvGrpSpPr>
          <p:grpSpPr>
            <a:xfrm>
              <a:off x="12820063" y="11224863"/>
              <a:ext cx="399300" cy="516300"/>
              <a:chOff x="14554038" y="11907663"/>
              <a:chExt cx="399300" cy="516300"/>
            </a:xfrm>
          </p:grpSpPr>
          <p:sp>
            <p:nvSpPr>
              <p:cNvPr id="638" name="Google Shape;638;p17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28290" name="adj"/>
                </a:avLst>
              </a:prstGeom>
              <a:solidFill>
                <a:srgbClr val="642F6C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7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50000" name="adj"/>
                </a:avLst>
              </a:prstGeom>
              <a:solidFill>
                <a:srgbClr val="642F6C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40" name="Google Shape;640;p17"/>
            <p:cNvCxnSpPr/>
            <p:nvPr/>
          </p:nvCxnSpPr>
          <p:spPr>
            <a:xfrm>
              <a:off x="12918165" y="11332697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17"/>
            <p:cNvCxnSpPr/>
            <p:nvPr/>
          </p:nvCxnSpPr>
          <p:spPr>
            <a:xfrm>
              <a:off x="12918165" y="11406516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17"/>
            <p:cNvCxnSpPr/>
            <p:nvPr/>
          </p:nvCxnSpPr>
          <p:spPr>
            <a:xfrm>
              <a:off x="12918165" y="11480334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17"/>
            <p:cNvCxnSpPr/>
            <p:nvPr/>
          </p:nvCxnSpPr>
          <p:spPr>
            <a:xfrm>
              <a:off x="12918165" y="11554153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17"/>
            <p:cNvCxnSpPr/>
            <p:nvPr/>
          </p:nvCxnSpPr>
          <p:spPr>
            <a:xfrm>
              <a:off x="12918165" y="11627972"/>
              <a:ext cx="121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5" name="Google Shape;645;p17"/>
          <p:cNvGrpSpPr/>
          <p:nvPr/>
        </p:nvGrpSpPr>
        <p:grpSpPr>
          <a:xfrm>
            <a:off x="13414627" y="7021147"/>
            <a:ext cx="458908" cy="487350"/>
            <a:chOff x="12427602" y="10278584"/>
            <a:chExt cx="458908" cy="487350"/>
          </a:xfrm>
        </p:grpSpPr>
        <p:grpSp>
          <p:nvGrpSpPr>
            <p:cNvPr id="646" name="Google Shape;646;p17"/>
            <p:cNvGrpSpPr/>
            <p:nvPr/>
          </p:nvGrpSpPr>
          <p:grpSpPr>
            <a:xfrm>
              <a:off x="12568439" y="10278584"/>
              <a:ext cx="180145" cy="170903"/>
              <a:chOff x="3432515" y="6819900"/>
              <a:chExt cx="520800" cy="494082"/>
            </a:xfrm>
          </p:grpSpPr>
          <p:sp>
            <p:nvSpPr>
              <p:cNvPr id="647" name="Google Shape;647;p17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7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9" name="Google Shape;649;p17"/>
            <p:cNvSpPr/>
            <p:nvPr/>
          </p:nvSpPr>
          <p:spPr>
            <a:xfrm>
              <a:off x="12523738" y="10455916"/>
              <a:ext cx="270000" cy="36000"/>
            </a:xfrm>
            <a:prstGeom prst="roundRect">
              <a:avLst>
                <a:gd fmla="val 37050" name="adj"/>
              </a:avLst>
            </a:prstGeom>
            <a:solidFill>
              <a:srgbClr val="1F497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 rot="10800000">
              <a:off x="12568514" y="10489400"/>
              <a:ext cx="180300" cy="105300"/>
            </a:xfrm>
            <a:prstGeom prst="trapezoid">
              <a:avLst>
                <a:gd fmla="val 25000" name="adj"/>
              </a:avLst>
            </a:prstGeom>
            <a:solidFill>
              <a:srgbClr val="1F497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1" name="Google Shape;651;p17"/>
            <p:cNvGrpSpPr/>
            <p:nvPr/>
          </p:nvGrpSpPr>
          <p:grpSpPr>
            <a:xfrm>
              <a:off x="12567641" y="10563089"/>
              <a:ext cx="182176" cy="172830"/>
              <a:chOff x="3432515" y="6819900"/>
              <a:chExt cx="520800" cy="494082"/>
            </a:xfrm>
          </p:grpSpPr>
          <p:sp>
            <p:nvSpPr>
              <p:cNvPr id="652" name="Google Shape;652;p17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7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4" name="Google Shape;654;p17"/>
            <p:cNvGrpSpPr/>
            <p:nvPr/>
          </p:nvGrpSpPr>
          <p:grpSpPr>
            <a:xfrm>
              <a:off x="12427602" y="10593104"/>
              <a:ext cx="182176" cy="172830"/>
              <a:chOff x="3432515" y="6819900"/>
              <a:chExt cx="520800" cy="494082"/>
            </a:xfrm>
          </p:grpSpPr>
          <p:sp>
            <p:nvSpPr>
              <p:cNvPr id="655" name="Google Shape;655;p17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7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7" name="Google Shape;657;p17"/>
            <p:cNvGrpSpPr/>
            <p:nvPr/>
          </p:nvGrpSpPr>
          <p:grpSpPr>
            <a:xfrm>
              <a:off x="12704334" y="10593104"/>
              <a:ext cx="182176" cy="172830"/>
              <a:chOff x="3432515" y="6819900"/>
              <a:chExt cx="520800" cy="494082"/>
            </a:xfrm>
          </p:grpSpPr>
          <p:sp>
            <p:nvSpPr>
              <p:cNvPr id="658" name="Google Shape;658;p17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7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0" name="Google Shape;660;p17"/>
          <p:cNvGrpSpPr/>
          <p:nvPr/>
        </p:nvGrpSpPr>
        <p:grpSpPr>
          <a:xfrm>
            <a:off x="13386087" y="8743313"/>
            <a:ext cx="516000" cy="451413"/>
            <a:chOff x="13897762" y="13291675"/>
            <a:chExt cx="516000" cy="451413"/>
          </a:xfrm>
        </p:grpSpPr>
        <p:cxnSp>
          <p:nvCxnSpPr>
            <p:cNvPr id="661" name="Google Shape;661;p17"/>
            <p:cNvCxnSpPr/>
            <p:nvPr/>
          </p:nvCxnSpPr>
          <p:spPr>
            <a:xfrm>
              <a:off x="14156064" y="13656088"/>
              <a:ext cx="87000" cy="87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 flipH="1">
              <a:off x="14066950" y="13656088"/>
              <a:ext cx="87000" cy="87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3" name="Google Shape;663;p17"/>
            <p:cNvSpPr/>
            <p:nvPr/>
          </p:nvSpPr>
          <p:spPr>
            <a:xfrm>
              <a:off x="13944808" y="13328208"/>
              <a:ext cx="421800" cy="327900"/>
            </a:xfrm>
            <a:prstGeom prst="rect">
              <a:avLst/>
            </a:prstGeom>
            <a:solidFill>
              <a:srgbClr val="C00000"/>
            </a:solidFill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13993436" y="13370053"/>
              <a:ext cx="127200" cy="12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5" name="Google Shape;665;p17"/>
            <p:cNvCxnSpPr/>
            <p:nvPr/>
          </p:nvCxnSpPr>
          <p:spPr>
            <a:xfrm>
              <a:off x="14171572" y="13421231"/>
              <a:ext cx="14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14171572" y="13481771"/>
              <a:ext cx="14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13993436" y="13575669"/>
              <a:ext cx="328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8" name="Google Shape;668;p17"/>
            <p:cNvSpPr/>
            <p:nvPr/>
          </p:nvSpPr>
          <p:spPr>
            <a:xfrm>
              <a:off x="13897762" y="13291675"/>
              <a:ext cx="516000" cy="36600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17"/>
          <p:cNvSpPr txBox="1"/>
          <p:nvPr/>
        </p:nvSpPr>
        <p:spPr>
          <a:xfrm>
            <a:off x="152400" y="152400"/>
            <a:ext cx="46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Chapter: 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</a:rPr>
              <a:t>blank template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8"/>
          <p:cNvSpPr/>
          <p:nvPr/>
        </p:nvSpPr>
        <p:spPr>
          <a:xfrm>
            <a:off x="4519075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8"/>
          <p:cNvSpPr/>
          <p:nvPr/>
        </p:nvSpPr>
        <p:spPr>
          <a:xfrm>
            <a:off x="3325850" y="4311175"/>
            <a:ext cx="1522200" cy="10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8"/>
          <p:cNvSpPr txBox="1"/>
          <p:nvPr/>
        </p:nvSpPr>
        <p:spPr>
          <a:xfrm>
            <a:off x="3012075" y="4219375"/>
            <a:ext cx="201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Organize Team and Project</a:t>
            </a:r>
            <a:endParaRPr b="1" sz="2400"/>
          </a:p>
        </p:txBody>
      </p:sp>
      <p:sp>
        <p:nvSpPr>
          <p:cNvPr id="677" name="Google Shape;677;p18"/>
          <p:cNvSpPr/>
          <p:nvPr/>
        </p:nvSpPr>
        <p:spPr>
          <a:xfrm>
            <a:off x="2881800" y="6667500"/>
            <a:ext cx="7563000" cy="4583400"/>
          </a:xfrm>
          <a:prstGeom prst="rect">
            <a:avLst/>
          </a:prstGeom>
          <a:solidFill>
            <a:srgbClr val="F5F5F5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8"/>
          <p:cNvSpPr/>
          <p:nvPr/>
        </p:nvSpPr>
        <p:spPr>
          <a:xfrm>
            <a:off x="21112176" y="8060094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9" name="Google Shape;679;p18"/>
          <p:cNvSpPr/>
          <p:nvPr/>
        </p:nvSpPr>
        <p:spPr>
          <a:xfrm rot="10800000">
            <a:off x="21266301" y="7599519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680" name="Google Shape;680;p18"/>
          <p:cNvSpPr/>
          <p:nvPr/>
        </p:nvSpPr>
        <p:spPr>
          <a:xfrm rot="10800000">
            <a:off x="21176115" y="7523319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681" name="Google Shape;681;p18"/>
          <p:cNvSpPr/>
          <p:nvPr/>
        </p:nvSpPr>
        <p:spPr>
          <a:xfrm rot="5400000">
            <a:off x="21564650" y="4725300"/>
            <a:ext cx="3863700" cy="3392100"/>
          </a:xfrm>
          <a:prstGeom prst="uturnArrow">
            <a:avLst>
              <a:gd fmla="val 17840" name="adj1"/>
              <a:gd fmla="val 8887" name="adj2"/>
              <a:gd fmla="val 0" name="adj3"/>
              <a:gd fmla="val 58275" name="adj4"/>
              <a:gd fmla="val 93372" name="adj5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8"/>
          <p:cNvSpPr/>
          <p:nvPr/>
        </p:nvSpPr>
        <p:spPr>
          <a:xfrm>
            <a:off x="21526700" y="4682475"/>
            <a:ext cx="1034100" cy="5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8"/>
          <p:cNvSpPr/>
          <p:nvPr/>
        </p:nvSpPr>
        <p:spPr>
          <a:xfrm>
            <a:off x="19643725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8"/>
          <p:cNvSpPr/>
          <p:nvPr/>
        </p:nvSpPr>
        <p:spPr>
          <a:xfrm>
            <a:off x="4848050" y="41908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clinical questions.</a:t>
            </a:r>
            <a:endParaRPr b="1" sz="1100"/>
          </a:p>
        </p:txBody>
      </p:sp>
      <p:sp>
        <p:nvSpPr>
          <p:cNvPr id="685" name="Google Shape;685;p18"/>
          <p:cNvSpPr/>
          <p:nvPr/>
        </p:nvSpPr>
        <p:spPr>
          <a:xfrm rot="10800000">
            <a:off x="14913775" y="7466019"/>
            <a:ext cx="859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686" name="Google Shape;686;p18"/>
          <p:cNvSpPr/>
          <p:nvPr/>
        </p:nvSpPr>
        <p:spPr>
          <a:xfrm>
            <a:off x="17298601" y="8060094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7" name="Google Shape;687;p18"/>
          <p:cNvSpPr/>
          <p:nvPr/>
        </p:nvSpPr>
        <p:spPr>
          <a:xfrm>
            <a:off x="15856238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8"/>
          <p:cNvSpPr/>
          <p:nvPr/>
        </p:nvSpPr>
        <p:spPr>
          <a:xfrm>
            <a:off x="12073638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8"/>
          <p:cNvSpPr/>
          <p:nvPr/>
        </p:nvSpPr>
        <p:spPr>
          <a:xfrm>
            <a:off x="8289113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8"/>
          <p:cNvSpPr/>
          <p:nvPr/>
        </p:nvSpPr>
        <p:spPr>
          <a:xfrm flipH="1">
            <a:off x="15400284" y="7565010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N3C Approval for Results Publication/ Presentation</a:t>
            </a:r>
            <a:endParaRPr b="1" sz="1500"/>
          </a:p>
        </p:txBody>
      </p:sp>
      <p:sp>
        <p:nvSpPr>
          <p:cNvPr id="691" name="Google Shape;691;p18"/>
          <p:cNvSpPr/>
          <p:nvPr/>
        </p:nvSpPr>
        <p:spPr>
          <a:xfrm flipH="1">
            <a:off x="17291713" y="7447119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Write manuscript and request publication review.</a:t>
            </a:r>
            <a:endParaRPr b="1" sz="1100"/>
          </a:p>
        </p:txBody>
      </p:sp>
      <p:sp>
        <p:nvSpPr>
          <p:cNvPr id="692" name="Google Shape;692;p18"/>
          <p:cNvSpPr/>
          <p:nvPr/>
        </p:nvSpPr>
        <p:spPr>
          <a:xfrm>
            <a:off x="8487476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cohort phenotype and develop Concept Sets.</a:t>
            </a:r>
            <a:endParaRPr b="1" sz="1100"/>
          </a:p>
        </p:txBody>
      </p:sp>
      <p:sp>
        <p:nvSpPr>
          <p:cNvPr id="693" name="Google Shape;693;p18"/>
          <p:cNvSpPr/>
          <p:nvPr/>
        </p:nvSpPr>
        <p:spPr>
          <a:xfrm>
            <a:off x="12268276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Identify cohort based on phenotype.</a:t>
            </a:r>
            <a:endParaRPr b="1" sz="1100"/>
          </a:p>
        </p:txBody>
      </p:sp>
      <p:sp>
        <p:nvSpPr>
          <p:cNvPr id="694" name="Google Shape;694;p18"/>
          <p:cNvSpPr/>
          <p:nvPr/>
        </p:nvSpPr>
        <p:spPr>
          <a:xfrm flipH="1">
            <a:off x="18134032" y="413745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695" name="Google Shape;695;p18"/>
          <p:cNvSpPr/>
          <p:nvPr/>
        </p:nvSpPr>
        <p:spPr>
          <a:xfrm>
            <a:off x="19819049" y="40384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cxnSp>
        <p:nvCxnSpPr>
          <p:cNvPr id="696" name="Google Shape;696;p18"/>
          <p:cNvCxnSpPr>
            <a:stCxn id="697" idx="4"/>
            <a:endCxn id="684" idx="2"/>
          </p:cNvCxnSpPr>
          <p:nvPr/>
        </p:nvCxnSpPr>
        <p:spPr>
          <a:xfrm rot="5400000">
            <a:off x="8945541" y="2679454"/>
            <a:ext cx="99000" cy="5341200"/>
          </a:xfrm>
          <a:prstGeom prst="bentConnector3">
            <a:avLst>
              <a:gd fmla="val 875476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18"/>
          <p:cNvSpPr txBox="1"/>
          <p:nvPr/>
        </p:nvSpPr>
        <p:spPr>
          <a:xfrm>
            <a:off x="7185600" y="5830925"/>
            <a:ext cx="36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available data as needed.</a:t>
            </a:r>
            <a:endParaRPr i="1"/>
          </a:p>
        </p:txBody>
      </p:sp>
      <p:cxnSp>
        <p:nvCxnSpPr>
          <p:cNvPr id="699" name="Google Shape;699;p18"/>
          <p:cNvCxnSpPr>
            <a:stCxn id="700" idx="4"/>
            <a:endCxn id="692" idx="2"/>
          </p:cNvCxnSpPr>
          <p:nvPr/>
        </p:nvCxnSpPr>
        <p:spPr>
          <a:xfrm rot="5400000">
            <a:off x="16514602" y="-1093646"/>
            <a:ext cx="99000" cy="12887400"/>
          </a:xfrm>
          <a:prstGeom prst="bentConnector3">
            <a:avLst>
              <a:gd fmla="val 526612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18"/>
          <p:cNvSpPr txBox="1"/>
          <p:nvPr/>
        </p:nvSpPr>
        <p:spPr>
          <a:xfrm>
            <a:off x="12302150" y="5460019"/>
            <a:ext cx="25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data quality.</a:t>
            </a:r>
            <a:endParaRPr i="1"/>
          </a:p>
        </p:txBody>
      </p:sp>
      <p:cxnSp>
        <p:nvCxnSpPr>
          <p:cNvPr id="702" name="Google Shape;702;p18"/>
          <p:cNvCxnSpPr/>
          <p:nvPr/>
        </p:nvCxnSpPr>
        <p:spPr>
          <a:xfrm>
            <a:off x="15446350" y="5300551"/>
            <a:ext cx="0" cy="5004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18"/>
          <p:cNvCxnSpPr/>
          <p:nvPr/>
        </p:nvCxnSpPr>
        <p:spPr>
          <a:xfrm>
            <a:off x="19227075" y="5300551"/>
            <a:ext cx="0" cy="490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18"/>
          <p:cNvSpPr/>
          <p:nvPr/>
        </p:nvSpPr>
        <p:spPr>
          <a:xfrm flipH="1">
            <a:off x="18210232" y="421365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705" name="Google Shape;705;p18"/>
          <p:cNvSpPr/>
          <p:nvPr/>
        </p:nvSpPr>
        <p:spPr>
          <a:xfrm>
            <a:off x="16048898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Gather/derive required variables for analyses.</a:t>
            </a:r>
            <a:endParaRPr b="1" sz="1100"/>
          </a:p>
        </p:txBody>
      </p:sp>
      <p:cxnSp>
        <p:nvCxnSpPr>
          <p:cNvPr id="706" name="Google Shape;706;p18"/>
          <p:cNvCxnSpPr/>
          <p:nvPr/>
        </p:nvCxnSpPr>
        <p:spPr>
          <a:xfrm rot="10800000">
            <a:off x="17681950" y="5362025"/>
            <a:ext cx="0" cy="478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7" name="Google Shape;707;p18"/>
          <p:cNvSpPr/>
          <p:nvPr/>
        </p:nvSpPr>
        <p:spPr>
          <a:xfrm flipH="1" rot="10800000">
            <a:off x="19343858" y="769279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708" name="Google Shape;708;p18"/>
          <p:cNvSpPr/>
          <p:nvPr/>
        </p:nvSpPr>
        <p:spPr>
          <a:xfrm flipH="1" rot="10800000">
            <a:off x="19267658" y="761659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709" name="Google Shape;709;p18"/>
          <p:cNvSpPr/>
          <p:nvPr/>
        </p:nvSpPr>
        <p:spPr>
          <a:xfrm flipH="1">
            <a:off x="19191188" y="7546115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Final Censored, NCATS Approved Results</a:t>
            </a:r>
            <a:endParaRPr b="1" sz="1500"/>
          </a:p>
        </p:txBody>
      </p:sp>
      <p:cxnSp>
        <p:nvCxnSpPr>
          <p:cNvPr id="710" name="Google Shape;710;p18"/>
          <p:cNvCxnSpPr>
            <a:stCxn id="690" idx="0"/>
            <a:endCxn id="711" idx="0"/>
          </p:cNvCxnSpPr>
          <p:nvPr/>
        </p:nvCxnSpPr>
        <p:spPr>
          <a:xfrm rot="-5400000">
            <a:off x="18949734" y="4838010"/>
            <a:ext cx="118200" cy="5335800"/>
          </a:xfrm>
          <a:prstGeom prst="bentConnector3">
            <a:avLst>
              <a:gd fmla="val 619022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2" name="Google Shape;712;p18"/>
          <p:cNvSpPr txBox="1"/>
          <p:nvPr/>
        </p:nvSpPr>
        <p:spPr>
          <a:xfrm>
            <a:off x="16447151" y="6783237"/>
            <a:ext cx="34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NCATS/N3C guidance.</a:t>
            </a:r>
            <a:endParaRPr i="1"/>
          </a:p>
        </p:txBody>
      </p:sp>
      <p:cxnSp>
        <p:nvCxnSpPr>
          <p:cNvPr id="713" name="Google Shape;713;p18"/>
          <p:cNvCxnSpPr>
            <a:stCxn id="709" idx="0"/>
          </p:cNvCxnSpPr>
          <p:nvPr/>
        </p:nvCxnSpPr>
        <p:spPr>
          <a:xfrm rot="10800000">
            <a:off x="20131838" y="6831815"/>
            <a:ext cx="0" cy="714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18"/>
          <p:cNvSpPr txBox="1"/>
          <p:nvPr/>
        </p:nvSpPr>
        <p:spPr>
          <a:xfrm>
            <a:off x="19845950" y="5460025"/>
            <a:ext cx="28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variable quality.</a:t>
            </a:r>
            <a:endParaRPr i="1"/>
          </a:p>
        </p:txBody>
      </p:sp>
      <p:sp>
        <p:nvSpPr>
          <p:cNvPr id="715" name="Google Shape;715;p18"/>
          <p:cNvSpPr/>
          <p:nvPr/>
        </p:nvSpPr>
        <p:spPr>
          <a:xfrm flipH="1">
            <a:off x="1450571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List of patients in cohort of interest.</a:t>
            </a:r>
            <a:endParaRPr b="1" sz="1500"/>
          </a:p>
        </p:txBody>
      </p:sp>
      <p:sp>
        <p:nvSpPr>
          <p:cNvPr id="697" name="Google Shape;697;p18"/>
          <p:cNvSpPr/>
          <p:nvPr/>
        </p:nvSpPr>
        <p:spPr>
          <a:xfrm flipH="1">
            <a:off x="1072499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Cohort Description and Concept Sets</a:t>
            </a:r>
            <a:endParaRPr b="1" sz="1500"/>
          </a:p>
        </p:txBody>
      </p:sp>
      <p:sp>
        <p:nvSpPr>
          <p:cNvPr id="716" name="Google Shape;716;p18"/>
          <p:cNvSpPr/>
          <p:nvPr/>
        </p:nvSpPr>
        <p:spPr>
          <a:xfrm flipH="1">
            <a:off x="694427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Clinical Question(s)</a:t>
            </a:r>
            <a:endParaRPr b="1" sz="1800"/>
          </a:p>
        </p:txBody>
      </p:sp>
      <p:sp>
        <p:nvSpPr>
          <p:cNvPr id="717" name="Google Shape;717;p18"/>
          <p:cNvSpPr/>
          <p:nvPr/>
        </p:nvSpPr>
        <p:spPr>
          <a:xfrm flipH="1">
            <a:off x="21914482" y="414317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718" name="Google Shape;718;p18"/>
          <p:cNvSpPr/>
          <p:nvPr/>
        </p:nvSpPr>
        <p:spPr>
          <a:xfrm flipH="1">
            <a:off x="21990682" y="421937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719" name="Google Shape;719;p18"/>
          <p:cNvSpPr/>
          <p:nvPr/>
        </p:nvSpPr>
        <p:spPr>
          <a:xfrm>
            <a:off x="19902536" y="41146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700" name="Google Shape;700;p18"/>
          <p:cNvSpPr/>
          <p:nvPr/>
        </p:nvSpPr>
        <p:spPr>
          <a:xfrm flipH="1">
            <a:off x="22067152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Initial QC and Analysis Results</a:t>
            </a:r>
            <a:endParaRPr b="1" sz="1500"/>
          </a:p>
        </p:txBody>
      </p:sp>
      <p:sp>
        <p:nvSpPr>
          <p:cNvPr id="720" name="Google Shape;720;p18"/>
          <p:cNvSpPr/>
          <p:nvPr/>
        </p:nvSpPr>
        <p:spPr>
          <a:xfrm>
            <a:off x="19986023" y="41908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variable QC and statistical analyses.</a:t>
            </a:r>
            <a:endParaRPr b="1" sz="1100"/>
          </a:p>
        </p:txBody>
      </p:sp>
      <p:sp>
        <p:nvSpPr>
          <p:cNvPr id="711" name="Google Shape;711;p18"/>
          <p:cNvSpPr/>
          <p:nvPr/>
        </p:nvSpPr>
        <p:spPr>
          <a:xfrm flipH="1">
            <a:off x="21072504" y="7446794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final analyses, censor data, and request data download.</a:t>
            </a:r>
            <a:endParaRPr b="1" sz="1100"/>
          </a:p>
        </p:txBody>
      </p:sp>
      <p:sp>
        <p:nvSpPr>
          <p:cNvPr id="721" name="Google Shape;721;p18"/>
          <p:cNvSpPr/>
          <p:nvPr/>
        </p:nvSpPr>
        <p:spPr>
          <a:xfrm>
            <a:off x="23295365" y="7759950"/>
            <a:ext cx="79800" cy="58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8"/>
          <p:cNvSpPr/>
          <p:nvPr/>
        </p:nvSpPr>
        <p:spPr>
          <a:xfrm flipH="1">
            <a:off x="18286432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Fact Tables</a:t>
            </a:r>
            <a:endParaRPr b="1" sz="1800"/>
          </a:p>
        </p:txBody>
      </p:sp>
      <p:sp>
        <p:nvSpPr>
          <p:cNvPr id="723" name="Google Shape;723;p18"/>
          <p:cNvSpPr txBox="1"/>
          <p:nvPr/>
        </p:nvSpPr>
        <p:spPr>
          <a:xfrm>
            <a:off x="11371441" y="8254568"/>
            <a:ext cx="14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Manuscripts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724" name="Google Shape;724;p18"/>
          <p:cNvSpPr txBox="1"/>
          <p:nvPr/>
        </p:nvSpPr>
        <p:spPr>
          <a:xfrm>
            <a:off x="12364917" y="8757825"/>
            <a:ext cx="9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Posters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725" name="Google Shape;725;p18"/>
          <p:cNvSpPr txBox="1"/>
          <p:nvPr/>
        </p:nvSpPr>
        <p:spPr>
          <a:xfrm>
            <a:off x="13557950" y="7860450"/>
            <a:ext cx="13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Publish!</a:t>
            </a:r>
            <a:endParaRPr b="1" sz="2400"/>
          </a:p>
        </p:txBody>
      </p:sp>
      <p:sp>
        <p:nvSpPr>
          <p:cNvPr id="726" name="Google Shape;726;p18"/>
          <p:cNvSpPr txBox="1"/>
          <p:nvPr/>
        </p:nvSpPr>
        <p:spPr>
          <a:xfrm>
            <a:off x="10485502" y="7709388"/>
            <a:ext cx="233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Oral Presentations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727" name="Google Shape;727;p18"/>
          <p:cNvSpPr txBox="1"/>
          <p:nvPr/>
        </p:nvSpPr>
        <p:spPr>
          <a:xfrm>
            <a:off x="11624280" y="7121750"/>
            <a:ext cx="175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Conferences</a:t>
            </a:r>
            <a:endParaRPr i="1" sz="1800">
              <a:solidFill>
                <a:srgbClr val="000000"/>
              </a:solidFill>
            </a:endParaRPr>
          </a:p>
        </p:txBody>
      </p:sp>
      <p:grpSp>
        <p:nvGrpSpPr>
          <p:cNvPr id="728" name="Google Shape;728;p18"/>
          <p:cNvGrpSpPr/>
          <p:nvPr/>
        </p:nvGrpSpPr>
        <p:grpSpPr>
          <a:xfrm>
            <a:off x="2978517" y="3994792"/>
            <a:ext cx="279070" cy="412993"/>
            <a:chOff x="3476625" y="6819900"/>
            <a:chExt cx="432600" cy="640200"/>
          </a:xfrm>
        </p:grpSpPr>
        <p:sp>
          <p:nvSpPr>
            <p:cNvPr id="729" name="Google Shape;729;p18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642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642F6C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18"/>
          <p:cNvGrpSpPr/>
          <p:nvPr/>
        </p:nvGrpSpPr>
        <p:grpSpPr>
          <a:xfrm>
            <a:off x="2761806" y="4306432"/>
            <a:ext cx="279070" cy="412993"/>
            <a:chOff x="3476625" y="6819900"/>
            <a:chExt cx="432600" cy="640200"/>
          </a:xfrm>
        </p:grpSpPr>
        <p:sp>
          <p:nvSpPr>
            <p:cNvPr id="732" name="Google Shape;732;p18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4D84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4D8493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18"/>
          <p:cNvGrpSpPr/>
          <p:nvPr/>
        </p:nvGrpSpPr>
        <p:grpSpPr>
          <a:xfrm>
            <a:off x="2677280" y="4630189"/>
            <a:ext cx="279070" cy="412993"/>
            <a:chOff x="3476625" y="6819900"/>
            <a:chExt cx="432600" cy="640200"/>
          </a:xfrm>
        </p:grpSpPr>
        <p:sp>
          <p:nvSpPr>
            <p:cNvPr id="735" name="Google Shape;735;p18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1F4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1F497D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18"/>
          <p:cNvGrpSpPr/>
          <p:nvPr/>
        </p:nvGrpSpPr>
        <p:grpSpPr>
          <a:xfrm>
            <a:off x="2849574" y="4931819"/>
            <a:ext cx="279070" cy="412993"/>
            <a:chOff x="3476625" y="6819900"/>
            <a:chExt cx="432600" cy="640200"/>
          </a:xfrm>
        </p:grpSpPr>
        <p:sp>
          <p:nvSpPr>
            <p:cNvPr id="738" name="Google Shape;738;p18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C00000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0" name="Google Shape;740;p18"/>
          <p:cNvSpPr txBox="1"/>
          <p:nvPr/>
        </p:nvSpPr>
        <p:spPr>
          <a:xfrm>
            <a:off x="2881796" y="8335550"/>
            <a:ext cx="29334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Protocol Pad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Contour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Concept Set Browser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Workbooks</a:t>
            </a:r>
            <a:endParaRPr sz="1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 Liaison QC Template</a:t>
            </a:r>
            <a:endParaRPr sz="1800"/>
          </a:p>
        </p:txBody>
      </p:sp>
      <p:pic>
        <p:nvPicPr>
          <p:cNvPr id="741" name="Google Shape;741;p18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5986858" y="8851413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18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5934978" y="10723210"/>
            <a:ext cx="546335" cy="36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18"/>
          <p:cNvPicPr preferRelativeResize="0"/>
          <p:nvPr/>
        </p:nvPicPr>
        <p:blipFill rotWithShape="1">
          <a:blip r:embed="rId3">
            <a:alphaModFix/>
          </a:blip>
          <a:srcRect b="46199" l="70393" r="20215" t="11965"/>
          <a:stretch/>
        </p:blipFill>
        <p:spPr>
          <a:xfrm>
            <a:off x="5986849" y="9433756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18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5986855" y="8269069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18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6633308" y="9433780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18"/>
          <p:cNvPicPr preferRelativeResize="0"/>
          <p:nvPr/>
        </p:nvPicPr>
        <p:blipFill rotWithShape="1">
          <a:blip r:embed="rId3">
            <a:alphaModFix/>
          </a:blip>
          <a:srcRect b="46205" l="36224" r="54383" t="11960"/>
          <a:stretch/>
        </p:blipFill>
        <p:spPr>
          <a:xfrm>
            <a:off x="6636703" y="8269068"/>
            <a:ext cx="474877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18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5986865" y="10016099"/>
            <a:ext cx="474877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18"/>
          <p:cNvPicPr preferRelativeResize="0"/>
          <p:nvPr/>
        </p:nvPicPr>
        <p:blipFill rotWithShape="1">
          <a:blip r:embed="rId3">
            <a:alphaModFix/>
          </a:blip>
          <a:srcRect b="46205" l="13941" r="76666" t="11960"/>
          <a:stretch/>
        </p:blipFill>
        <p:spPr>
          <a:xfrm>
            <a:off x="6633301" y="8851411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18"/>
          <p:cNvPicPr preferRelativeResize="0"/>
          <p:nvPr/>
        </p:nvPicPr>
        <p:blipFill rotWithShape="1">
          <a:blip r:embed="rId3">
            <a:alphaModFix/>
          </a:blip>
          <a:srcRect b="9954" l="70076" r="19739" t="56650"/>
          <a:stretch/>
        </p:blipFill>
        <p:spPr>
          <a:xfrm>
            <a:off x="6600994" y="10707126"/>
            <a:ext cx="546335" cy="399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337" y="10016143"/>
            <a:ext cx="475025" cy="580338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18"/>
          <p:cNvSpPr txBox="1"/>
          <p:nvPr/>
        </p:nvSpPr>
        <p:spPr>
          <a:xfrm>
            <a:off x="7274350" y="8335550"/>
            <a:ext cx="31704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Repositories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Notepad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Fusion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OHDSI ATLAS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Logic Liaison Facts Template</a:t>
            </a:r>
            <a:endParaRPr sz="1800"/>
          </a:p>
        </p:txBody>
      </p:sp>
      <p:sp>
        <p:nvSpPr>
          <p:cNvPr id="752" name="Google Shape;752;p18"/>
          <p:cNvSpPr txBox="1"/>
          <p:nvPr/>
        </p:nvSpPr>
        <p:spPr>
          <a:xfrm>
            <a:off x="3001975" y="6789175"/>
            <a:ext cx="175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Legend</a:t>
            </a:r>
            <a:endParaRPr b="1" sz="3000"/>
          </a:p>
        </p:txBody>
      </p:sp>
      <p:sp>
        <p:nvSpPr>
          <p:cNvPr id="753" name="Google Shape;753;p18"/>
          <p:cNvSpPr/>
          <p:nvPr/>
        </p:nvSpPr>
        <p:spPr>
          <a:xfrm flipH="1">
            <a:off x="6157370" y="6903165"/>
            <a:ext cx="1109100" cy="5958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Output</a:t>
            </a:r>
            <a:endParaRPr b="1" sz="1800"/>
          </a:p>
        </p:txBody>
      </p:sp>
      <p:sp>
        <p:nvSpPr>
          <p:cNvPr id="754" name="Google Shape;754;p18"/>
          <p:cNvSpPr/>
          <p:nvPr/>
        </p:nvSpPr>
        <p:spPr>
          <a:xfrm>
            <a:off x="7520554" y="6844665"/>
            <a:ext cx="1265100" cy="7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Action</a:t>
            </a:r>
            <a:endParaRPr b="1" sz="1800"/>
          </a:p>
        </p:txBody>
      </p:sp>
      <p:sp>
        <p:nvSpPr>
          <p:cNvPr id="755" name="Google Shape;755;p18"/>
          <p:cNvSpPr/>
          <p:nvPr/>
        </p:nvSpPr>
        <p:spPr>
          <a:xfrm>
            <a:off x="9039725" y="6910675"/>
            <a:ext cx="1265100" cy="580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28575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Description</a:t>
            </a:r>
            <a:endParaRPr/>
          </a:p>
        </p:txBody>
      </p:sp>
      <p:sp>
        <p:nvSpPr>
          <p:cNvPr id="756" name="Google Shape;756;p18"/>
          <p:cNvSpPr txBox="1"/>
          <p:nvPr/>
        </p:nvSpPr>
        <p:spPr>
          <a:xfrm>
            <a:off x="2881800" y="7708325"/>
            <a:ext cx="75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Enclave Applications</a:t>
            </a:r>
            <a:endParaRPr b="1" i="1" sz="2000"/>
          </a:p>
        </p:txBody>
      </p:sp>
      <p:grpSp>
        <p:nvGrpSpPr>
          <p:cNvPr id="757" name="Google Shape;757;p18"/>
          <p:cNvGrpSpPr/>
          <p:nvPr/>
        </p:nvGrpSpPr>
        <p:grpSpPr>
          <a:xfrm>
            <a:off x="12875094" y="7684545"/>
            <a:ext cx="516039" cy="364371"/>
            <a:chOff x="10744200" y="13677900"/>
            <a:chExt cx="842100" cy="594600"/>
          </a:xfrm>
        </p:grpSpPr>
        <p:sp>
          <p:nvSpPr>
            <p:cNvPr id="758" name="Google Shape;758;p18"/>
            <p:cNvSpPr/>
            <p:nvPr/>
          </p:nvSpPr>
          <p:spPr>
            <a:xfrm>
              <a:off x="10744200" y="13677900"/>
              <a:ext cx="842100" cy="594600"/>
            </a:xfrm>
            <a:prstGeom prst="wedgeEllipseCallout">
              <a:avLst>
                <a:gd fmla="val -40951" name="adj1"/>
                <a:gd fmla="val 62134" name="adj2"/>
              </a:avLst>
            </a:prstGeom>
            <a:solidFill>
              <a:srgbClr val="4D8493"/>
            </a:solidFill>
            <a:ln cap="flat" cmpd="sng" w="19050">
              <a:solidFill>
                <a:srgbClr val="4D84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9" name="Google Shape;759;p18"/>
            <p:cNvCxnSpPr/>
            <p:nvPr/>
          </p:nvCxnSpPr>
          <p:spPr>
            <a:xfrm>
              <a:off x="10985248" y="13843552"/>
              <a:ext cx="360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8"/>
            <p:cNvCxnSpPr/>
            <p:nvPr/>
          </p:nvCxnSpPr>
          <p:spPr>
            <a:xfrm>
              <a:off x="10867498" y="13964302"/>
              <a:ext cx="595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8"/>
            <p:cNvCxnSpPr/>
            <p:nvPr/>
          </p:nvCxnSpPr>
          <p:spPr>
            <a:xfrm>
              <a:off x="10913698" y="14085052"/>
              <a:ext cx="5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2" name="Google Shape;762;p18"/>
          <p:cNvGrpSpPr/>
          <p:nvPr/>
        </p:nvGrpSpPr>
        <p:grpSpPr>
          <a:xfrm>
            <a:off x="12983376" y="8224212"/>
            <a:ext cx="336051" cy="434518"/>
            <a:chOff x="12820063" y="11224863"/>
            <a:chExt cx="399300" cy="516300"/>
          </a:xfrm>
        </p:grpSpPr>
        <p:grpSp>
          <p:nvGrpSpPr>
            <p:cNvPr id="763" name="Google Shape;763;p18"/>
            <p:cNvGrpSpPr/>
            <p:nvPr/>
          </p:nvGrpSpPr>
          <p:grpSpPr>
            <a:xfrm>
              <a:off x="12820063" y="11224863"/>
              <a:ext cx="399300" cy="516300"/>
              <a:chOff x="14554038" y="11907663"/>
              <a:chExt cx="399300" cy="516300"/>
            </a:xfrm>
          </p:grpSpPr>
          <p:sp>
            <p:nvSpPr>
              <p:cNvPr id="764" name="Google Shape;764;p18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28290" name="adj"/>
                </a:avLst>
              </a:prstGeom>
              <a:solidFill>
                <a:srgbClr val="642F6C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8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50000" name="adj"/>
                </a:avLst>
              </a:prstGeom>
              <a:solidFill>
                <a:srgbClr val="642F6C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66" name="Google Shape;766;p18"/>
            <p:cNvCxnSpPr/>
            <p:nvPr/>
          </p:nvCxnSpPr>
          <p:spPr>
            <a:xfrm>
              <a:off x="12918165" y="11332697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18"/>
            <p:cNvCxnSpPr/>
            <p:nvPr/>
          </p:nvCxnSpPr>
          <p:spPr>
            <a:xfrm>
              <a:off x="12918165" y="11406516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18"/>
            <p:cNvCxnSpPr/>
            <p:nvPr/>
          </p:nvCxnSpPr>
          <p:spPr>
            <a:xfrm>
              <a:off x="12918165" y="11480334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18"/>
            <p:cNvCxnSpPr/>
            <p:nvPr/>
          </p:nvCxnSpPr>
          <p:spPr>
            <a:xfrm>
              <a:off x="12918165" y="11554153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18"/>
            <p:cNvCxnSpPr/>
            <p:nvPr/>
          </p:nvCxnSpPr>
          <p:spPr>
            <a:xfrm>
              <a:off x="12918165" y="11627972"/>
              <a:ext cx="121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1" name="Google Shape;771;p18"/>
          <p:cNvGrpSpPr/>
          <p:nvPr/>
        </p:nvGrpSpPr>
        <p:grpSpPr>
          <a:xfrm>
            <a:off x="13414627" y="7021147"/>
            <a:ext cx="458908" cy="487350"/>
            <a:chOff x="12427602" y="10278584"/>
            <a:chExt cx="458908" cy="487350"/>
          </a:xfrm>
        </p:grpSpPr>
        <p:grpSp>
          <p:nvGrpSpPr>
            <p:cNvPr id="772" name="Google Shape;772;p18"/>
            <p:cNvGrpSpPr/>
            <p:nvPr/>
          </p:nvGrpSpPr>
          <p:grpSpPr>
            <a:xfrm>
              <a:off x="12568439" y="10278584"/>
              <a:ext cx="180145" cy="170903"/>
              <a:chOff x="3432515" y="6819900"/>
              <a:chExt cx="520800" cy="494082"/>
            </a:xfrm>
          </p:grpSpPr>
          <p:sp>
            <p:nvSpPr>
              <p:cNvPr id="773" name="Google Shape;773;p18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8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5" name="Google Shape;775;p18"/>
            <p:cNvSpPr/>
            <p:nvPr/>
          </p:nvSpPr>
          <p:spPr>
            <a:xfrm>
              <a:off x="12523738" y="10455916"/>
              <a:ext cx="270000" cy="36000"/>
            </a:xfrm>
            <a:prstGeom prst="roundRect">
              <a:avLst>
                <a:gd fmla="val 37050" name="adj"/>
              </a:avLst>
            </a:prstGeom>
            <a:solidFill>
              <a:srgbClr val="1F497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 rot="10800000">
              <a:off x="12568514" y="10489400"/>
              <a:ext cx="180300" cy="105300"/>
            </a:xfrm>
            <a:prstGeom prst="trapezoid">
              <a:avLst>
                <a:gd fmla="val 25000" name="adj"/>
              </a:avLst>
            </a:prstGeom>
            <a:solidFill>
              <a:srgbClr val="1F497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7" name="Google Shape;777;p18"/>
            <p:cNvGrpSpPr/>
            <p:nvPr/>
          </p:nvGrpSpPr>
          <p:grpSpPr>
            <a:xfrm>
              <a:off x="12567641" y="10563089"/>
              <a:ext cx="182176" cy="172830"/>
              <a:chOff x="3432515" y="6819900"/>
              <a:chExt cx="520800" cy="494082"/>
            </a:xfrm>
          </p:grpSpPr>
          <p:sp>
            <p:nvSpPr>
              <p:cNvPr id="778" name="Google Shape;778;p18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8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18"/>
            <p:cNvGrpSpPr/>
            <p:nvPr/>
          </p:nvGrpSpPr>
          <p:grpSpPr>
            <a:xfrm>
              <a:off x="12427602" y="10593104"/>
              <a:ext cx="182176" cy="172830"/>
              <a:chOff x="3432515" y="6819900"/>
              <a:chExt cx="520800" cy="494082"/>
            </a:xfrm>
          </p:grpSpPr>
          <p:sp>
            <p:nvSpPr>
              <p:cNvPr id="781" name="Google Shape;781;p18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8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p18"/>
            <p:cNvGrpSpPr/>
            <p:nvPr/>
          </p:nvGrpSpPr>
          <p:grpSpPr>
            <a:xfrm>
              <a:off x="12704334" y="10593104"/>
              <a:ext cx="182176" cy="172830"/>
              <a:chOff x="3432515" y="6819900"/>
              <a:chExt cx="520800" cy="494082"/>
            </a:xfrm>
          </p:grpSpPr>
          <p:sp>
            <p:nvSpPr>
              <p:cNvPr id="784" name="Google Shape;784;p18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8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6" name="Google Shape;786;p18"/>
          <p:cNvGrpSpPr/>
          <p:nvPr/>
        </p:nvGrpSpPr>
        <p:grpSpPr>
          <a:xfrm>
            <a:off x="13386087" y="8743313"/>
            <a:ext cx="516000" cy="451413"/>
            <a:chOff x="13897762" y="13291675"/>
            <a:chExt cx="516000" cy="451413"/>
          </a:xfrm>
        </p:grpSpPr>
        <p:cxnSp>
          <p:nvCxnSpPr>
            <p:cNvPr id="787" name="Google Shape;787;p18"/>
            <p:cNvCxnSpPr/>
            <p:nvPr/>
          </p:nvCxnSpPr>
          <p:spPr>
            <a:xfrm>
              <a:off x="14156064" y="13656088"/>
              <a:ext cx="87000" cy="87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18"/>
            <p:cNvCxnSpPr/>
            <p:nvPr/>
          </p:nvCxnSpPr>
          <p:spPr>
            <a:xfrm flipH="1">
              <a:off x="14066950" y="13656088"/>
              <a:ext cx="87000" cy="87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9" name="Google Shape;789;p18"/>
            <p:cNvSpPr/>
            <p:nvPr/>
          </p:nvSpPr>
          <p:spPr>
            <a:xfrm>
              <a:off x="13944808" y="13328208"/>
              <a:ext cx="421800" cy="327900"/>
            </a:xfrm>
            <a:prstGeom prst="rect">
              <a:avLst/>
            </a:prstGeom>
            <a:solidFill>
              <a:srgbClr val="C00000"/>
            </a:solidFill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13993436" y="13370053"/>
              <a:ext cx="127200" cy="12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1" name="Google Shape;791;p18"/>
            <p:cNvCxnSpPr/>
            <p:nvPr/>
          </p:nvCxnSpPr>
          <p:spPr>
            <a:xfrm>
              <a:off x="14171572" y="13421231"/>
              <a:ext cx="14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18"/>
            <p:cNvCxnSpPr/>
            <p:nvPr/>
          </p:nvCxnSpPr>
          <p:spPr>
            <a:xfrm>
              <a:off x="14171572" y="13481771"/>
              <a:ext cx="14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18"/>
            <p:cNvCxnSpPr/>
            <p:nvPr/>
          </p:nvCxnSpPr>
          <p:spPr>
            <a:xfrm>
              <a:off x="13993436" y="13575669"/>
              <a:ext cx="328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4" name="Google Shape;794;p18"/>
            <p:cNvSpPr/>
            <p:nvPr/>
          </p:nvSpPr>
          <p:spPr>
            <a:xfrm>
              <a:off x="13897762" y="13291675"/>
              <a:ext cx="516000" cy="36600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18"/>
          <p:cNvSpPr txBox="1"/>
          <p:nvPr/>
        </p:nvSpPr>
        <p:spPr>
          <a:xfrm>
            <a:off x="152400" y="152400"/>
            <a:ext cx="46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Chapter: 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</a:rPr>
              <a:t>blank template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9"/>
          <p:cNvSpPr/>
          <p:nvPr/>
        </p:nvSpPr>
        <p:spPr>
          <a:xfrm>
            <a:off x="4519075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9"/>
          <p:cNvSpPr/>
          <p:nvPr/>
        </p:nvSpPr>
        <p:spPr>
          <a:xfrm>
            <a:off x="3325850" y="4311175"/>
            <a:ext cx="1522200" cy="10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9"/>
          <p:cNvSpPr txBox="1"/>
          <p:nvPr/>
        </p:nvSpPr>
        <p:spPr>
          <a:xfrm>
            <a:off x="3012075" y="4219375"/>
            <a:ext cx="201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Organize Team and Project</a:t>
            </a:r>
            <a:endParaRPr b="1" sz="2400"/>
          </a:p>
        </p:txBody>
      </p:sp>
      <p:sp>
        <p:nvSpPr>
          <p:cNvPr id="803" name="Google Shape;803;p19"/>
          <p:cNvSpPr/>
          <p:nvPr/>
        </p:nvSpPr>
        <p:spPr>
          <a:xfrm>
            <a:off x="2881800" y="6667500"/>
            <a:ext cx="7563000" cy="4583400"/>
          </a:xfrm>
          <a:prstGeom prst="rect">
            <a:avLst/>
          </a:prstGeom>
          <a:solidFill>
            <a:srgbClr val="F5F5F5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9"/>
          <p:cNvSpPr/>
          <p:nvPr/>
        </p:nvSpPr>
        <p:spPr>
          <a:xfrm>
            <a:off x="21112176" y="8060094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5" name="Google Shape;805;p19"/>
          <p:cNvSpPr/>
          <p:nvPr/>
        </p:nvSpPr>
        <p:spPr>
          <a:xfrm rot="10800000">
            <a:off x="21266301" y="7599519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806" name="Google Shape;806;p19"/>
          <p:cNvSpPr/>
          <p:nvPr/>
        </p:nvSpPr>
        <p:spPr>
          <a:xfrm rot="10800000">
            <a:off x="21176115" y="7523319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807" name="Google Shape;807;p19"/>
          <p:cNvSpPr/>
          <p:nvPr/>
        </p:nvSpPr>
        <p:spPr>
          <a:xfrm rot="5400000">
            <a:off x="21564650" y="4725300"/>
            <a:ext cx="3863700" cy="3392100"/>
          </a:xfrm>
          <a:prstGeom prst="uturnArrow">
            <a:avLst>
              <a:gd fmla="val 17840" name="adj1"/>
              <a:gd fmla="val 8887" name="adj2"/>
              <a:gd fmla="val 0" name="adj3"/>
              <a:gd fmla="val 58275" name="adj4"/>
              <a:gd fmla="val 93372" name="adj5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9"/>
          <p:cNvSpPr/>
          <p:nvPr/>
        </p:nvSpPr>
        <p:spPr>
          <a:xfrm>
            <a:off x="21526700" y="4682475"/>
            <a:ext cx="1034100" cy="5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9"/>
          <p:cNvSpPr/>
          <p:nvPr/>
        </p:nvSpPr>
        <p:spPr>
          <a:xfrm>
            <a:off x="19643725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9"/>
          <p:cNvSpPr/>
          <p:nvPr/>
        </p:nvSpPr>
        <p:spPr>
          <a:xfrm>
            <a:off x="4848050" y="41908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clinical questions.</a:t>
            </a:r>
            <a:endParaRPr b="1" sz="1100"/>
          </a:p>
        </p:txBody>
      </p:sp>
      <p:sp>
        <p:nvSpPr>
          <p:cNvPr id="811" name="Google Shape;811;p19"/>
          <p:cNvSpPr/>
          <p:nvPr/>
        </p:nvSpPr>
        <p:spPr>
          <a:xfrm rot="10800000">
            <a:off x="14913775" y="7466019"/>
            <a:ext cx="859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812" name="Google Shape;812;p19"/>
          <p:cNvSpPr/>
          <p:nvPr/>
        </p:nvSpPr>
        <p:spPr>
          <a:xfrm>
            <a:off x="17298601" y="8060094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3" name="Google Shape;813;p19"/>
          <p:cNvSpPr/>
          <p:nvPr/>
        </p:nvSpPr>
        <p:spPr>
          <a:xfrm>
            <a:off x="15856238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9"/>
          <p:cNvSpPr/>
          <p:nvPr/>
        </p:nvSpPr>
        <p:spPr>
          <a:xfrm>
            <a:off x="12073638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9"/>
          <p:cNvSpPr/>
          <p:nvPr/>
        </p:nvSpPr>
        <p:spPr>
          <a:xfrm>
            <a:off x="8289113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9"/>
          <p:cNvSpPr/>
          <p:nvPr/>
        </p:nvSpPr>
        <p:spPr>
          <a:xfrm flipH="1">
            <a:off x="15400284" y="7565010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N3C Approval for Results Publication/ Presentation</a:t>
            </a:r>
            <a:endParaRPr b="1" sz="1500"/>
          </a:p>
        </p:txBody>
      </p:sp>
      <p:sp>
        <p:nvSpPr>
          <p:cNvPr id="817" name="Google Shape;817;p19"/>
          <p:cNvSpPr/>
          <p:nvPr/>
        </p:nvSpPr>
        <p:spPr>
          <a:xfrm flipH="1">
            <a:off x="17291713" y="7447119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Write manuscript and request publication review.</a:t>
            </a:r>
            <a:endParaRPr b="1" sz="1100"/>
          </a:p>
        </p:txBody>
      </p:sp>
      <p:sp>
        <p:nvSpPr>
          <p:cNvPr id="818" name="Google Shape;818;p19"/>
          <p:cNvSpPr/>
          <p:nvPr/>
        </p:nvSpPr>
        <p:spPr>
          <a:xfrm>
            <a:off x="8487476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cohort phenotype and develop Concept Sets.</a:t>
            </a:r>
            <a:endParaRPr b="1" sz="1100"/>
          </a:p>
        </p:txBody>
      </p:sp>
      <p:sp>
        <p:nvSpPr>
          <p:cNvPr id="819" name="Google Shape;819;p19"/>
          <p:cNvSpPr/>
          <p:nvPr/>
        </p:nvSpPr>
        <p:spPr>
          <a:xfrm>
            <a:off x="12268276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Identify cohort based on phenotype.</a:t>
            </a:r>
            <a:endParaRPr b="1" sz="1100"/>
          </a:p>
        </p:txBody>
      </p:sp>
      <p:sp>
        <p:nvSpPr>
          <p:cNvPr id="820" name="Google Shape;820;p19"/>
          <p:cNvSpPr/>
          <p:nvPr/>
        </p:nvSpPr>
        <p:spPr>
          <a:xfrm flipH="1">
            <a:off x="18134032" y="413745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821" name="Google Shape;821;p19"/>
          <p:cNvSpPr/>
          <p:nvPr/>
        </p:nvSpPr>
        <p:spPr>
          <a:xfrm>
            <a:off x="19819049" y="40384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cxnSp>
        <p:nvCxnSpPr>
          <p:cNvPr id="822" name="Google Shape;822;p19"/>
          <p:cNvCxnSpPr>
            <a:stCxn id="823" idx="4"/>
            <a:endCxn id="810" idx="2"/>
          </p:cNvCxnSpPr>
          <p:nvPr/>
        </p:nvCxnSpPr>
        <p:spPr>
          <a:xfrm rot="5400000">
            <a:off x="8945541" y="2679454"/>
            <a:ext cx="99000" cy="5341200"/>
          </a:xfrm>
          <a:prstGeom prst="bentConnector3">
            <a:avLst>
              <a:gd fmla="val 875476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4" name="Google Shape;824;p19"/>
          <p:cNvSpPr txBox="1"/>
          <p:nvPr/>
        </p:nvSpPr>
        <p:spPr>
          <a:xfrm>
            <a:off x="7185600" y="5830925"/>
            <a:ext cx="36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available data as needed.</a:t>
            </a:r>
            <a:endParaRPr i="1"/>
          </a:p>
        </p:txBody>
      </p:sp>
      <p:cxnSp>
        <p:nvCxnSpPr>
          <p:cNvPr id="825" name="Google Shape;825;p19"/>
          <p:cNvCxnSpPr>
            <a:stCxn id="826" idx="4"/>
            <a:endCxn id="818" idx="2"/>
          </p:cNvCxnSpPr>
          <p:nvPr/>
        </p:nvCxnSpPr>
        <p:spPr>
          <a:xfrm rot="5400000">
            <a:off x="16514602" y="-1093646"/>
            <a:ext cx="99000" cy="12887400"/>
          </a:xfrm>
          <a:prstGeom prst="bentConnector3">
            <a:avLst>
              <a:gd fmla="val 526612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7" name="Google Shape;827;p19"/>
          <p:cNvSpPr txBox="1"/>
          <p:nvPr/>
        </p:nvSpPr>
        <p:spPr>
          <a:xfrm>
            <a:off x="12302150" y="5460019"/>
            <a:ext cx="25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data quality.</a:t>
            </a:r>
            <a:endParaRPr i="1"/>
          </a:p>
        </p:txBody>
      </p:sp>
      <p:cxnSp>
        <p:nvCxnSpPr>
          <p:cNvPr id="828" name="Google Shape;828;p19"/>
          <p:cNvCxnSpPr/>
          <p:nvPr/>
        </p:nvCxnSpPr>
        <p:spPr>
          <a:xfrm>
            <a:off x="15446350" y="5300551"/>
            <a:ext cx="0" cy="5004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19"/>
          <p:cNvCxnSpPr/>
          <p:nvPr/>
        </p:nvCxnSpPr>
        <p:spPr>
          <a:xfrm>
            <a:off x="19227075" y="5300551"/>
            <a:ext cx="0" cy="490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19"/>
          <p:cNvSpPr/>
          <p:nvPr/>
        </p:nvSpPr>
        <p:spPr>
          <a:xfrm flipH="1">
            <a:off x="18210232" y="421365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831" name="Google Shape;831;p19"/>
          <p:cNvSpPr/>
          <p:nvPr/>
        </p:nvSpPr>
        <p:spPr>
          <a:xfrm>
            <a:off x="16048898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Gather/derive required variables for analyses.</a:t>
            </a:r>
            <a:endParaRPr b="1" sz="1100"/>
          </a:p>
        </p:txBody>
      </p:sp>
      <p:cxnSp>
        <p:nvCxnSpPr>
          <p:cNvPr id="832" name="Google Shape;832;p19"/>
          <p:cNvCxnSpPr/>
          <p:nvPr/>
        </p:nvCxnSpPr>
        <p:spPr>
          <a:xfrm rot="10800000">
            <a:off x="17681950" y="5362025"/>
            <a:ext cx="0" cy="478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3" name="Google Shape;833;p19"/>
          <p:cNvSpPr/>
          <p:nvPr/>
        </p:nvSpPr>
        <p:spPr>
          <a:xfrm flipH="1" rot="10800000">
            <a:off x="19343858" y="769279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834" name="Google Shape;834;p19"/>
          <p:cNvSpPr/>
          <p:nvPr/>
        </p:nvSpPr>
        <p:spPr>
          <a:xfrm flipH="1" rot="10800000">
            <a:off x="19267658" y="761659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835" name="Google Shape;835;p19"/>
          <p:cNvSpPr/>
          <p:nvPr/>
        </p:nvSpPr>
        <p:spPr>
          <a:xfrm flipH="1">
            <a:off x="19191188" y="7546115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Final Censored, NCATS Approved Results</a:t>
            </a:r>
            <a:endParaRPr b="1" sz="1500"/>
          </a:p>
        </p:txBody>
      </p:sp>
      <p:cxnSp>
        <p:nvCxnSpPr>
          <p:cNvPr id="836" name="Google Shape;836;p19"/>
          <p:cNvCxnSpPr>
            <a:stCxn id="816" idx="0"/>
            <a:endCxn id="837" idx="0"/>
          </p:cNvCxnSpPr>
          <p:nvPr/>
        </p:nvCxnSpPr>
        <p:spPr>
          <a:xfrm rot="-5400000">
            <a:off x="18949734" y="4838010"/>
            <a:ext cx="118200" cy="5335800"/>
          </a:xfrm>
          <a:prstGeom prst="bentConnector3">
            <a:avLst>
              <a:gd fmla="val 619022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8" name="Google Shape;838;p19"/>
          <p:cNvSpPr txBox="1"/>
          <p:nvPr/>
        </p:nvSpPr>
        <p:spPr>
          <a:xfrm>
            <a:off x="16447151" y="6783237"/>
            <a:ext cx="34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NCATS/N3C guidance.</a:t>
            </a:r>
            <a:endParaRPr i="1"/>
          </a:p>
        </p:txBody>
      </p:sp>
      <p:cxnSp>
        <p:nvCxnSpPr>
          <p:cNvPr id="839" name="Google Shape;839;p19"/>
          <p:cNvCxnSpPr>
            <a:stCxn id="835" idx="0"/>
          </p:cNvCxnSpPr>
          <p:nvPr/>
        </p:nvCxnSpPr>
        <p:spPr>
          <a:xfrm rot="10800000">
            <a:off x="20131838" y="6831815"/>
            <a:ext cx="0" cy="714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0" name="Google Shape;840;p19"/>
          <p:cNvSpPr txBox="1"/>
          <p:nvPr/>
        </p:nvSpPr>
        <p:spPr>
          <a:xfrm>
            <a:off x="19845950" y="5460025"/>
            <a:ext cx="28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variable quality.</a:t>
            </a:r>
            <a:endParaRPr i="1"/>
          </a:p>
        </p:txBody>
      </p:sp>
      <p:sp>
        <p:nvSpPr>
          <p:cNvPr id="841" name="Google Shape;841;p19"/>
          <p:cNvSpPr/>
          <p:nvPr/>
        </p:nvSpPr>
        <p:spPr>
          <a:xfrm flipH="1">
            <a:off x="1450571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List of patients in cohort of interest.</a:t>
            </a:r>
            <a:endParaRPr b="1" sz="1500"/>
          </a:p>
        </p:txBody>
      </p:sp>
      <p:sp>
        <p:nvSpPr>
          <p:cNvPr id="823" name="Google Shape;823;p19"/>
          <p:cNvSpPr/>
          <p:nvPr/>
        </p:nvSpPr>
        <p:spPr>
          <a:xfrm flipH="1">
            <a:off x="1072499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Cohort Description and Concept Sets</a:t>
            </a:r>
            <a:endParaRPr b="1" sz="1500"/>
          </a:p>
        </p:txBody>
      </p:sp>
      <p:sp>
        <p:nvSpPr>
          <p:cNvPr id="842" name="Google Shape;842;p19"/>
          <p:cNvSpPr/>
          <p:nvPr/>
        </p:nvSpPr>
        <p:spPr>
          <a:xfrm flipH="1">
            <a:off x="694427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Clinical Question(s)</a:t>
            </a:r>
            <a:endParaRPr b="1" sz="1800"/>
          </a:p>
        </p:txBody>
      </p:sp>
      <p:sp>
        <p:nvSpPr>
          <p:cNvPr id="843" name="Google Shape;843;p19"/>
          <p:cNvSpPr/>
          <p:nvPr/>
        </p:nvSpPr>
        <p:spPr>
          <a:xfrm flipH="1">
            <a:off x="21914482" y="414317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844" name="Google Shape;844;p19"/>
          <p:cNvSpPr/>
          <p:nvPr/>
        </p:nvSpPr>
        <p:spPr>
          <a:xfrm flipH="1">
            <a:off x="21990682" y="421937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845" name="Google Shape;845;p19"/>
          <p:cNvSpPr/>
          <p:nvPr/>
        </p:nvSpPr>
        <p:spPr>
          <a:xfrm>
            <a:off x="19902536" y="41146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826" name="Google Shape;826;p19"/>
          <p:cNvSpPr/>
          <p:nvPr/>
        </p:nvSpPr>
        <p:spPr>
          <a:xfrm flipH="1">
            <a:off x="22067152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Initial QC and Analysis Results</a:t>
            </a:r>
            <a:endParaRPr b="1" sz="1500"/>
          </a:p>
        </p:txBody>
      </p:sp>
      <p:sp>
        <p:nvSpPr>
          <p:cNvPr id="846" name="Google Shape;846;p19"/>
          <p:cNvSpPr/>
          <p:nvPr/>
        </p:nvSpPr>
        <p:spPr>
          <a:xfrm>
            <a:off x="19986023" y="41908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variable QC and statistical analyses.</a:t>
            </a:r>
            <a:endParaRPr b="1" sz="1100"/>
          </a:p>
        </p:txBody>
      </p:sp>
      <p:sp>
        <p:nvSpPr>
          <p:cNvPr id="837" name="Google Shape;837;p19"/>
          <p:cNvSpPr/>
          <p:nvPr/>
        </p:nvSpPr>
        <p:spPr>
          <a:xfrm flipH="1">
            <a:off x="21072504" y="7446794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final analyses, censor data, and request data download.</a:t>
            </a:r>
            <a:endParaRPr b="1" sz="1100"/>
          </a:p>
        </p:txBody>
      </p:sp>
      <p:sp>
        <p:nvSpPr>
          <p:cNvPr id="847" name="Google Shape;847;p19"/>
          <p:cNvSpPr/>
          <p:nvPr/>
        </p:nvSpPr>
        <p:spPr>
          <a:xfrm>
            <a:off x="23295365" y="7759950"/>
            <a:ext cx="79800" cy="58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9"/>
          <p:cNvSpPr/>
          <p:nvPr/>
        </p:nvSpPr>
        <p:spPr>
          <a:xfrm flipH="1">
            <a:off x="18286432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Fact Tables</a:t>
            </a:r>
            <a:endParaRPr b="1" sz="1800"/>
          </a:p>
        </p:txBody>
      </p:sp>
      <p:sp>
        <p:nvSpPr>
          <p:cNvPr id="849" name="Google Shape;849;p19"/>
          <p:cNvSpPr txBox="1"/>
          <p:nvPr/>
        </p:nvSpPr>
        <p:spPr>
          <a:xfrm>
            <a:off x="11371441" y="8254568"/>
            <a:ext cx="14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Manuscripts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850" name="Google Shape;850;p19"/>
          <p:cNvSpPr txBox="1"/>
          <p:nvPr/>
        </p:nvSpPr>
        <p:spPr>
          <a:xfrm>
            <a:off x="12364917" y="8757825"/>
            <a:ext cx="9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Posters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851" name="Google Shape;851;p19"/>
          <p:cNvSpPr txBox="1"/>
          <p:nvPr/>
        </p:nvSpPr>
        <p:spPr>
          <a:xfrm>
            <a:off x="13557950" y="7860450"/>
            <a:ext cx="13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Publish!</a:t>
            </a:r>
            <a:endParaRPr b="1" sz="2400"/>
          </a:p>
        </p:txBody>
      </p:sp>
      <p:sp>
        <p:nvSpPr>
          <p:cNvPr id="852" name="Google Shape;852;p19"/>
          <p:cNvSpPr txBox="1"/>
          <p:nvPr/>
        </p:nvSpPr>
        <p:spPr>
          <a:xfrm>
            <a:off x="10485502" y="7709388"/>
            <a:ext cx="233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Oral Presentations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853" name="Google Shape;853;p19"/>
          <p:cNvSpPr txBox="1"/>
          <p:nvPr/>
        </p:nvSpPr>
        <p:spPr>
          <a:xfrm>
            <a:off x="11624280" y="7121750"/>
            <a:ext cx="175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Conferences</a:t>
            </a:r>
            <a:endParaRPr i="1" sz="1800">
              <a:solidFill>
                <a:srgbClr val="000000"/>
              </a:solidFill>
            </a:endParaRPr>
          </a:p>
        </p:txBody>
      </p:sp>
      <p:grpSp>
        <p:nvGrpSpPr>
          <p:cNvPr id="854" name="Google Shape;854;p19"/>
          <p:cNvGrpSpPr/>
          <p:nvPr/>
        </p:nvGrpSpPr>
        <p:grpSpPr>
          <a:xfrm>
            <a:off x="2978517" y="3994792"/>
            <a:ext cx="279070" cy="412993"/>
            <a:chOff x="3476625" y="6819900"/>
            <a:chExt cx="432600" cy="640200"/>
          </a:xfrm>
        </p:grpSpPr>
        <p:sp>
          <p:nvSpPr>
            <p:cNvPr id="855" name="Google Shape;855;p19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642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642F6C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19"/>
          <p:cNvGrpSpPr/>
          <p:nvPr/>
        </p:nvGrpSpPr>
        <p:grpSpPr>
          <a:xfrm>
            <a:off x="2761806" y="4306432"/>
            <a:ext cx="279070" cy="412993"/>
            <a:chOff x="3476625" y="6819900"/>
            <a:chExt cx="432600" cy="640200"/>
          </a:xfrm>
        </p:grpSpPr>
        <p:sp>
          <p:nvSpPr>
            <p:cNvPr id="858" name="Google Shape;858;p19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4D84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4D8493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19"/>
          <p:cNvGrpSpPr/>
          <p:nvPr/>
        </p:nvGrpSpPr>
        <p:grpSpPr>
          <a:xfrm>
            <a:off x="2677280" y="4630189"/>
            <a:ext cx="279070" cy="412993"/>
            <a:chOff x="3476625" y="6819900"/>
            <a:chExt cx="432600" cy="640200"/>
          </a:xfrm>
        </p:grpSpPr>
        <p:sp>
          <p:nvSpPr>
            <p:cNvPr id="861" name="Google Shape;861;p19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1F4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1F497D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19"/>
          <p:cNvGrpSpPr/>
          <p:nvPr/>
        </p:nvGrpSpPr>
        <p:grpSpPr>
          <a:xfrm>
            <a:off x="2849574" y="4931819"/>
            <a:ext cx="279070" cy="412993"/>
            <a:chOff x="3476625" y="6819900"/>
            <a:chExt cx="432600" cy="640200"/>
          </a:xfrm>
        </p:grpSpPr>
        <p:sp>
          <p:nvSpPr>
            <p:cNvPr id="864" name="Google Shape;864;p19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C00000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6" name="Google Shape;866;p19"/>
          <p:cNvSpPr txBox="1"/>
          <p:nvPr/>
        </p:nvSpPr>
        <p:spPr>
          <a:xfrm>
            <a:off x="2881796" y="8335550"/>
            <a:ext cx="29334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Protocol Pad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Contour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Concept Set Browser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Workbooks</a:t>
            </a:r>
            <a:endParaRPr sz="1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 Liaison QC Template</a:t>
            </a:r>
            <a:endParaRPr sz="1800"/>
          </a:p>
        </p:txBody>
      </p:sp>
      <p:pic>
        <p:nvPicPr>
          <p:cNvPr id="867" name="Google Shape;867;p19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5986858" y="8851413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19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5934978" y="10723210"/>
            <a:ext cx="546335" cy="36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19"/>
          <p:cNvPicPr preferRelativeResize="0"/>
          <p:nvPr/>
        </p:nvPicPr>
        <p:blipFill rotWithShape="1">
          <a:blip r:embed="rId3">
            <a:alphaModFix/>
          </a:blip>
          <a:srcRect b="46199" l="70393" r="20215" t="11965"/>
          <a:stretch/>
        </p:blipFill>
        <p:spPr>
          <a:xfrm>
            <a:off x="5986849" y="9433756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19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5986855" y="8269069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19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6633308" y="9433780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19"/>
          <p:cNvPicPr preferRelativeResize="0"/>
          <p:nvPr/>
        </p:nvPicPr>
        <p:blipFill rotWithShape="1">
          <a:blip r:embed="rId3">
            <a:alphaModFix/>
          </a:blip>
          <a:srcRect b="46205" l="36224" r="54383" t="11960"/>
          <a:stretch/>
        </p:blipFill>
        <p:spPr>
          <a:xfrm>
            <a:off x="6636703" y="8269068"/>
            <a:ext cx="474877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19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5986865" y="10016099"/>
            <a:ext cx="474877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19"/>
          <p:cNvPicPr preferRelativeResize="0"/>
          <p:nvPr/>
        </p:nvPicPr>
        <p:blipFill rotWithShape="1">
          <a:blip r:embed="rId3">
            <a:alphaModFix/>
          </a:blip>
          <a:srcRect b="46205" l="13941" r="76666" t="11960"/>
          <a:stretch/>
        </p:blipFill>
        <p:spPr>
          <a:xfrm>
            <a:off x="6633301" y="8851411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19"/>
          <p:cNvPicPr preferRelativeResize="0"/>
          <p:nvPr/>
        </p:nvPicPr>
        <p:blipFill rotWithShape="1">
          <a:blip r:embed="rId3">
            <a:alphaModFix/>
          </a:blip>
          <a:srcRect b="9954" l="70076" r="19739" t="56650"/>
          <a:stretch/>
        </p:blipFill>
        <p:spPr>
          <a:xfrm>
            <a:off x="6600994" y="10707126"/>
            <a:ext cx="546335" cy="399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337" y="10016143"/>
            <a:ext cx="475025" cy="580338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19"/>
          <p:cNvSpPr txBox="1"/>
          <p:nvPr/>
        </p:nvSpPr>
        <p:spPr>
          <a:xfrm>
            <a:off x="7274350" y="8335550"/>
            <a:ext cx="31704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Repositories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Notepad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Fusion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OHDSI ATLAS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Logic Liaison Facts Template</a:t>
            </a:r>
            <a:endParaRPr sz="1800"/>
          </a:p>
        </p:txBody>
      </p:sp>
      <p:sp>
        <p:nvSpPr>
          <p:cNvPr id="878" name="Google Shape;878;p19"/>
          <p:cNvSpPr txBox="1"/>
          <p:nvPr/>
        </p:nvSpPr>
        <p:spPr>
          <a:xfrm>
            <a:off x="3001975" y="6789175"/>
            <a:ext cx="175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Legend</a:t>
            </a:r>
            <a:endParaRPr b="1" sz="3000"/>
          </a:p>
        </p:txBody>
      </p:sp>
      <p:sp>
        <p:nvSpPr>
          <p:cNvPr id="879" name="Google Shape;879;p19"/>
          <p:cNvSpPr/>
          <p:nvPr/>
        </p:nvSpPr>
        <p:spPr>
          <a:xfrm flipH="1">
            <a:off x="6157370" y="6903165"/>
            <a:ext cx="1109100" cy="5958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Output</a:t>
            </a:r>
            <a:endParaRPr b="1" sz="1800"/>
          </a:p>
        </p:txBody>
      </p:sp>
      <p:sp>
        <p:nvSpPr>
          <p:cNvPr id="880" name="Google Shape;880;p19"/>
          <p:cNvSpPr/>
          <p:nvPr/>
        </p:nvSpPr>
        <p:spPr>
          <a:xfrm>
            <a:off x="7520554" y="6844665"/>
            <a:ext cx="1265100" cy="7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Action</a:t>
            </a:r>
            <a:endParaRPr b="1" sz="1800"/>
          </a:p>
        </p:txBody>
      </p:sp>
      <p:sp>
        <p:nvSpPr>
          <p:cNvPr id="881" name="Google Shape;881;p19"/>
          <p:cNvSpPr/>
          <p:nvPr/>
        </p:nvSpPr>
        <p:spPr>
          <a:xfrm>
            <a:off x="9039725" y="6910675"/>
            <a:ext cx="1265100" cy="580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28575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Description</a:t>
            </a:r>
            <a:endParaRPr/>
          </a:p>
        </p:txBody>
      </p:sp>
      <p:sp>
        <p:nvSpPr>
          <p:cNvPr id="882" name="Google Shape;882;p19"/>
          <p:cNvSpPr txBox="1"/>
          <p:nvPr/>
        </p:nvSpPr>
        <p:spPr>
          <a:xfrm>
            <a:off x="2881800" y="7708325"/>
            <a:ext cx="75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Enclave Applications</a:t>
            </a:r>
            <a:endParaRPr b="1" i="1" sz="2000"/>
          </a:p>
        </p:txBody>
      </p:sp>
      <p:grpSp>
        <p:nvGrpSpPr>
          <p:cNvPr id="883" name="Google Shape;883;p19"/>
          <p:cNvGrpSpPr/>
          <p:nvPr/>
        </p:nvGrpSpPr>
        <p:grpSpPr>
          <a:xfrm>
            <a:off x="12875094" y="7684545"/>
            <a:ext cx="516039" cy="364371"/>
            <a:chOff x="10744200" y="13677900"/>
            <a:chExt cx="842100" cy="594600"/>
          </a:xfrm>
        </p:grpSpPr>
        <p:sp>
          <p:nvSpPr>
            <p:cNvPr id="884" name="Google Shape;884;p19"/>
            <p:cNvSpPr/>
            <p:nvPr/>
          </p:nvSpPr>
          <p:spPr>
            <a:xfrm>
              <a:off x="10744200" y="13677900"/>
              <a:ext cx="842100" cy="594600"/>
            </a:xfrm>
            <a:prstGeom prst="wedgeEllipseCallout">
              <a:avLst>
                <a:gd fmla="val -40951" name="adj1"/>
                <a:gd fmla="val 62134" name="adj2"/>
              </a:avLst>
            </a:prstGeom>
            <a:solidFill>
              <a:srgbClr val="4D8493"/>
            </a:solidFill>
            <a:ln cap="flat" cmpd="sng" w="19050">
              <a:solidFill>
                <a:srgbClr val="4D84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5" name="Google Shape;885;p19"/>
            <p:cNvCxnSpPr/>
            <p:nvPr/>
          </p:nvCxnSpPr>
          <p:spPr>
            <a:xfrm>
              <a:off x="10985248" y="13843552"/>
              <a:ext cx="360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19"/>
            <p:cNvCxnSpPr/>
            <p:nvPr/>
          </p:nvCxnSpPr>
          <p:spPr>
            <a:xfrm>
              <a:off x="10867498" y="13964302"/>
              <a:ext cx="595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19"/>
            <p:cNvCxnSpPr/>
            <p:nvPr/>
          </p:nvCxnSpPr>
          <p:spPr>
            <a:xfrm>
              <a:off x="10913698" y="14085052"/>
              <a:ext cx="5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8" name="Google Shape;888;p19"/>
          <p:cNvGrpSpPr/>
          <p:nvPr/>
        </p:nvGrpSpPr>
        <p:grpSpPr>
          <a:xfrm>
            <a:off x="12983376" y="8224212"/>
            <a:ext cx="336051" cy="434518"/>
            <a:chOff x="12820063" y="11224863"/>
            <a:chExt cx="399300" cy="516300"/>
          </a:xfrm>
        </p:grpSpPr>
        <p:grpSp>
          <p:nvGrpSpPr>
            <p:cNvPr id="889" name="Google Shape;889;p19"/>
            <p:cNvGrpSpPr/>
            <p:nvPr/>
          </p:nvGrpSpPr>
          <p:grpSpPr>
            <a:xfrm>
              <a:off x="12820063" y="11224863"/>
              <a:ext cx="399300" cy="516300"/>
              <a:chOff x="14554038" y="11907663"/>
              <a:chExt cx="399300" cy="516300"/>
            </a:xfrm>
          </p:grpSpPr>
          <p:sp>
            <p:nvSpPr>
              <p:cNvPr id="890" name="Google Shape;890;p19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28290" name="adj"/>
                </a:avLst>
              </a:prstGeom>
              <a:solidFill>
                <a:srgbClr val="642F6C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50000" name="adj"/>
                </a:avLst>
              </a:prstGeom>
              <a:solidFill>
                <a:srgbClr val="642F6C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92" name="Google Shape;892;p19"/>
            <p:cNvCxnSpPr/>
            <p:nvPr/>
          </p:nvCxnSpPr>
          <p:spPr>
            <a:xfrm>
              <a:off x="12918165" y="11332697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19"/>
            <p:cNvCxnSpPr/>
            <p:nvPr/>
          </p:nvCxnSpPr>
          <p:spPr>
            <a:xfrm>
              <a:off x="12918165" y="11406516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19"/>
            <p:cNvCxnSpPr/>
            <p:nvPr/>
          </p:nvCxnSpPr>
          <p:spPr>
            <a:xfrm>
              <a:off x="12918165" y="11480334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19"/>
            <p:cNvCxnSpPr/>
            <p:nvPr/>
          </p:nvCxnSpPr>
          <p:spPr>
            <a:xfrm>
              <a:off x="12918165" y="11554153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19"/>
            <p:cNvCxnSpPr/>
            <p:nvPr/>
          </p:nvCxnSpPr>
          <p:spPr>
            <a:xfrm>
              <a:off x="12918165" y="11627972"/>
              <a:ext cx="121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7" name="Google Shape;897;p19"/>
          <p:cNvGrpSpPr/>
          <p:nvPr/>
        </p:nvGrpSpPr>
        <p:grpSpPr>
          <a:xfrm>
            <a:off x="13414627" y="7021147"/>
            <a:ext cx="458908" cy="487350"/>
            <a:chOff x="12427602" y="10278584"/>
            <a:chExt cx="458908" cy="487350"/>
          </a:xfrm>
        </p:grpSpPr>
        <p:grpSp>
          <p:nvGrpSpPr>
            <p:cNvPr id="898" name="Google Shape;898;p19"/>
            <p:cNvGrpSpPr/>
            <p:nvPr/>
          </p:nvGrpSpPr>
          <p:grpSpPr>
            <a:xfrm>
              <a:off x="12568439" y="10278584"/>
              <a:ext cx="180145" cy="170903"/>
              <a:chOff x="3432515" y="6819900"/>
              <a:chExt cx="520800" cy="494082"/>
            </a:xfrm>
          </p:grpSpPr>
          <p:sp>
            <p:nvSpPr>
              <p:cNvPr id="899" name="Google Shape;899;p19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1" name="Google Shape;901;p19"/>
            <p:cNvSpPr/>
            <p:nvPr/>
          </p:nvSpPr>
          <p:spPr>
            <a:xfrm>
              <a:off x="12523738" y="10455916"/>
              <a:ext cx="270000" cy="36000"/>
            </a:xfrm>
            <a:prstGeom prst="roundRect">
              <a:avLst>
                <a:gd fmla="val 37050" name="adj"/>
              </a:avLst>
            </a:prstGeom>
            <a:solidFill>
              <a:srgbClr val="1F497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 rot="10800000">
              <a:off x="12568514" y="10489400"/>
              <a:ext cx="180300" cy="105300"/>
            </a:xfrm>
            <a:prstGeom prst="trapezoid">
              <a:avLst>
                <a:gd fmla="val 25000" name="adj"/>
              </a:avLst>
            </a:prstGeom>
            <a:solidFill>
              <a:srgbClr val="1F497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3" name="Google Shape;903;p19"/>
            <p:cNvGrpSpPr/>
            <p:nvPr/>
          </p:nvGrpSpPr>
          <p:grpSpPr>
            <a:xfrm>
              <a:off x="12567641" y="10563089"/>
              <a:ext cx="182176" cy="172830"/>
              <a:chOff x="3432515" y="6819900"/>
              <a:chExt cx="520800" cy="494082"/>
            </a:xfrm>
          </p:grpSpPr>
          <p:sp>
            <p:nvSpPr>
              <p:cNvPr id="904" name="Google Shape;904;p19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6" name="Google Shape;906;p19"/>
            <p:cNvGrpSpPr/>
            <p:nvPr/>
          </p:nvGrpSpPr>
          <p:grpSpPr>
            <a:xfrm>
              <a:off x="12427602" y="10593104"/>
              <a:ext cx="182176" cy="172830"/>
              <a:chOff x="3432515" y="6819900"/>
              <a:chExt cx="520800" cy="494082"/>
            </a:xfrm>
          </p:grpSpPr>
          <p:sp>
            <p:nvSpPr>
              <p:cNvPr id="907" name="Google Shape;907;p19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9" name="Google Shape;909;p19"/>
            <p:cNvGrpSpPr/>
            <p:nvPr/>
          </p:nvGrpSpPr>
          <p:grpSpPr>
            <a:xfrm>
              <a:off x="12704334" y="10593104"/>
              <a:ext cx="182176" cy="172830"/>
              <a:chOff x="3432515" y="6819900"/>
              <a:chExt cx="520800" cy="494082"/>
            </a:xfrm>
          </p:grpSpPr>
          <p:sp>
            <p:nvSpPr>
              <p:cNvPr id="910" name="Google Shape;910;p19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2" name="Google Shape;912;p19"/>
          <p:cNvGrpSpPr/>
          <p:nvPr/>
        </p:nvGrpSpPr>
        <p:grpSpPr>
          <a:xfrm>
            <a:off x="13386087" y="8743313"/>
            <a:ext cx="516000" cy="451413"/>
            <a:chOff x="13897762" y="13291675"/>
            <a:chExt cx="516000" cy="451413"/>
          </a:xfrm>
        </p:grpSpPr>
        <p:cxnSp>
          <p:nvCxnSpPr>
            <p:cNvPr id="913" name="Google Shape;913;p19"/>
            <p:cNvCxnSpPr/>
            <p:nvPr/>
          </p:nvCxnSpPr>
          <p:spPr>
            <a:xfrm>
              <a:off x="14156064" y="13656088"/>
              <a:ext cx="87000" cy="87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19"/>
            <p:cNvCxnSpPr/>
            <p:nvPr/>
          </p:nvCxnSpPr>
          <p:spPr>
            <a:xfrm flipH="1">
              <a:off x="14066950" y="13656088"/>
              <a:ext cx="87000" cy="87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5" name="Google Shape;915;p19"/>
            <p:cNvSpPr/>
            <p:nvPr/>
          </p:nvSpPr>
          <p:spPr>
            <a:xfrm>
              <a:off x="13944808" y="13328208"/>
              <a:ext cx="421800" cy="327900"/>
            </a:xfrm>
            <a:prstGeom prst="rect">
              <a:avLst/>
            </a:prstGeom>
            <a:solidFill>
              <a:srgbClr val="C00000"/>
            </a:solidFill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13993436" y="13370053"/>
              <a:ext cx="127200" cy="12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7" name="Google Shape;917;p19"/>
            <p:cNvCxnSpPr/>
            <p:nvPr/>
          </p:nvCxnSpPr>
          <p:spPr>
            <a:xfrm>
              <a:off x="14171572" y="13421231"/>
              <a:ext cx="14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19"/>
            <p:cNvCxnSpPr/>
            <p:nvPr/>
          </p:nvCxnSpPr>
          <p:spPr>
            <a:xfrm>
              <a:off x="14171572" y="13481771"/>
              <a:ext cx="14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19"/>
            <p:cNvCxnSpPr/>
            <p:nvPr/>
          </p:nvCxnSpPr>
          <p:spPr>
            <a:xfrm>
              <a:off x="13993436" y="13575669"/>
              <a:ext cx="328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0" name="Google Shape;920;p19"/>
            <p:cNvSpPr/>
            <p:nvPr/>
          </p:nvSpPr>
          <p:spPr>
            <a:xfrm>
              <a:off x="13897762" y="13291675"/>
              <a:ext cx="516000" cy="36600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19"/>
          <p:cNvSpPr txBox="1"/>
          <p:nvPr/>
        </p:nvSpPr>
        <p:spPr>
          <a:xfrm>
            <a:off x="152400" y="152400"/>
            <a:ext cx="46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Chapter: 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</a:rPr>
              <a:t>blank template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0"/>
          <p:cNvSpPr/>
          <p:nvPr/>
        </p:nvSpPr>
        <p:spPr>
          <a:xfrm>
            <a:off x="4519075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0"/>
          <p:cNvSpPr/>
          <p:nvPr/>
        </p:nvSpPr>
        <p:spPr>
          <a:xfrm>
            <a:off x="3325850" y="4311175"/>
            <a:ext cx="1522200" cy="10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0"/>
          <p:cNvSpPr txBox="1"/>
          <p:nvPr/>
        </p:nvSpPr>
        <p:spPr>
          <a:xfrm>
            <a:off x="3012075" y="4219375"/>
            <a:ext cx="201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Organize Team and Project</a:t>
            </a:r>
            <a:endParaRPr b="1" sz="2400"/>
          </a:p>
        </p:txBody>
      </p:sp>
      <p:sp>
        <p:nvSpPr>
          <p:cNvPr id="929" name="Google Shape;929;p20"/>
          <p:cNvSpPr/>
          <p:nvPr/>
        </p:nvSpPr>
        <p:spPr>
          <a:xfrm>
            <a:off x="2881800" y="6667500"/>
            <a:ext cx="7563000" cy="4583400"/>
          </a:xfrm>
          <a:prstGeom prst="rect">
            <a:avLst/>
          </a:prstGeom>
          <a:solidFill>
            <a:srgbClr val="F5F5F5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20"/>
          <p:cNvSpPr/>
          <p:nvPr/>
        </p:nvSpPr>
        <p:spPr>
          <a:xfrm>
            <a:off x="21112176" y="8060094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1" name="Google Shape;931;p20"/>
          <p:cNvSpPr/>
          <p:nvPr/>
        </p:nvSpPr>
        <p:spPr>
          <a:xfrm rot="10800000">
            <a:off x="21266301" y="7599519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932" name="Google Shape;932;p20"/>
          <p:cNvSpPr/>
          <p:nvPr/>
        </p:nvSpPr>
        <p:spPr>
          <a:xfrm rot="10800000">
            <a:off x="21176115" y="7523319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933" name="Google Shape;933;p20"/>
          <p:cNvSpPr/>
          <p:nvPr/>
        </p:nvSpPr>
        <p:spPr>
          <a:xfrm rot="5400000">
            <a:off x="21564650" y="4725300"/>
            <a:ext cx="3863700" cy="3392100"/>
          </a:xfrm>
          <a:prstGeom prst="uturnArrow">
            <a:avLst>
              <a:gd fmla="val 17840" name="adj1"/>
              <a:gd fmla="val 8887" name="adj2"/>
              <a:gd fmla="val 0" name="adj3"/>
              <a:gd fmla="val 58275" name="adj4"/>
              <a:gd fmla="val 93372" name="adj5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20"/>
          <p:cNvSpPr/>
          <p:nvPr/>
        </p:nvSpPr>
        <p:spPr>
          <a:xfrm>
            <a:off x="21526700" y="4682475"/>
            <a:ext cx="1034100" cy="5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0"/>
          <p:cNvSpPr/>
          <p:nvPr/>
        </p:nvSpPr>
        <p:spPr>
          <a:xfrm>
            <a:off x="19643725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0"/>
          <p:cNvSpPr/>
          <p:nvPr/>
        </p:nvSpPr>
        <p:spPr>
          <a:xfrm>
            <a:off x="4848050" y="41908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clinical questions.</a:t>
            </a:r>
            <a:endParaRPr b="1" sz="1100"/>
          </a:p>
        </p:txBody>
      </p:sp>
      <p:sp>
        <p:nvSpPr>
          <p:cNvPr id="937" name="Google Shape;937;p20"/>
          <p:cNvSpPr/>
          <p:nvPr/>
        </p:nvSpPr>
        <p:spPr>
          <a:xfrm rot="10800000">
            <a:off x="14913775" y="7466019"/>
            <a:ext cx="859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938" name="Google Shape;938;p20"/>
          <p:cNvSpPr/>
          <p:nvPr/>
        </p:nvSpPr>
        <p:spPr>
          <a:xfrm>
            <a:off x="17298601" y="8060094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9" name="Google Shape;939;p20"/>
          <p:cNvSpPr/>
          <p:nvPr/>
        </p:nvSpPr>
        <p:spPr>
          <a:xfrm>
            <a:off x="15856238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0"/>
          <p:cNvSpPr/>
          <p:nvPr/>
        </p:nvSpPr>
        <p:spPr>
          <a:xfrm>
            <a:off x="12073638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20"/>
          <p:cNvSpPr/>
          <p:nvPr/>
        </p:nvSpPr>
        <p:spPr>
          <a:xfrm>
            <a:off x="8289113" y="1946775"/>
            <a:ext cx="2428200" cy="2839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Text here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20"/>
          <p:cNvSpPr/>
          <p:nvPr/>
        </p:nvSpPr>
        <p:spPr>
          <a:xfrm flipH="1">
            <a:off x="15400284" y="7565010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N3C Approval for Results Publication/ Presentation</a:t>
            </a:r>
            <a:endParaRPr b="1" sz="1500"/>
          </a:p>
        </p:txBody>
      </p:sp>
      <p:sp>
        <p:nvSpPr>
          <p:cNvPr id="943" name="Google Shape;943;p20"/>
          <p:cNvSpPr/>
          <p:nvPr/>
        </p:nvSpPr>
        <p:spPr>
          <a:xfrm flipH="1">
            <a:off x="17291713" y="7447119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Write manuscript and request publication review.</a:t>
            </a:r>
            <a:endParaRPr b="1" sz="1100"/>
          </a:p>
        </p:txBody>
      </p:sp>
      <p:sp>
        <p:nvSpPr>
          <p:cNvPr id="944" name="Google Shape;944;p20"/>
          <p:cNvSpPr/>
          <p:nvPr/>
        </p:nvSpPr>
        <p:spPr>
          <a:xfrm>
            <a:off x="8487476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cohort phenotype and develop Concept Sets.</a:t>
            </a:r>
            <a:endParaRPr b="1" sz="1100"/>
          </a:p>
        </p:txBody>
      </p:sp>
      <p:sp>
        <p:nvSpPr>
          <p:cNvPr id="945" name="Google Shape;945;p20"/>
          <p:cNvSpPr/>
          <p:nvPr/>
        </p:nvSpPr>
        <p:spPr>
          <a:xfrm>
            <a:off x="12268276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Identify cohort based on phenotype.</a:t>
            </a:r>
            <a:endParaRPr b="1" sz="1100"/>
          </a:p>
        </p:txBody>
      </p:sp>
      <p:sp>
        <p:nvSpPr>
          <p:cNvPr id="946" name="Google Shape;946;p20"/>
          <p:cNvSpPr/>
          <p:nvPr/>
        </p:nvSpPr>
        <p:spPr>
          <a:xfrm flipH="1">
            <a:off x="18134032" y="413745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947" name="Google Shape;947;p20"/>
          <p:cNvSpPr/>
          <p:nvPr/>
        </p:nvSpPr>
        <p:spPr>
          <a:xfrm>
            <a:off x="19819049" y="40384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cxnSp>
        <p:nvCxnSpPr>
          <p:cNvPr id="948" name="Google Shape;948;p20"/>
          <p:cNvCxnSpPr>
            <a:stCxn id="949" idx="4"/>
            <a:endCxn id="936" idx="2"/>
          </p:cNvCxnSpPr>
          <p:nvPr/>
        </p:nvCxnSpPr>
        <p:spPr>
          <a:xfrm rot="5400000">
            <a:off x="8945541" y="2679454"/>
            <a:ext cx="99000" cy="5341200"/>
          </a:xfrm>
          <a:prstGeom prst="bentConnector3">
            <a:avLst>
              <a:gd fmla="val 875476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20"/>
          <p:cNvSpPr txBox="1"/>
          <p:nvPr/>
        </p:nvSpPr>
        <p:spPr>
          <a:xfrm>
            <a:off x="7185600" y="5830925"/>
            <a:ext cx="36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available data as needed.</a:t>
            </a:r>
            <a:endParaRPr i="1"/>
          </a:p>
        </p:txBody>
      </p:sp>
      <p:cxnSp>
        <p:nvCxnSpPr>
          <p:cNvPr id="951" name="Google Shape;951;p20"/>
          <p:cNvCxnSpPr>
            <a:stCxn id="952" idx="4"/>
            <a:endCxn id="944" idx="2"/>
          </p:cNvCxnSpPr>
          <p:nvPr/>
        </p:nvCxnSpPr>
        <p:spPr>
          <a:xfrm rot="5400000">
            <a:off x="16514602" y="-1093646"/>
            <a:ext cx="99000" cy="12887400"/>
          </a:xfrm>
          <a:prstGeom prst="bentConnector3">
            <a:avLst>
              <a:gd fmla="val 526612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20"/>
          <p:cNvSpPr txBox="1"/>
          <p:nvPr/>
        </p:nvSpPr>
        <p:spPr>
          <a:xfrm>
            <a:off x="12302150" y="5460019"/>
            <a:ext cx="25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data quality.</a:t>
            </a:r>
            <a:endParaRPr i="1"/>
          </a:p>
        </p:txBody>
      </p:sp>
      <p:cxnSp>
        <p:nvCxnSpPr>
          <p:cNvPr id="954" name="Google Shape;954;p20"/>
          <p:cNvCxnSpPr/>
          <p:nvPr/>
        </p:nvCxnSpPr>
        <p:spPr>
          <a:xfrm>
            <a:off x="15446350" y="5300551"/>
            <a:ext cx="0" cy="5004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5" name="Google Shape;955;p20"/>
          <p:cNvCxnSpPr/>
          <p:nvPr/>
        </p:nvCxnSpPr>
        <p:spPr>
          <a:xfrm>
            <a:off x="19227075" y="5300551"/>
            <a:ext cx="0" cy="490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20"/>
          <p:cNvSpPr/>
          <p:nvPr/>
        </p:nvSpPr>
        <p:spPr>
          <a:xfrm flipH="1">
            <a:off x="18210232" y="421365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957" name="Google Shape;957;p20"/>
          <p:cNvSpPr/>
          <p:nvPr/>
        </p:nvSpPr>
        <p:spPr>
          <a:xfrm>
            <a:off x="16048898" y="4190850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Gather/derive required variables for analyses.</a:t>
            </a:r>
            <a:endParaRPr b="1" sz="1100"/>
          </a:p>
        </p:txBody>
      </p:sp>
      <p:cxnSp>
        <p:nvCxnSpPr>
          <p:cNvPr id="958" name="Google Shape;958;p20"/>
          <p:cNvCxnSpPr/>
          <p:nvPr/>
        </p:nvCxnSpPr>
        <p:spPr>
          <a:xfrm rot="10800000">
            <a:off x="17681950" y="5362025"/>
            <a:ext cx="0" cy="478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9" name="Google Shape;959;p20"/>
          <p:cNvSpPr/>
          <p:nvPr/>
        </p:nvSpPr>
        <p:spPr>
          <a:xfrm flipH="1" rot="10800000">
            <a:off x="19343858" y="769279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960" name="Google Shape;960;p20"/>
          <p:cNvSpPr/>
          <p:nvPr/>
        </p:nvSpPr>
        <p:spPr>
          <a:xfrm flipH="1" rot="10800000">
            <a:off x="19267658" y="761659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961" name="Google Shape;961;p20"/>
          <p:cNvSpPr/>
          <p:nvPr/>
        </p:nvSpPr>
        <p:spPr>
          <a:xfrm flipH="1">
            <a:off x="19191188" y="7546115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Final Censored, NCATS Approved Results</a:t>
            </a:r>
            <a:endParaRPr b="1" sz="1500"/>
          </a:p>
        </p:txBody>
      </p:sp>
      <p:cxnSp>
        <p:nvCxnSpPr>
          <p:cNvPr id="962" name="Google Shape;962;p20"/>
          <p:cNvCxnSpPr>
            <a:stCxn id="942" idx="0"/>
            <a:endCxn id="963" idx="0"/>
          </p:cNvCxnSpPr>
          <p:nvPr/>
        </p:nvCxnSpPr>
        <p:spPr>
          <a:xfrm rot="-5400000">
            <a:off x="18949734" y="4838010"/>
            <a:ext cx="118200" cy="5335800"/>
          </a:xfrm>
          <a:prstGeom prst="bentConnector3">
            <a:avLst>
              <a:gd fmla="val 619022" name="adj1"/>
            </a:avLst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4" name="Google Shape;964;p20"/>
          <p:cNvSpPr txBox="1"/>
          <p:nvPr/>
        </p:nvSpPr>
        <p:spPr>
          <a:xfrm>
            <a:off x="16447151" y="6783237"/>
            <a:ext cx="34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NCATS/N3C guidance.</a:t>
            </a:r>
            <a:endParaRPr i="1"/>
          </a:p>
        </p:txBody>
      </p:sp>
      <p:cxnSp>
        <p:nvCxnSpPr>
          <p:cNvPr id="965" name="Google Shape;965;p20"/>
          <p:cNvCxnSpPr>
            <a:stCxn id="961" idx="0"/>
          </p:cNvCxnSpPr>
          <p:nvPr/>
        </p:nvCxnSpPr>
        <p:spPr>
          <a:xfrm rot="10800000">
            <a:off x="20131838" y="6831815"/>
            <a:ext cx="0" cy="714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6" name="Google Shape;966;p20"/>
          <p:cNvSpPr txBox="1"/>
          <p:nvPr/>
        </p:nvSpPr>
        <p:spPr>
          <a:xfrm>
            <a:off x="19845950" y="5460025"/>
            <a:ext cx="28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variable quality.</a:t>
            </a:r>
            <a:endParaRPr i="1"/>
          </a:p>
        </p:txBody>
      </p:sp>
      <p:sp>
        <p:nvSpPr>
          <p:cNvPr id="967" name="Google Shape;967;p20"/>
          <p:cNvSpPr/>
          <p:nvPr/>
        </p:nvSpPr>
        <p:spPr>
          <a:xfrm flipH="1">
            <a:off x="1450571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List of patients in cohort of interest.</a:t>
            </a:r>
            <a:endParaRPr b="1" sz="1500"/>
          </a:p>
        </p:txBody>
      </p:sp>
      <p:sp>
        <p:nvSpPr>
          <p:cNvPr id="949" name="Google Shape;949;p20"/>
          <p:cNvSpPr/>
          <p:nvPr/>
        </p:nvSpPr>
        <p:spPr>
          <a:xfrm flipH="1">
            <a:off x="1072499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Cohort Description and Concept Sets</a:t>
            </a:r>
            <a:endParaRPr b="1" sz="1500"/>
          </a:p>
        </p:txBody>
      </p:sp>
      <p:sp>
        <p:nvSpPr>
          <p:cNvPr id="968" name="Google Shape;968;p20"/>
          <p:cNvSpPr/>
          <p:nvPr/>
        </p:nvSpPr>
        <p:spPr>
          <a:xfrm flipH="1">
            <a:off x="6944271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Clinical Question(s)</a:t>
            </a:r>
            <a:endParaRPr b="1" sz="1800"/>
          </a:p>
        </p:txBody>
      </p:sp>
      <p:sp>
        <p:nvSpPr>
          <p:cNvPr id="969" name="Google Shape;969;p20"/>
          <p:cNvSpPr/>
          <p:nvPr/>
        </p:nvSpPr>
        <p:spPr>
          <a:xfrm flipH="1">
            <a:off x="21914482" y="4143174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970" name="Google Shape;970;p20"/>
          <p:cNvSpPr/>
          <p:nvPr/>
        </p:nvSpPr>
        <p:spPr>
          <a:xfrm flipH="1">
            <a:off x="21990682" y="4219374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971" name="Google Shape;971;p20"/>
          <p:cNvSpPr/>
          <p:nvPr/>
        </p:nvSpPr>
        <p:spPr>
          <a:xfrm>
            <a:off x="19902536" y="41146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952" name="Google Shape;952;p20"/>
          <p:cNvSpPr/>
          <p:nvPr/>
        </p:nvSpPr>
        <p:spPr>
          <a:xfrm flipH="1">
            <a:off x="22067152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Initial QC and Analysis Results</a:t>
            </a:r>
            <a:endParaRPr b="1" sz="1500"/>
          </a:p>
        </p:txBody>
      </p:sp>
      <p:sp>
        <p:nvSpPr>
          <p:cNvPr id="972" name="Google Shape;972;p20"/>
          <p:cNvSpPr/>
          <p:nvPr/>
        </p:nvSpPr>
        <p:spPr>
          <a:xfrm>
            <a:off x="19986023" y="4190850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variable QC and statistical analyses.</a:t>
            </a:r>
            <a:endParaRPr b="1" sz="1100"/>
          </a:p>
        </p:txBody>
      </p:sp>
      <p:sp>
        <p:nvSpPr>
          <p:cNvPr id="963" name="Google Shape;963;p20"/>
          <p:cNvSpPr/>
          <p:nvPr/>
        </p:nvSpPr>
        <p:spPr>
          <a:xfrm flipH="1">
            <a:off x="21072504" y="7446794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final analyses, censor data, and request data download.</a:t>
            </a:r>
            <a:endParaRPr b="1" sz="1100"/>
          </a:p>
        </p:txBody>
      </p:sp>
      <p:sp>
        <p:nvSpPr>
          <p:cNvPr id="973" name="Google Shape;973;p20"/>
          <p:cNvSpPr/>
          <p:nvPr/>
        </p:nvSpPr>
        <p:spPr>
          <a:xfrm>
            <a:off x="23295365" y="7759950"/>
            <a:ext cx="79800" cy="58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20"/>
          <p:cNvSpPr/>
          <p:nvPr/>
        </p:nvSpPr>
        <p:spPr>
          <a:xfrm flipH="1">
            <a:off x="18286432" y="4289854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Fact Tables</a:t>
            </a:r>
            <a:endParaRPr b="1" sz="1800"/>
          </a:p>
        </p:txBody>
      </p:sp>
      <p:sp>
        <p:nvSpPr>
          <p:cNvPr id="975" name="Google Shape;975;p20"/>
          <p:cNvSpPr txBox="1"/>
          <p:nvPr/>
        </p:nvSpPr>
        <p:spPr>
          <a:xfrm>
            <a:off x="11371441" y="8254568"/>
            <a:ext cx="14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Manuscripts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976" name="Google Shape;976;p20"/>
          <p:cNvSpPr txBox="1"/>
          <p:nvPr/>
        </p:nvSpPr>
        <p:spPr>
          <a:xfrm>
            <a:off x="12364917" y="8757825"/>
            <a:ext cx="9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Posters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977" name="Google Shape;977;p20"/>
          <p:cNvSpPr txBox="1"/>
          <p:nvPr/>
        </p:nvSpPr>
        <p:spPr>
          <a:xfrm>
            <a:off x="13557950" y="7860450"/>
            <a:ext cx="13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Publish!</a:t>
            </a:r>
            <a:endParaRPr b="1" sz="2400"/>
          </a:p>
        </p:txBody>
      </p:sp>
      <p:sp>
        <p:nvSpPr>
          <p:cNvPr id="978" name="Google Shape;978;p20"/>
          <p:cNvSpPr txBox="1"/>
          <p:nvPr/>
        </p:nvSpPr>
        <p:spPr>
          <a:xfrm>
            <a:off x="10485502" y="7709388"/>
            <a:ext cx="233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Oral Presentations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979" name="Google Shape;979;p20"/>
          <p:cNvSpPr txBox="1"/>
          <p:nvPr/>
        </p:nvSpPr>
        <p:spPr>
          <a:xfrm>
            <a:off x="11624280" y="7121750"/>
            <a:ext cx="175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</a:rPr>
              <a:t>Conferences</a:t>
            </a:r>
            <a:endParaRPr i="1" sz="1800">
              <a:solidFill>
                <a:srgbClr val="000000"/>
              </a:solidFill>
            </a:endParaRPr>
          </a:p>
        </p:txBody>
      </p:sp>
      <p:grpSp>
        <p:nvGrpSpPr>
          <p:cNvPr id="980" name="Google Shape;980;p20"/>
          <p:cNvGrpSpPr/>
          <p:nvPr/>
        </p:nvGrpSpPr>
        <p:grpSpPr>
          <a:xfrm>
            <a:off x="2978517" y="3994792"/>
            <a:ext cx="279070" cy="412993"/>
            <a:chOff x="3476625" y="6819900"/>
            <a:chExt cx="432600" cy="640200"/>
          </a:xfrm>
        </p:grpSpPr>
        <p:sp>
          <p:nvSpPr>
            <p:cNvPr id="981" name="Google Shape;981;p20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642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642F6C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20"/>
          <p:cNvGrpSpPr/>
          <p:nvPr/>
        </p:nvGrpSpPr>
        <p:grpSpPr>
          <a:xfrm>
            <a:off x="2761806" y="4306432"/>
            <a:ext cx="279070" cy="412993"/>
            <a:chOff x="3476625" y="6819900"/>
            <a:chExt cx="432600" cy="640200"/>
          </a:xfrm>
        </p:grpSpPr>
        <p:sp>
          <p:nvSpPr>
            <p:cNvPr id="984" name="Google Shape;984;p20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4D84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4D8493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20"/>
          <p:cNvGrpSpPr/>
          <p:nvPr/>
        </p:nvGrpSpPr>
        <p:grpSpPr>
          <a:xfrm>
            <a:off x="2677280" y="4630189"/>
            <a:ext cx="279070" cy="412993"/>
            <a:chOff x="3476625" y="6819900"/>
            <a:chExt cx="432600" cy="640200"/>
          </a:xfrm>
        </p:grpSpPr>
        <p:sp>
          <p:nvSpPr>
            <p:cNvPr id="987" name="Google Shape;987;p20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1F4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1F497D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Google Shape;989;p20"/>
          <p:cNvGrpSpPr/>
          <p:nvPr/>
        </p:nvGrpSpPr>
        <p:grpSpPr>
          <a:xfrm>
            <a:off x="2849574" y="4931819"/>
            <a:ext cx="279070" cy="412993"/>
            <a:chOff x="3476625" y="6819900"/>
            <a:chExt cx="432600" cy="640200"/>
          </a:xfrm>
        </p:grpSpPr>
        <p:sp>
          <p:nvSpPr>
            <p:cNvPr id="990" name="Google Shape;990;p20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C00000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20"/>
          <p:cNvSpPr txBox="1"/>
          <p:nvPr/>
        </p:nvSpPr>
        <p:spPr>
          <a:xfrm>
            <a:off x="2881796" y="8335550"/>
            <a:ext cx="29334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Protocol Pad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Contour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Concept Set Browser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Workbooks</a:t>
            </a:r>
            <a:endParaRPr sz="1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 Liaison QC Template</a:t>
            </a:r>
            <a:endParaRPr sz="1800"/>
          </a:p>
        </p:txBody>
      </p:sp>
      <p:pic>
        <p:nvPicPr>
          <p:cNvPr id="993" name="Google Shape;993;p20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5986858" y="8851413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20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5934978" y="10723210"/>
            <a:ext cx="546335" cy="36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20"/>
          <p:cNvPicPr preferRelativeResize="0"/>
          <p:nvPr/>
        </p:nvPicPr>
        <p:blipFill rotWithShape="1">
          <a:blip r:embed="rId3">
            <a:alphaModFix/>
          </a:blip>
          <a:srcRect b="46199" l="70393" r="20215" t="11965"/>
          <a:stretch/>
        </p:blipFill>
        <p:spPr>
          <a:xfrm>
            <a:off x="5986849" y="9433756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20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5986855" y="8269069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20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6633308" y="9433780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20"/>
          <p:cNvPicPr preferRelativeResize="0"/>
          <p:nvPr/>
        </p:nvPicPr>
        <p:blipFill rotWithShape="1">
          <a:blip r:embed="rId3">
            <a:alphaModFix/>
          </a:blip>
          <a:srcRect b="46205" l="36224" r="54383" t="11960"/>
          <a:stretch/>
        </p:blipFill>
        <p:spPr>
          <a:xfrm>
            <a:off x="6636703" y="8269068"/>
            <a:ext cx="474877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20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5986865" y="10016099"/>
            <a:ext cx="474877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20"/>
          <p:cNvPicPr preferRelativeResize="0"/>
          <p:nvPr/>
        </p:nvPicPr>
        <p:blipFill rotWithShape="1">
          <a:blip r:embed="rId3">
            <a:alphaModFix/>
          </a:blip>
          <a:srcRect b="46205" l="13941" r="76666" t="11960"/>
          <a:stretch/>
        </p:blipFill>
        <p:spPr>
          <a:xfrm>
            <a:off x="6633301" y="8851411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20"/>
          <p:cNvPicPr preferRelativeResize="0"/>
          <p:nvPr/>
        </p:nvPicPr>
        <p:blipFill rotWithShape="1">
          <a:blip r:embed="rId3">
            <a:alphaModFix/>
          </a:blip>
          <a:srcRect b="9954" l="70076" r="19739" t="56650"/>
          <a:stretch/>
        </p:blipFill>
        <p:spPr>
          <a:xfrm>
            <a:off x="6600994" y="10707126"/>
            <a:ext cx="546335" cy="399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337" y="10016143"/>
            <a:ext cx="475025" cy="580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20"/>
          <p:cNvSpPr txBox="1"/>
          <p:nvPr/>
        </p:nvSpPr>
        <p:spPr>
          <a:xfrm>
            <a:off x="7274350" y="8335550"/>
            <a:ext cx="31704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Repositories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Notepad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Fusion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OHDSI ATLAS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Logic Liaison Facts Template</a:t>
            </a:r>
            <a:endParaRPr sz="1800"/>
          </a:p>
        </p:txBody>
      </p:sp>
      <p:sp>
        <p:nvSpPr>
          <p:cNvPr id="1004" name="Google Shape;1004;p20"/>
          <p:cNvSpPr txBox="1"/>
          <p:nvPr/>
        </p:nvSpPr>
        <p:spPr>
          <a:xfrm>
            <a:off x="3001975" y="6789175"/>
            <a:ext cx="175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Legend</a:t>
            </a:r>
            <a:endParaRPr b="1" sz="3000"/>
          </a:p>
        </p:txBody>
      </p:sp>
      <p:sp>
        <p:nvSpPr>
          <p:cNvPr id="1005" name="Google Shape;1005;p20"/>
          <p:cNvSpPr/>
          <p:nvPr/>
        </p:nvSpPr>
        <p:spPr>
          <a:xfrm flipH="1">
            <a:off x="6157370" y="6903165"/>
            <a:ext cx="1109100" cy="5958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Output</a:t>
            </a:r>
            <a:endParaRPr b="1" sz="1800"/>
          </a:p>
        </p:txBody>
      </p:sp>
      <p:sp>
        <p:nvSpPr>
          <p:cNvPr id="1006" name="Google Shape;1006;p20"/>
          <p:cNvSpPr/>
          <p:nvPr/>
        </p:nvSpPr>
        <p:spPr>
          <a:xfrm>
            <a:off x="7520554" y="6844665"/>
            <a:ext cx="1265100" cy="7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Action</a:t>
            </a:r>
            <a:endParaRPr b="1" sz="1800"/>
          </a:p>
        </p:txBody>
      </p:sp>
      <p:sp>
        <p:nvSpPr>
          <p:cNvPr id="1007" name="Google Shape;1007;p20"/>
          <p:cNvSpPr/>
          <p:nvPr/>
        </p:nvSpPr>
        <p:spPr>
          <a:xfrm>
            <a:off x="9039725" y="6910675"/>
            <a:ext cx="1265100" cy="580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AD0D6"/>
              </a:gs>
            </a:gsLst>
            <a:lin ang="16200038" scaled="0"/>
          </a:gradFill>
          <a:ln cap="flat" cmpd="sng" w="28575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Description</a:t>
            </a:r>
            <a:endParaRPr/>
          </a:p>
        </p:txBody>
      </p:sp>
      <p:sp>
        <p:nvSpPr>
          <p:cNvPr id="1008" name="Google Shape;1008;p20"/>
          <p:cNvSpPr txBox="1"/>
          <p:nvPr/>
        </p:nvSpPr>
        <p:spPr>
          <a:xfrm>
            <a:off x="2881800" y="7708325"/>
            <a:ext cx="75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Enclave Applications</a:t>
            </a:r>
            <a:endParaRPr b="1" i="1" sz="2000"/>
          </a:p>
        </p:txBody>
      </p:sp>
      <p:grpSp>
        <p:nvGrpSpPr>
          <p:cNvPr id="1009" name="Google Shape;1009;p20"/>
          <p:cNvGrpSpPr/>
          <p:nvPr/>
        </p:nvGrpSpPr>
        <p:grpSpPr>
          <a:xfrm>
            <a:off x="12875094" y="7684545"/>
            <a:ext cx="516039" cy="364371"/>
            <a:chOff x="10744200" y="13677900"/>
            <a:chExt cx="842100" cy="594600"/>
          </a:xfrm>
        </p:grpSpPr>
        <p:sp>
          <p:nvSpPr>
            <p:cNvPr id="1010" name="Google Shape;1010;p20"/>
            <p:cNvSpPr/>
            <p:nvPr/>
          </p:nvSpPr>
          <p:spPr>
            <a:xfrm>
              <a:off x="10744200" y="13677900"/>
              <a:ext cx="842100" cy="594600"/>
            </a:xfrm>
            <a:prstGeom prst="wedgeEllipseCallout">
              <a:avLst>
                <a:gd fmla="val -40951" name="adj1"/>
                <a:gd fmla="val 62134" name="adj2"/>
              </a:avLst>
            </a:prstGeom>
            <a:solidFill>
              <a:srgbClr val="4D8493"/>
            </a:solidFill>
            <a:ln cap="flat" cmpd="sng" w="19050">
              <a:solidFill>
                <a:srgbClr val="4D84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1" name="Google Shape;1011;p20"/>
            <p:cNvCxnSpPr/>
            <p:nvPr/>
          </p:nvCxnSpPr>
          <p:spPr>
            <a:xfrm>
              <a:off x="10985248" y="13843552"/>
              <a:ext cx="360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0"/>
            <p:cNvCxnSpPr/>
            <p:nvPr/>
          </p:nvCxnSpPr>
          <p:spPr>
            <a:xfrm>
              <a:off x="10867498" y="13964302"/>
              <a:ext cx="595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0"/>
            <p:cNvCxnSpPr/>
            <p:nvPr/>
          </p:nvCxnSpPr>
          <p:spPr>
            <a:xfrm>
              <a:off x="10913698" y="14085052"/>
              <a:ext cx="5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4" name="Google Shape;1014;p20"/>
          <p:cNvGrpSpPr/>
          <p:nvPr/>
        </p:nvGrpSpPr>
        <p:grpSpPr>
          <a:xfrm>
            <a:off x="12983376" y="8224212"/>
            <a:ext cx="336051" cy="434518"/>
            <a:chOff x="12820063" y="11224863"/>
            <a:chExt cx="399300" cy="516300"/>
          </a:xfrm>
        </p:grpSpPr>
        <p:grpSp>
          <p:nvGrpSpPr>
            <p:cNvPr id="1015" name="Google Shape;1015;p20"/>
            <p:cNvGrpSpPr/>
            <p:nvPr/>
          </p:nvGrpSpPr>
          <p:grpSpPr>
            <a:xfrm>
              <a:off x="12820063" y="11224863"/>
              <a:ext cx="399300" cy="516300"/>
              <a:chOff x="14554038" y="11907663"/>
              <a:chExt cx="399300" cy="516300"/>
            </a:xfrm>
          </p:grpSpPr>
          <p:sp>
            <p:nvSpPr>
              <p:cNvPr id="1016" name="Google Shape;1016;p20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28290" name="adj"/>
                </a:avLst>
              </a:prstGeom>
              <a:solidFill>
                <a:srgbClr val="642F6C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50000" name="adj"/>
                </a:avLst>
              </a:prstGeom>
              <a:solidFill>
                <a:srgbClr val="642F6C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18" name="Google Shape;1018;p20"/>
            <p:cNvCxnSpPr/>
            <p:nvPr/>
          </p:nvCxnSpPr>
          <p:spPr>
            <a:xfrm>
              <a:off x="12918165" y="11332697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0"/>
            <p:cNvCxnSpPr/>
            <p:nvPr/>
          </p:nvCxnSpPr>
          <p:spPr>
            <a:xfrm>
              <a:off x="12918165" y="11406516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0"/>
            <p:cNvCxnSpPr/>
            <p:nvPr/>
          </p:nvCxnSpPr>
          <p:spPr>
            <a:xfrm>
              <a:off x="12918165" y="11480334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0"/>
            <p:cNvCxnSpPr/>
            <p:nvPr/>
          </p:nvCxnSpPr>
          <p:spPr>
            <a:xfrm>
              <a:off x="12918165" y="11554153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0"/>
            <p:cNvCxnSpPr/>
            <p:nvPr/>
          </p:nvCxnSpPr>
          <p:spPr>
            <a:xfrm>
              <a:off x="12918165" y="11627972"/>
              <a:ext cx="1215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3" name="Google Shape;1023;p20"/>
          <p:cNvGrpSpPr/>
          <p:nvPr/>
        </p:nvGrpSpPr>
        <p:grpSpPr>
          <a:xfrm>
            <a:off x="13414627" y="7021147"/>
            <a:ext cx="458908" cy="487350"/>
            <a:chOff x="12427602" y="10278584"/>
            <a:chExt cx="458908" cy="487350"/>
          </a:xfrm>
        </p:grpSpPr>
        <p:grpSp>
          <p:nvGrpSpPr>
            <p:cNvPr id="1024" name="Google Shape;1024;p20"/>
            <p:cNvGrpSpPr/>
            <p:nvPr/>
          </p:nvGrpSpPr>
          <p:grpSpPr>
            <a:xfrm>
              <a:off x="12568439" y="10278584"/>
              <a:ext cx="180145" cy="170903"/>
              <a:chOff x="3432515" y="6819900"/>
              <a:chExt cx="520800" cy="494082"/>
            </a:xfrm>
          </p:grpSpPr>
          <p:sp>
            <p:nvSpPr>
              <p:cNvPr id="1025" name="Google Shape;1025;p20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0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7" name="Google Shape;1027;p20"/>
            <p:cNvSpPr/>
            <p:nvPr/>
          </p:nvSpPr>
          <p:spPr>
            <a:xfrm>
              <a:off x="12523738" y="10455916"/>
              <a:ext cx="270000" cy="36000"/>
            </a:xfrm>
            <a:prstGeom prst="roundRect">
              <a:avLst>
                <a:gd fmla="val 37050" name="adj"/>
              </a:avLst>
            </a:prstGeom>
            <a:solidFill>
              <a:srgbClr val="1F497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0"/>
            <p:cNvSpPr/>
            <p:nvPr/>
          </p:nvSpPr>
          <p:spPr>
            <a:xfrm rot="10800000">
              <a:off x="12568514" y="10489400"/>
              <a:ext cx="180300" cy="105300"/>
            </a:xfrm>
            <a:prstGeom prst="trapezoid">
              <a:avLst>
                <a:gd fmla="val 25000" name="adj"/>
              </a:avLst>
            </a:prstGeom>
            <a:solidFill>
              <a:srgbClr val="1F497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9" name="Google Shape;1029;p20"/>
            <p:cNvGrpSpPr/>
            <p:nvPr/>
          </p:nvGrpSpPr>
          <p:grpSpPr>
            <a:xfrm>
              <a:off x="12567641" y="10563089"/>
              <a:ext cx="182176" cy="172830"/>
              <a:chOff x="3432515" y="6819900"/>
              <a:chExt cx="520800" cy="494082"/>
            </a:xfrm>
          </p:grpSpPr>
          <p:sp>
            <p:nvSpPr>
              <p:cNvPr id="1030" name="Google Shape;1030;p20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0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2" name="Google Shape;1032;p20"/>
            <p:cNvGrpSpPr/>
            <p:nvPr/>
          </p:nvGrpSpPr>
          <p:grpSpPr>
            <a:xfrm>
              <a:off x="12427602" y="10593104"/>
              <a:ext cx="182176" cy="172830"/>
              <a:chOff x="3432515" y="6819900"/>
              <a:chExt cx="520800" cy="494082"/>
            </a:xfrm>
          </p:grpSpPr>
          <p:sp>
            <p:nvSpPr>
              <p:cNvPr id="1033" name="Google Shape;1033;p20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0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5" name="Google Shape;1035;p20"/>
            <p:cNvGrpSpPr/>
            <p:nvPr/>
          </p:nvGrpSpPr>
          <p:grpSpPr>
            <a:xfrm>
              <a:off x="12704334" y="10593104"/>
              <a:ext cx="182176" cy="172830"/>
              <a:chOff x="3432515" y="6819900"/>
              <a:chExt cx="520800" cy="494082"/>
            </a:xfrm>
          </p:grpSpPr>
          <p:sp>
            <p:nvSpPr>
              <p:cNvPr id="1036" name="Google Shape;1036;p20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0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8" name="Google Shape;1038;p20"/>
          <p:cNvGrpSpPr/>
          <p:nvPr/>
        </p:nvGrpSpPr>
        <p:grpSpPr>
          <a:xfrm>
            <a:off x="13386087" y="8743313"/>
            <a:ext cx="516000" cy="451413"/>
            <a:chOff x="13897762" y="13291675"/>
            <a:chExt cx="516000" cy="451413"/>
          </a:xfrm>
        </p:grpSpPr>
        <p:cxnSp>
          <p:nvCxnSpPr>
            <p:cNvPr id="1039" name="Google Shape;1039;p20"/>
            <p:cNvCxnSpPr/>
            <p:nvPr/>
          </p:nvCxnSpPr>
          <p:spPr>
            <a:xfrm>
              <a:off x="14156064" y="13656088"/>
              <a:ext cx="87000" cy="87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20"/>
            <p:cNvCxnSpPr/>
            <p:nvPr/>
          </p:nvCxnSpPr>
          <p:spPr>
            <a:xfrm flipH="1">
              <a:off x="14066950" y="13656088"/>
              <a:ext cx="87000" cy="87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1" name="Google Shape;1041;p20"/>
            <p:cNvSpPr/>
            <p:nvPr/>
          </p:nvSpPr>
          <p:spPr>
            <a:xfrm>
              <a:off x="13944808" y="13328208"/>
              <a:ext cx="421800" cy="327900"/>
            </a:xfrm>
            <a:prstGeom prst="rect">
              <a:avLst/>
            </a:prstGeom>
            <a:solidFill>
              <a:srgbClr val="C00000"/>
            </a:solidFill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13993436" y="13370053"/>
              <a:ext cx="127200" cy="123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3" name="Google Shape;1043;p20"/>
            <p:cNvCxnSpPr/>
            <p:nvPr/>
          </p:nvCxnSpPr>
          <p:spPr>
            <a:xfrm>
              <a:off x="14171572" y="13421231"/>
              <a:ext cx="14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20"/>
            <p:cNvCxnSpPr/>
            <p:nvPr/>
          </p:nvCxnSpPr>
          <p:spPr>
            <a:xfrm>
              <a:off x="14171572" y="13481771"/>
              <a:ext cx="14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20"/>
            <p:cNvCxnSpPr/>
            <p:nvPr/>
          </p:nvCxnSpPr>
          <p:spPr>
            <a:xfrm>
              <a:off x="13993436" y="13575669"/>
              <a:ext cx="328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6" name="Google Shape;1046;p20"/>
            <p:cNvSpPr/>
            <p:nvPr/>
          </p:nvSpPr>
          <p:spPr>
            <a:xfrm>
              <a:off x="13897762" y="13291675"/>
              <a:ext cx="516000" cy="36600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7" name="Google Shape;1047;p20"/>
          <p:cNvSpPr txBox="1"/>
          <p:nvPr/>
        </p:nvSpPr>
        <p:spPr>
          <a:xfrm>
            <a:off x="152400" y="152400"/>
            <a:ext cx="46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Chapter: 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</a:rPr>
              <a:t>blank template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