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18288000" cx="45720000"/>
  <p:notesSz cx="6858000" cy="9144000"/>
  <p:embeddedFontLs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0">
          <p15:clr>
            <a:srgbClr val="A4A3A4"/>
          </p15:clr>
        </p15:guide>
        <p15:guide id="2" pos="1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 orient="horz"/>
        <p:guide pos="144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856934" y="685800"/>
            <a:ext cx="8572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275d29d4e_9_92:notes"/>
          <p:cNvSpPr/>
          <p:nvPr>
            <p:ph idx="2" type="sldImg"/>
          </p:nvPr>
        </p:nvSpPr>
        <p:spPr>
          <a:xfrm>
            <a:off x="-856950" y="685800"/>
            <a:ext cx="8572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275d29d4e_9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fb7cca7989_0_274:notes"/>
          <p:cNvSpPr/>
          <p:nvPr>
            <p:ph idx="2" type="sldImg"/>
          </p:nvPr>
        </p:nvSpPr>
        <p:spPr>
          <a:xfrm>
            <a:off x="-856950" y="685800"/>
            <a:ext cx="8572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fb7cca798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275d29d4e_5_259:notes"/>
          <p:cNvSpPr/>
          <p:nvPr>
            <p:ph idx="2" type="sldImg"/>
          </p:nvPr>
        </p:nvSpPr>
        <p:spPr>
          <a:xfrm>
            <a:off x="-856934" y="685800"/>
            <a:ext cx="8572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1275d29d4e_5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58542" y="2647378"/>
            <a:ext cx="42603000" cy="7298100"/>
          </a:xfrm>
          <a:prstGeom prst="rect">
            <a:avLst/>
          </a:prstGeom>
        </p:spPr>
        <p:txBody>
          <a:bodyPr anchorCtr="0" anchor="b" bIns="230250" lIns="230250" spcFirstLastPara="1" rIns="230250" wrap="square" tIns="230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100"/>
              <a:buNone/>
              <a:defRPr sz="13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58500" y="10076889"/>
            <a:ext cx="42603000" cy="2818200"/>
          </a:xfrm>
          <a:prstGeom prst="rect">
            <a:avLst/>
          </a:prstGeom>
        </p:spPr>
        <p:txBody>
          <a:bodyPr anchorCtr="0" anchor="t" bIns="230250" lIns="230250" spcFirstLastPara="1" rIns="230250" wrap="square" tIns="230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2362289" y="16580326"/>
            <a:ext cx="2743500" cy="13995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558500" y="3932889"/>
            <a:ext cx="42603000" cy="6981300"/>
          </a:xfrm>
          <a:prstGeom prst="rect">
            <a:avLst/>
          </a:prstGeom>
        </p:spPr>
        <p:txBody>
          <a:bodyPr anchorCtr="0" anchor="b" bIns="230250" lIns="230250" spcFirstLastPara="1" rIns="230250" wrap="square" tIns="230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200"/>
              <a:buNone/>
              <a:defRPr sz="30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558500" y="11207911"/>
            <a:ext cx="42603000" cy="4625100"/>
          </a:xfrm>
          <a:prstGeom prst="rect">
            <a:avLst/>
          </a:prstGeom>
        </p:spPr>
        <p:txBody>
          <a:bodyPr anchorCtr="0" anchor="t" bIns="230250" lIns="230250" spcFirstLastPara="1" rIns="230250" wrap="square" tIns="230250">
            <a:normAutofit/>
          </a:bodyPr>
          <a:lstStyle>
            <a:lvl1pPr indent="-514350" lvl="0" marL="45720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2362289" y="16580326"/>
            <a:ext cx="2743500" cy="13995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2362289" y="16580326"/>
            <a:ext cx="2743500" cy="13995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Purple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-250" y="0"/>
            <a:ext cx="45720000" cy="2947200"/>
          </a:xfrm>
          <a:prstGeom prst="rect">
            <a:avLst/>
          </a:prstGeom>
          <a:solidFill>
            <a:srgbClr val="642F6C"/>
          </a:solidFill>
          <a:ln>
            <a:noFill/>
          </a:ln>
        </p:spPr>
        <p:txBody>
          <a:bodyPr anchorCtr="0" anchor="ctr" bIns="230250" lIns="230250" spcFirstLastPara="1" rIns="230250" wrap="square" tIns="23025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</a:t>
            </a:r>
            <a:endParaRPr b="1" i="0" sz="6000" u="none" cap="none" strike="noStrike"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-875" y="-15822"/>
            <a:ext cx="457200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0" lIns="230250" spcFirstLastPara="1" rIns="230250" wrap="square" tIns="2302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558500" y="4097689"/>
            <a:ext cx="42603000" cy="12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0" lIns="230250" spcFirstLastPara="1" rIns="230250" wrap="square" tIns="230250">
            <a:noAutofit/>
          </a:bodyPr>
          <a:lstStyle>
            <a:lvl1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Char char="●"/>
              <a:defRPr>
                <a:solidFill>
                  <a:srgbClr val="000000"/>
                </a:solidFill>
              </a:defRPr>
            </a:lvl1pPr>
            <a:lvl2pPr indent="-450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Char char="○"/>
              <a:defRPr>
                <a:solidFill>
                  <a:srgbClr val="000000"/>
                </a:solidFill>
              </a:defRPr>
            </a:lvl2pPr>
            <a:lvl3pPr indent="-419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■"/>
              <a:defRPr sz="3000">
                <a:solidFill>
                  <a:srgbClr val="000000"/>
                </a:solidFill>
              </a:defRPr>
            </a:lvl3pPr>
            <a:lvl4pPr indent="-4191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  <a:defRPr sz="3000">
                <a:solidFill>
                  <a:srgbClr val="000000"/>
                </a:solidFill>
              </a:defRPr>
            </a:lvl4pPr>
            <a:lvl5pPr indent="-4191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  <a:defRPr sz="3000">
                <a:solidFill>
                  <a:srgbClr val="000000"/>
                </a:solidFill>
              </a:defRPr>
            </a:lvl5pPr>
            <a:lvl6pPr indent="-4191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■"/>
              <a:defRPr sz="3000">
                <a:solidFill>
                  <a:srgbClr val="000000"/>
                </a:solidFill>
              </a:defRPr>
            </a:lvl6pPr>
            <a:lvl7pPr indent="-419100" lvl="6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  <a:defRPr sz="3000">
                <a:solidFill>
                  <a:srgbClr val="000000"/>
                </a:solidFill>
              </a:defRPr>
            </a:lvl7pPr>
            <a:lvl8pPr indent="-419100" lvl="7" marL="3657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  <a:defRPr sz="3000">
                <a:solidFill>
                  <a:srgbClr val="000000"/>
                </a:solidFill>
              </a:defRPr>
            </a:lvl8pPr>
            <a:lvl9pPr indent="-419100" lvl="8" marL="4114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■"/>
              <a:defRPr sz="3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2362290" y="16580327"/>
            <a:ext cx="27435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0" lIns="230250" spcFirstLastPara="1" rIns="230250" wrap="square" tIns="2302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75" y="257557"/>
            <a:ext cx="3080163" cy="141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558500" y="7647467"/>
            <a:ext cx="42603000" cy="29931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2362289" y="16580326"/>
            <a:ext cx="2743500" cy="13995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58500" y="1582311"/>
            <a:ext cx="42603000" cy="2036400"/>
          </a:xfrm>
          <a:prstGeom prst="rect">
            <a:avLst/>
          </a:prstGeom>
        </p:spPr>
        <p:txBody>
          <a:bodyPr anchorCtr="0" anchor="t" bIns="230250" lIns="230250" spcFirstLastPara="1" rIns="230250" wrap="square" tIns="230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558500" y="4097689"/>
            <a:ext cx="42603000" cy="12147300"/>
          </a:xfrm>
          <a:prstGeom prst="rect">
            <a:avLst/>
          </a:prstGeom>
        </p:spPr>
        <p:txBody>
          <a:bodyPr anchorCtr="0" anchor="t" bIns="230250" lIns="230250" spcFirstLastPara="1" rIns="230250" wrap="square" tIns="230250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362289" y="16580326"/>
            <a:ext cx="2743500" cy="13995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58500" y="1582311"/>
            <a:ext cx="42603000" cy="2036400"/>
          </a:xfrm>
          <a:prstGeom prst="rect">
            <a:avLst/>
          </a:prstGeom>
        </p:spPr>
        <p:txBody>
          <a:bodyPr anchorCtr="0" anchor="t" bIns="230250" lIns="230250" spcFirstLastPara="1" rIns="230250" wrap="square" tIns="230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558500" y="4097689"/>
            <a:ext cx="19999500" cy="12147300"/>
          </a:xfrm>
          <a:prstGeom prst="rect">
            <a:avLst/>
          </a:prstGeom>
        </p:spPr>
        <p:txBody>
          <a:bodyPr anchorCtr="0" anchor="t" bIns="230250" lIns="230250" spcFirstLastPara="1" rIns="230250" wrap="square" tIns="230250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19100" lvl="1" marL="9144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4162000" y="4097689"/>
            <a:ext cx="19999500" cy="12147300"/>
          </a:xfrm>
          <a:prstGeom prst="rect">
            <a:avLst/>
          </a:prstGeom>
        </p:spPr>
        <p:txBody>
          <a:bodyPr anchorCtr="0" anchor="t" bIns="230250" lIns="230250" spcFirstLastPara="1" rIns="230250" wrap="square" tIns="230250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19100" lvl="1" marL="9144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2362289" y="16580326"/>
            <a:ext cx="2743500" cy="13995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558500" y="1582311"/>
            <a:ext cx="42603000" cy="2036400"/>
          </a:xfrm>
          <a:prstGeom prst="rect">
            <a:avLst/>
          </a:prstGeom>
        </p:spPr>
        <p:txBody>
          <a:bodyPr anchorCtr="0" anchor="t" bIns="230250" lIns="230250" spcFirstLastPara="1" rIns="230250" wrap="square" tIns="230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2362289" y="16580326"/>
            <a:ext cx="2743500" cy="13995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558500" y="1975467"/>
            <a:ext cx="14040000" cy="2686800"/>
          </a:xfrm>
          <a:prstGeom prst="rect">
            <a:avLst/>
          </a:prstGeom>
        </p:spPr>
        <p:txBody>
          <a:bodyPr anchorCtr="0" anchor="b" bIns="230250" lIns="230250" spcFirstLastPara="1" rIns="230250" wrap="square" tIns="230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558500" y="4940800"/>
            <a:ext cx="14040000" cy="11304600"/>
          </a:xfrm>
          <a:prstGeom prst="rect">
            <a:avLst/>
          </a:prstGeom>
        </p:spPr>
        <p:txBody>
          <a:bodyPr anchorCtr="0" anchor="t" bIns="230250" lIns="230250" spcFirstLastPara="1" rIns="230250" wrap="square" tIns="230250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419100" lvl="1" marL="9144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2362289" y="16580326"/>
            <a:ext cx="2743500" cy="13995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451250" y="1600533"/>
            <a:ext cx="31839000" cy="145452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2362289" y="16580326"/>
            <a:ext cx="2743500" cy="13995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2860000" y="-444"/>
            <a:ext cx="22860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30250" lIns="230250" spcFirstLastPara="1" rIns="230250" wrap="square" tIns="230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327500" y="4384622"/>
            <a:ext cx="20226000" cy="5270400"/>
          </a:xfrm>
          <a:prstGeom prst="rect">
            <a:avLst/>
          </a:prstGeom>
        </p:spPr>
        <p:txBody>
          <a:bodyPr anchorCtr="0" anchor="b" bIns="230250" lIns="230250" spcFirstLastPara="1" rIns="230250" wrap="square" tIns="2302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327500" y="9966489"/>
            <a:ext cx="20226000" cy="4391400"/>
          </a:xfrm>
          <a:prstGeom prst="rect">
            <a:avLst/>
          </a:prstGeom>
        </p:spPr>
        <p:txBody>
          <a:bodyPr anchorCtr="0" anchor="t" bIns="230250" lIns="230250" spcFirstLastPara="1" rIns="230250" wrap="square" tIns="2302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4697500" y="2574489"/>
            <a:ext cx="19185000" cy="131382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2362289" y="16580326"/>
            <a:ext cx="2743500" cy="13995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558500" y="15042044"/>
            <a:ext cx="29994000" cy="21516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2362289" y="16580326"/>
            <a:ext cx="2743500" cy="1399500"/>
          </a:xfrm>
          <a:prstGeom prst="rect">
            <a:avLst/>
          </a:prstGeom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58500" y="1582311"/>
            <a:ext cx="426030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0" lIns="230250" spcFirstLastPara="1" rIns="230250" wrap="square" tIns="2302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00"/>
              <a:buNone/>
              <a:defRPr sz="7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8500" y="4097689"/>
            <a:ext cx="42603000" cy="12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250" lIns="230250" spcFirstLastPara="1" rIns="230250" wrap="square" tIns="230250">
            <a:normAutofit/>
          </a:bodyPr>
          <a:lstStyle>
            <a:lvl1pPr indent="-514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1pPr>
            <a:lvl2pPr indent="-450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2pPr>
            <a:lvl3pPr indent="-450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3pPr>
            <a:lvl4pPr indent="-450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4pPr>
            <a:lvl5pPr indent="-450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5pPr>
            <a:lvl6pPr indent="-450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6pPr>
            <a:lvl7pPr indent="-450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7pPr>
            <a:lvl8pPr indent="-450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8pPr>
            <a:lvl9pPr indent="-450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362289" y="16580326"/>
            <a:ext cx="2743500" cy="13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0250" lIns="230250" spcFirstLastPara="1" rIns="230250" wrap="square" tIns="230250">
            <a:norm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111150" y="5326450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Clinician</a:t>
            </a:r>
            <a:endParaRPr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Statistician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Enclave 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917925" y="7690850"/>
            <a:ext cx="1522200" cy="109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604150" y="7599050"/>
            <a:ext cx="201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Organize Team and Project</a:t>
            </a:r>
            <a:endParaRPr b="1" sz="2400"/>
          </a:p>
        </p:txBody>
      </p:sp>
      <p:sp>
        <p:nvSpPr>
          <p:cNvPr id="63" name="Google Shape;63;p14"/>
          <p:cNvSpPr/>
          <p:nvPr/>
        </p:nvSpPr>
        <p:spPr>
          <a:xfrm>
            <a:off x="3473875" y="10047175"/>
            <a:ext cx="7563000" cy="4583400"/>
          </a:xfrm>
          <a:prstGeom prst="rect">
            <a:avLst/>
          </a:prstGeom>
          <a:solidFill>
            <a:srgbClr val="F5F5F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1704251" y="11439769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</a:rPr>
              <a:t>Enclave Tools</a:t>
            </a:r>
            <a:endParaRPr b="1" i="1" sz="1800"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download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form.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NCATS Reviewers</a:t>
            </a:r>
            <a:endParaRPr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Statistician</a:t>
            </a:r>
            <a:endParaRPr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Informatician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 rot="10800000">
            <a:off x="21858376" y="10979194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66" name="Google Shape;66;p14"/>
          <p:cNvSpPr/>
          <p:nvPr/>
        </p:nvSpPr>
        <p:spPr>
          <a:xfrm rot="10800000">
            <a:off x="21768190" y="10902994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67" name="Google Shape;67;p14"/>
          <p:cNvSpPr/>
          <p:nvPr/>
        </p:nvSpPr>
        <p:spPr>
          <a:xfrm rot="5400000">
            <a:off x="22156725" y="8104975"/>
            <a:ext cx="3863700" cy="3392100"/>
          </a:xfrm>
          <a:prstGeom prst="uturnArrow">
            <a:avLst>
              <a:gd fmla="val 17840" name="adj1"/>
              <a:gd fmla="val 8887" name="adj2"/>
              <a:gd fmla="val 0" name="adj3"/>
              <a:gd fmla="val 58275" name="adj4"/>
              <a:gd fmla="val 93372" name="adj5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2118775" y="8062150"/>
            <a:ext cx="1034100" cy="50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0235800" y="5326450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Clinician</a:t>
            </a:r>
            <a:endParaRPr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Statistician</a:t>
            </a:r>
            <a:endParaRPr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Informatician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440125" y="7570525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clinical questions.</a:t>
            </a:r>
            <a:endParaRPr b="1" sz="1100"/>
          </a:p>
        </p:txBody>
      </p:sp>
      <p:sp>
        <p:nvSpPr>
          <p:cNvPr id="71" name="Google Shape;71;p14"/>
          <p:cNvSpPr/>
          <p:nvPr/>
        </p:nvSpPr>
        <p:spPr>
          <a:xfrm rot="10800000">
            <a:off x="15505850" y="10845694"/>
            <a:ext cx="859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72" name="Google Shape;72;p14"/>
          <p:cNvSpPr/>
          <p:nvPr/>
        </p:nvSpPr>
        <p:spPr>
          <a:xfrm>
            <a:off x="17890676" y="11439769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800">
                <a:solidFill>
                  <a:schemeClr val="dk1"/>
                </a:solidFill>
              </a:rPr>
              <a:t>Enclave Tools</a:t>
            </a:r>
            <a:endParaRPr b="1" i="1" sz="1800"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Publication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intent form.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Team Lead</a:t>
            </a:r>
            <a:endParaRPr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Publication Committee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6448313" y="5326450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Clinician</a:t>
            </a:r>
            <a:endParaRPr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Statistician</a:t>
            </a:r>
            <a:endParaRPr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Informatician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2665713" y="5326450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Clinician</a:t>
            </a:r>
            <a:endParaRPr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Informatician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8881188" y="5326450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19050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Clinician</a:t>
            </a:r>
            <a:endParaRPr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Liaison</a:t>
            </a:r>
            <a:endParaRPr>
              <a:solidFill>
                <a:schemeClr val="dk1"/>
              </a:solidFill>
            </a:endParaRPr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Informatician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flipH="1">
            <a:off x="15992359" y="10944685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N3C Approval for Results Publication/ Presentation</a:t>
            </a:r>
            <a:endParaRPr b="1" sz="1500"/>
          </a:p>
        </p:txBody>
      </p:sp>
      <p:sp>
        <p:nvSpPr>
          <p:cNvPr id="77" name="Google Shape;77;p14"/>
          <p:cNvSpPr/>
          <p:nvPr/>
        </p:nvSpPr>
        <p:spPr>
          <a:xfrm flipH="1">
            <a:off x="17883788" y="10826794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Write manuscript and request publication review.</a:t>
            </a:r>
            <a:endParaRPr b="1" sz="1100"/>
          </a:p>
        </p:txBody>
      </p:sp>
      <p:sp>
        <p:nvSpPr>
          <p:cNvPr id="78" name="Google Shape;78;p14"/>
          <p:cNvSpPr/>
          <p:nvPr/>
        </p:nvSpPr>
        <p:spPr>
          <a:xfrm>
            <a:off x="9079551" y="7570525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cohort phenotype and develop Concept Sets.</a:t>
            </a:r>
            <a:endParaRPr b="1" sz="1100"/>
          </a:p>
        </p:txBody>
      </p:sp>
      <p:sp>
        <p:nvSpPr>
          <p:cNvPr id="79" name="Google Shape;79;p14"/>
          <p:cNvSpPr/>
          <p:nvPr/>
        </p:nvSpPr>
        <p:spPr>
          <a:xfrm>
            <a:off x="12860351" y="7570525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Identify cohort based on phenotype.</a:t>
            </a:r>
            <a:endParaRPr b="1" sz="1100"/>
          </a:p>
        </p:txBody>
      </p:sp>
      <p:sp>
        <p:nvSpPr>
          <p:cNvPr id="80" name="Google Shape;80;p14"/>
          <p:cNvSpPr/>
          <p:nvPr/>
        </p:nvSpPr>
        <p:spPr>
          <a:xfrm flipH="1">
            <a:off x="18726107" y="7517129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81" name="Google Shape;81;p14"/>
          <p:cNvSpPr/>
          <p:nvPr/>
        </p:nvSpPr>
        <p:spPr>
          <a:xfrm>
            <a:off x="20411124" y="7418125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cxnSp>
        <p:nvCxnSpPr>
          <p:cNvPr id="82" name="Google Shape;82;p14"/>
          <p:cNvCxnSpPr>
            <a:stCxn id="83" idx="4"/>
            <a:endCxn id="70" idx="2"/>
          </p:cNvCxnSpPr>
          <p:nvPr/>
        </p:nvCxnSpPr>
        <p:spPr>
          <a:xfrm rot="5400000">
            <a:off x="9537616" y="6059129"/>
            <a:ext cx="99000" cy="5341200"/>
          </a:xfrm>
          <a:prstGeom prst="bentConnector3">
            <a:avLst>
              <a:gd fmla="val 91103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4"/>
          <p:cNvSpPr txBox="1"/>
          <p:nvPr/>
        </p:nvSpPr>
        <p:spPr>
          <a:xfrm>
            <a:off x="7777675" y="9210600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available data as needed.</a:t>
            </a:r>
            <a:endParaRPr i="1"/>
          </a:p>
        </p:txBody>
      </p:sp>
      <p:cxnSp>
        <p:nvCxnSpPr>
          <p:cNvPr id="85" name="Google Shape;85;p14"/>
          <p:cNvCxnSpPr>
            <a:stCxn id="86" idx="4"/>
            <a:endCxn id="78" idx="2"/>
          </p:cNvCxnSpPr>
          <p:nvPr/>
        </p:nvCxnSpPr>
        <p:spPr>
          <a:xfrm rot="5400000">
            <a:off x="17106677" y="2286029"/>
            <a:ext cx="99000" cy="12887400"/>
          </a:xfrm>
          <a:prstGeom prst="bentConnector3">
            <a:avLst>
              <a:gd fmla="val 526183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12894225" y="8839694"/>
            <a:ext cx="25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data quality.</a:t>
            </a:r>
            <a:endParaRPr i="1"/>
          </a:p>
        </p:txBody>
      </p:sp>
      <p:cxnSp>
        <p:nvCxnSpPr>
          <p:cNvPr id="88" name="Google Shape;88;p14"/>
          <p:cNvCxnSpPr/>
          <p:nvPr/>
        </p:nvCxnSpPr>
        <p:spPr>
          <a:xfrm>
            <a:off x="16038425" y="8680226"/>
            <a:ext cx="0" cy="50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/>
          <p:nvPr/>
        </p:nvCxnSpPr>
        <p:spPr>
          <a:xfrm>
            <a:off x="19819150" y="8680226"/>
            <a:ext cx="0" cy="49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4"/>
          <p:cNvSpPr/>
          <p:nvPr/>
        </p:nvSpPr>
        <p:spPr>
          <a:xfrm flipH="1">
            <a:off x="18802307" y="7593329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91" name="Google Shape;91;p14"/>
          <p:cNvSpPr/>
          <p:nvPr/>
        </p:nvSpPr>
        <p:spPr>
          <a:xfrm>
            <a:off x="16640973" y="7570525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Gather/derive required variables for analyses.</a:t>
            </a:r>
            <a:endParaRPr b="1" sz="1100"/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18274025" y="8741700"/>
            <a:ext cx="0" cy="47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4"/>
          <p:cNvSpPr/>
          <p:nvPr/>
        </p:nvSpPr>
        <p:spPr>
          <a:xfrm flipH="1" rot="10800000">
            <a:off x="19935933" y="11072469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94" name="Google Shape;94;p14"/>
          <p:cNvSpPr/>
          <p:nvPr/>
        </p:nvSpPr>
        <p:spPr>
          <a:xfrm flipH="1" rot="10800000">
            <a:off x="19859733" y="10996269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95" name="Google Shape;95;p14"/>
          <p:cNvSpPr/>
          <p:nvPr/>
        </p:nvSpPr>
        <p:spPr>
          <a:xfrm flipH="1">
            <a:off x="19783263" y="10925790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Final Censored, NCATS Approved Results</a:t>
            </a:r>
            <a:endParaRPr b="1" sz="1500"/>
          </a:p>
        </p:txBody>
      </p:sp>
      <p:cxnSp>
        <p:nvCxnSpPr>
          <p:cNvPr id="96" name="Google Shape;96;p14"/>
          <p:cNvCxnSpPr>
            <a:stCxn id="76" idx="0"/>
            <a:endCxn id="97" idx="0"/>
          </p:cNvCxnSpPr>
          <p:nvPr/>
        </p:nvCxnSpPr>
        <p:spPr>
          <a:xfrm rot="-5400000">
            <a:off x="19541809" y="8217685"/>
            <a:ext cx="118200" cy="5335800"/>
          </a:xfrm>
          <a:prstGeom prst="bentConnector3">
            <a:avLst>
              <a:gd fmla="val 63038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17039226" y="10162912"/>
            <a:ext cx="34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NCATS/N3C guidance.</a:t>
            </a:r>
            <a:endParaRPr i="1"/>
          </a:p>
        </p:txBody>
      </p:sp>
      <p:cxnSp>
        <p:nvCxnSpPr>
          <p:cNvPr id="99" name="Google Shape;99;p14"/>
          <p:cNvCxnSpPr>
            <a:stCxn id="95" idx="0"/>
          </p:cNvCxnSpPr>
          <p:nvPr/>
        </p:nvCxnSpPr>
        <p:spPr>
          <a:xfrm rot="10800000">
            <a:off x="20723913" y="10211490"/>
            <a:ext cx="0" cy="71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 txBox="1"/>
          <p:nvPr/>
        </p:nvSpPr>
        <p:spPr>
          <a:xfrm>
            <a:off x="20438025" y="8839700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variable quality.</a:t>
            </a:r>
            <a:endParaRPr i="1"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38850300" y="169928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40745477" y="17496261"/>
            <a:ext cx="432589" cy="29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41387967" y="169928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40964406" y="16992799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40531974" y="169928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40101169" y="16992800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39691143" y="16992800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39281105" y="16992799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41231747" y="17483526"/>
            <a:ext cx="432589" cy="31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/>
          </a:blip>
          <a:srcRect b="46205" l="85618" r="3563" t="11960"/>
          <a:stretch/>
        </p:blipFill>
        <p:spPr>
          <a:xfrm>
            <a:off x="43807425" y="14782875"/>
            <a:ext cx="1049001" cy="9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46205" l="85618" r="3563" t="11960"/>
          <a:stretch/>
        </p:blipFill>
        <p:spPr>
          <a:xfrm>
            <a:off x="44030449" y="13989603"/>
            <a:ext cx="580301" cy="50039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/>
          <p:nvPr/>
        </p:nvSpPr>
        <p:spPr>
          <a:xfrm>
            <a:off x="39155538" y="13634750"/>
            <a:ext cx="374100" cy="3741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6813" y="14958613"/>
            <a:ext cx="429300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95325" y="13901325"/>
            <a:ext cx="429300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6">
            <a:alphaModFix/>
          </a:blip>
          <a:srcRect b="23922" l="16121" r="13386" t="13988"/>
          <a:stretch/>
        </p:blipFill>
        <p:spPr>
          <a:xfrm>
            <a:off x="42295337" y="14474100"/>
            <a:ext cx="429300" cy="40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7">
            <a:alphaModFix/>
          </a:blip>
          <a:srcRect b="23838" l="9906" r="7680" t="16309"/>
          <a:stretch/>
        </p:blipFill>
        <p:spPr>
          <a:xfrm>
            <a:off x="42251987" y="15021825"/>
            <a:ext cx="516020" cy="4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8">
            <a:alphaModFix/>
          </a:blip>
          <a:srcRect b="0" l="23485" r="22868" t="0"/>
          <a:stretch/>
        </p:blipFill>
        <p:spPr>
          <a:xfrm>
            <a:off x="42295338" y="15569550"/>
            <a:ext cx="429300" cy="443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6516884" y="687906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6983725" y="6917505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5646047" y="687906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5179206" y="687906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10807499" y="687907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17711032" y="6879062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13375580" y="6933400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22199343" y="68631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16861559" y="7350407"/>
            <a:ext cx="432589" cy="31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12888" y="6871899"/>
            <a:ext cx="336050" cy="41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10286921" y="687906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9152600" y="7348880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9416084" y="687906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8949243" y="687906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82926" y="6871899"/>
            <a:ext cx="336050" cy="41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4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14429900" y="6971843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12854643" y="6933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16640318" y="687905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17183393" y="6879062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21240449" y="6863100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20281556" y="68631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20761009" y="6863100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21719890" y="68631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20493050" y="7348880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 rot="10800000">
            <a:off x="23447424" y="12589856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 rot="10800000">
            <a:off x="19590649" y="12589856"/>
            <a:ext cx="398896" cy="396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 flipH="1">
            <a:off x="15097786" y="7669529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List of patients in cohort of interest.</a:t>
            </a:r>
            <a:endParaRPr b="1" sz="1500"/>
          </a:p>
        </p:txBody>
      </p:sp>
      <p:sp>
        <p:nvSpPr>
          <p:cNvPr id="83" name="Google Shape;83;p14"/>
          <p:cNvSpPr/>
          <p:nvPr/>
        </p:nvSpPr>
        <p:spPr>
          <a:xfrm flipH="1">
            <a:off x="11317066" y="7669529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Cohort Description and Concept Sets</a:t>
            </a:r>
            <a:endParaRPr b="1" sz="1500"/>
          </a:p>
        </p:txBody>
      </p:sp>
      <p:sp>
        <p:nvSpPr>
          <p:cNvPr id="145" name="Google Shape;145;p14"/>
          <p:cNvSpPr/>
          <p:nvPr/>
        </p:nvSpPr>
        <p:spPr>
          <a:xfrm flipH="1">
            <a:off x="7536346" y="7669529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Clinical Question(s)</a:t>
            </a:r>
            <a:endParaRPr b="1" sz="1800"/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18207462" y="687905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13902737" y="6933412"/>
            <a:ext cx="398896" cy="396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4"/>
          <p:cNvSpPr/>
          <p:nvPr/>
        </p:nvSpPr>
        <p:spPr>
          <a:xfrm flipH="1">
            <a:off x="22506557" y="7522849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149" name="Google Shape;149;p14"/>
          <p:cNvSpPr/>
          <p:nvPr/>
        </p:nvSpPr>
        <p:spPr>
          <a:xfrm flipH="1">
            <a:off x="22582757" y="7599049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150" name="Google Shape;150;p14"/>
          <p:cNvSpPr/>
          <p:nvPr/>
        </p:nvSpPr>
        <p:spPr>
          <a:xfrm>
            <a:off x="20494611" y="7494325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86" name="Google Shape;86;p14"/>
          <p:cNvSpPr/>
          <p:nvPr/>
        </p:nvSpPr>
        <p:spPr>
          <a:xfrm flipH="1">
            <a:off x="22659227" y="7669529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Initial QC and Analysis Results</a:t>
            </a:r>
            <a:endParaRPr b="1" sz="1500"/>
          </a:p>
        </p:txBody>
      </p:sp>
      <p:sp>
        <p:nvSpPr>
          <p:cNvPr id="151" name="Google Shape;151;p14"/>
          <p:cNvSpPr/>
          <p:nvPr/>
        </p:nvSpPr>
        <p:spPr>
          <a:xfrm>
            <a:off x="20578098" y="7570525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variable QC and statistical analyses.</a:t>
            </a:r>
            <a:endParaRPr b="1" sz="1100"/>
          </a:p>
        </p:txBody>
      </p:sp>
      <p:sp>
        <p:nvSpPr>
          <p:cNvPr id="97" name="Google Shape;97;p14"/>
          <p:cNvSpPr/>
          <p:nvPr/>
        </p:nvSpPr>
        <p:spPr>
          <a:xfrm flipH="1">
            <a:off x="21664579" y="10826469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final analyses, censor data, and request data download.</a:t>
            </a:r>
            <a:endParaRPr b="1" sz="1100"/>
          </a:p>
        </p:txBody>
      </p:sp>
      <p:sp>
        <p:nvSpPr>
          <p:cNvPr id="152" name="Google Shape;152;p14"/>
          <p:cNvSpPr/>
          <p:nvPr/>
        </p:nvSpPr>
        <p:spPr>
          <a:xfrm>
            <a:off x="23887440" y="11139625"/>
            <a:ext cx="79800" cy="58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 flipH="1">
            <a:off x="18878507" y="7669529"/>
            <a:ext cx="1881300" cy="10107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Fact Tables</a:t>
            </a:r>
            <a:endParaRPr b="1" sz="1800"/>
          </a:p>
        </p:txBody>
      </p:sp>
      <p:sp>
        <p:nvSpPr>
          <p:cNvPr id="154" name="Google Shape;154;p14"/>
          <p:cNvSpPr txBox="1"/>
          <p:nvPr/>
        </p:nvSpPr>
        <p:spPr>
          <a:xfrm>
            <a:off x="11963516" y="11634243"/>
            <a:ext cx="14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Manuscripts</a:t>
            </a:r>
            <a:endParaRPr i="1" sz="1800">
              <a:solidFill>
                <a:schemeClr val="dk1"/>
              </a:solidFill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12956992" y="12137500"/>
            <a:ext cx="9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Posters</a:t>
            </a:r>
            <a:endParaRPr i="1" sz="1800">
              <a:solidFill>
                <a:schemeClr val="dk1"/>
              </a:solidFill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4150025" y="11240125"/>
            <a:ext cx="130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Publish!</a:t>
            </a:r>
            <a:endParaRPr b="1" sz="2400"/>
          </a:p>
        </p:txBody>
      </p:sp>
      <p:sp>
        <p:nvSpPr>
          <p:cNvPr id="157" name="Google Shape;157;p14"/>
          <p:cNvSpPr txBox="1"/>
          <p:nvPr/>
        </p:nvSpPr>
        <p:spPr>
          <a:xfrm>
            <a:off x="11077576" y="11089063"/>
            <a:ext cx="23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Oral Presentations</a:t>
            </a:r>
            <a:endParaRPr i="1" sz="1800">
              <a:solidFill>
                <a:schemeClr val="dk1"/>
              </a:solidFill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12216355" y="10501425"/>
            <a:ext cx="17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Conferences</a:t>
            </a:r>
            <a:endParaRPr i="1" sz="1800">
              <a:solidFill>
                <a:schemeClr val="dk1"/>
              </a:solidFill>
            </a:endParaRPr>
          </a:p>
        </p:txBody>
      </p:sp>
      <p:grpSp>
        <p:nvGrpSpPr>
          <p:cNvPr id="159" name="Google Shape;159;p14"/>
          <p:cNvGrpSpPr/>
          <p:nvPr/>
        </p:nvGrpSpPr>
        <p:grpSpPr>
          <a:xfrm>
            <a:off x="3570592" y="7374467"/>
            <a:ext cx="279070" cy="412993"/>
            <a:chOff x="3476625" y="6819900"/>
            <a:chExt cx="432600" cy="640200"/>
          </a:xfrm>
        </p:grpSpPr>
        <p:sp>
          <p:nvSpPr>
            <p:cNvPr id="160" name="Google Shape;160;p14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642F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642F6C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4"/>
          <p:cNvGrpSpPr/>
          <p:nvPr/>
        </p:nvGrpSpPr>
        <p:grpSpPr>
          <a:xfrm>
            <a:off x="3353881" y="7686107"/>
            <a:ext cx="279070" cy="412993"/>
            <a:chOff x="3476625" y="6819900"/>
            <a:chExt cx="432600" cy="640200"/>
          </a:xfrm>
        </p:grpSpPr>
        <p:sp>
          <p:nvSpPr>
            <p:cNvPr id="163" name="Google Shape;163;p14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4D84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4D8493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4"/>
          <p:cNvGrpSpPr/>
          <p:nvPr/>
        </p:nvGrpSpPr>
        <p:grpSpPr>
          <a:xfrm>
            <a:off x="3269355" y="8009864"/>
            <a:ext cx="279070" cy="412993"/>
            <a:chOff x="3476625" y="6819900"/>
            <a:chExt cx="432600" cy="640200"/>
          </a:xfrm>
        </p:grpSpPr>
        <p:sp>
          <p:nvSpPr>
            <p:cNvPr id="166" name="Google Shape;166;p14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1F49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1F497D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4"/>
          <p:cNvGrpSpPr/>
          <p:nvPr/>
        </p:nvGrpSpPr>
        <p:grpSpPr>
          <a:xfrm>
            <a:off x="3441649" y="8311494"/>
            <a:ext cx="279070" cy="412993"/>
            <a:chOff x="3476625" y="6819900"/>
            <a:chExt cx="432600" cy="640200"/>
          </a:xfrm>
        </p:grpSpPr>
        <p:sp>
          <p:nvSpPr>
            <p:cNvPr id="169" name="Google Shape;169;p14"/>
            <p:cNvSpPr/>
            <p:nvPr/>
          </p:nvSpPr>
          <p:spPr>
            <a:xfrm>
              <a:off x="3476625" y="7124700"/>
              <a:ext cx="432600" cy="335400"/>
            </a:xfrm>
            <a:prstGeom prst="round2SameRect">
              <a:avLst>
                <a:gd fmla="val 27340" name="adj1"/>
                <a:gd fmla="val 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24925" y="6819900"/>
              <a:ext cx="336000" cy="336000"/>
            </a:xfrm>
            <a:prstGeom prst="ellipse">
              <a:avLst/>
            </a:prstGeom>
            <a:solidFill>
              <a:srgbClr val="C00000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4"/>
          <p:cNvGrpSpPr/>
          <p:nvPr/>
        </p:nvGrpSpPr>
        <p:grpSpPr>
          <a:xfrm>
            <a:off x="43141900" y="11858559"/>
            <a:ext cx="458908" cy="487350"/>
            <a:chOff x="12427602" y="10278584"/>
            <a:chExt cx="458908" cy="487350"/>
          </a:xfrm>
        </p:grpSpPr>
        <p:grpSp>
          <p:nvGrpSpPr>
            <p:cNvPr id="172" name="Google Shape;172;p14"/>
            <p:cNvGrpSpPr/>
            <p:nvPr/>
          </p:nvGrpSpPr>
          <p:grpSpPr>
            <a:xfrm>
              <a:off x="12568439" y="10278584"/>
              <a:ext cx="180145" cy="170903"/>
              <a:chOff x="3432515" y="6819900"/>
              <a:chExt cx="520800" cy="494082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" name="Google Shape;175;p14"/>
            <p:cNvSpPr/>
            <p:nvPr/>
          </p:nvSpPr>
          <p:spPr>
            <a:xfrm>
              <a:off x="12523738" y="10455916"/>
              <a:ext cx="270000" cy="36000"/>
            </a:xfrm>
            <a:prstGeom prst="roundRect">
              <a:avLst>
                <a:gd fmla="val 37050" name="adj"/>
              </a:avLst>
            </a:prstGeom>
            <a:solidFill>
              <a:srgbClr val="1F497D"/>
            </a:solidFill>
            <a:ln cap="flat" cmpd="sng" w="19050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 rot="10800000">
              <a:off x="12568514" y="10489400"/>
              <a:ext cx="180300" cy="105300"/>
            </a:xfrm>
            <a:prstGeom prst="trapezoid">
              <a:avLst>
                <a:gd fmla="val 25000" name="adj"/>
              </a:avLst>
            </a:prstGeom>
            <a:solidFill>
              <a:srgbClr val="1F497D"/>
            </a:solidFill>
            <a:ln cap="flat" cmpd="sng" w="19050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14"/>
            <p:cNvGrpSpPr/>
            <p:nvPr/>
          </p:nvGrpSpPr>
          <p:grpSpPr>
            <a:xfrm>
              <a:off x="12567641" y="10563089"/>
              <a:ext cx="182176" cy="172830"/>
              <a:chOff x="3432515" y="6819900"/>
              <a:chExt cx="520800" cy="494082"/>
            </a:xfrm>
          </p:grpSpPr>
          <p:sp>
            <p:nvSpPr>
              <p:cNvPr id="178" name="Google Shape;178;p14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4"/>
            <p:cNvGrpSpPr/>
            <p:nvPr/>
          </p:nvGrpSpPr>
          <p:grpSpPr>
            <a:xfrm>
              <a:off x="12427602" y="10593104"/>
              <a:ext cx="182176" cy="172830"/>
              <a:chOff x="3432515" y="6819900"/>
              <a:chExt cx="520800" cy="494082"/>
            </a:xfrm>
          </p:grpSpPr>
          <p:sp>
            <p:nvSpPr>
              <p:cNvPr id="181" name="Google Shape;181;p14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14"/>
            <p:cNvGrpSpPr/>
            <p:nvPr/>
          </p:nvGrpSpPr>
          <p:grpSpPr>
            <a:xfrm>
              <a:off x="12704334" y="10593104"/>
              <a:ext cx="182176" cy="172830"/>
              <a:chOff x="3432515" y="6819900"/>
              <a:chExt cx="520800" cy="494082"/>
            </a:xfrm>
          </p:grpSpPr>
          <p:sp>
            <p:nvSpPr>
              <p:cNvPr id="184" name="Google Shape;184;p14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rgbClr val="1F497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14"/>
          <p:cNvGrpSpPr/>
          <p:nvPr/>
        </p:nvGrpSpPr>
        <p:grpSpPr>
          <a:xfrm>
            <a:off x="43413589" y="12741351"/>
            <a:ext cx="475029" cy="451386"/>
            <a:chOff x="12456725" y="12374775"/>
            <a:chExt cx="421200" cy="400200"/>
          </a:xfrm>
        </p:grpSpPr>
        <p:cxnSp>
          <p:nvCxnSpPr>
            <p:cNvPr id="187" name="Google Shape;187;p14"/>
            <p:cNvCxnSpPr/>
            <p:nvPr/>
          </p:nvCxnSpPr>
          <p:spPr>
            <a:xfrm>
              <a:off x="12667600" y="12697875"/>
              <a:ext cx="77100" cy="771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4"/>
            <p:cNvCxnSpPr/>
            <p:nvPr/>
          </p:nvCxnSpPr>
          <p:spPr>
            <a:xfrm flipH="1">
              <a:off x="12588625" y="12697875"/>
              <a:ext cx="77100" cy="771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" name="Google Shape;189;p14"/>
            <p:cNvSpPr/>
            <p:nvPr/>
          </p:nvSpPr>
          <p:spPr>
            <a:xfrm>
              <a:off x="12480550" y="12407175"/>
              <a:ext cx="374100" cy="290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2523400" y="12444275"/>
              <a:ext cx="112800" cy="109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1" name="Google Shape;191;p14"/>
            <p:cNvCxnSpPr/>
            <p:nvPr/>
          </p:nvCxnSpPr>
          <p:spPr>
            <a:xfrm>
              <a:off x="12681350" y="12489650"/>
              <a:ext cx="1263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4"/>
            <p:cNvCxnSpPr/>
            <p:nvPr/>
          </p:nvCxnSpPr>
          <p:spPr>
            <a:xfrm>
              <a:off x="12681350" y="12543325"/>
              <a:ext cx="1263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4"/>
            <p:cNvCxnSpPr/>
            <p:nvPr/>
          </p:nvCxnSpPr>
          <p:spPr>
            <a:xfrm>
              <a:off x="12523400" y="12626575"/>
              <a:ext cx="291300" cy="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Google Shape;194;p14"/>
            <p:cNvSpPr/>
            <p:nvPr/>
          </p:nvSpPr>
          <p:spPr>
            <a:xfrm>
              <a:off x="12456725" y="12374775"/>
              <a:ext cx="421200" cy="324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4"/>
          <p:cNvGrpSpPr/>
          <p:nvPr/>
        </p:nvGrpSpPr>
        <p:grpSpPr>
          <a:xfrm>
            <a:off x="43929654" y="11809422"/>
            <a:ext cx="336051" cy="434518"/>
            <a:chOff x="12820063" y="11224863"/>
            <a:chExt cx="399300" cy="516300"/>
          </a:xfrm>
        </p:grpSpPr>
        <p:grpSp>
          <p:nvGrpSpPr>
            <p:cNvPr id="196" name="Google Shape;196;p14"/>
            <p:cNvGrpSpPr/>
            <p:nvPr/>
          </p:nvGrpSpPr>
          <p:grpSpPr>
            <a:xfrm>
              <a:off x="12820063" y="11224863"/>
              <a:ext cx="399300" cy="516300"/>
              <a:chOff x="14554038" y="11907663"/>
              <a:chExt cx="399300" cy="516300"/>
            </a:xfrm>
          </p:grpSpPr>
          <p:sp>
            <p:nvSpPr>
              <p:cNvPr id="197" name="Google Shape;197;p14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28290" name="adj"/>
                </a:avLst>
              </a:prstGeom>
              <a:solidFill>
                <a:schemeClr val="lt1"/>
              </a:solidFill>
              <a:ln cap="flat" cmpd="sng" w="19050">
                <a:solidFill>
                  <a:srgbClr val="642F6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19050">
                <a:solidFill>
                  <a:srgbClr val="642F6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99" name="Google Shape;199;p14"/>
            <p:cNvCxnSpPr/>
            <p:nvPr/>
          </p:nvCxnSpPr>
          <p:spPr>
            <a:xfrm>
              <a:off x="12918165" y="11332697"/>
              <a:ext cx="203100" cy="0"/>
            </a:xfrm>
            <a:prstGeom prst="straightConnector1">
              <a:avLst/>
            </a:prstGeom>
            <a:noFill/>
            <a:ln cap="flat" cmpd="sng" w="28575">
              <a:solidFill>
                <a:srgbClr val="642F6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4"/>
            <p:cNvCxnSpPr/>
            <p:nvPr/>
          </p:nvCxnSpPr>
          <p:spPr>
            <a:xfrm>
              <a:off x="12918165" y="11406516"/>
              <a:ext cx="203100" cy="0"/>
            </a:xfrm>
            <a:prstGeom prst="straightConnector1">
              <a:avLst/>
            </a:prstGeom>
            <a:noFill/>
            <a:ln cap="flat" cmpd="sng" w="28575">
              <a:solidFill>
                <a:srgbClr val="642F6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4"/>
            <p:cNvCxnSpPr/>
            <p:nvPr/>
          </p:nvCxnSpPr>
          <p:spPr>
            <a:xfrm>
              <a:off x="12918165" y="11480334"/>
              <a:ext cx="203100" cy="0"/>
            </a:xfrm>
            <a:prstGeom prst="straightConnector1">
              <a:avLst/>
            </a:prstGeom>
            <a:noFill/>
            <a:ln cap="flat" cmpd="sng" w="28575">
              <a:solidFill>
                <a:srgbClr val="642F6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14"/>
            <p:cNvCxnSpPr/>
            <p:nvPr/>
          </p:nvCxnSpPr>
          <p:spPr>
            <a:xfrm>
              <a:off x="12918165" y="11554153"/>
              <a:ext cx="203100" cy="0"/>
            </a:xfrm>
            <a:prstGeom prst="straightConnector1">
              <a:avLst/>
            </a:prstGeom>
            <a:noFill/>
            <a:ln cap="flat" cmpd="sng" w="28575">
              <a:solidFill>
                <a:srgbClr val="642F6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4"/>
            <p:cNvCxnSpPr/>
            <p:nvPr/>
          </p:nvCxnSpPr>
          <p:spPr>
            <a:xfrm>
              <a:off x="12918165" y="11627972"/>
              <a:ext cx="121500" cy="0"/>
            </a:xfrm>
            <a:prstGeom prst="straightConnector1">
              <a:avLst/>
            </a:prstGeom>
            <a:noFill/>
            <a:ln cap="flat" cmpd="sng" w="28575">
              <a:solidFill>
                <a:srgbClr val="642F6C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" name="Google Shape;204;p14"/>
          <p:cNvGrpSpPr/>
          <p:nvPr/>
        </p:nvGrpSpPr>
        <p:grpSpPr>
          <a:xfrm>
            <a:off x="43413610" y="11920037"/>
            <a:ext cx="516039" cy="364371"/>
            <a:chOff x="10744200" y="13677900"/>
            <a:chExt cx="842100" cy="594600"/>
          </a:xfrm>
        </p:grpSpPr>
        <p:sp>
          <p:nvSpPr>
            <p:cNvPr id="205" name="Google Shape;205;p14"/>
            <p:cNvSpPr/>
            <p:nvPr/>
          </p:nvSpPr>
          <p:spPr>
            <a:xfrm>
              <a:off x="10744200" y="13677900"/>
              <a:ext cx="842100" cy="594600"/>
            </a:xfrm>
            <a:prstGeom prst="wedgeEllipseCallout">
              <a:avLst>
                <a:gd fmla="val -40951" name="adj1"/>
                <a:gd fmla="val 62134" name="adj2"/>
              </a:avLst>
            </a:prstGeom>
            <a:solidFill>
              <a:schemeClr val="lt1"/>
            </a:solidFill>
            <a:ln cap="flat" cmpd="sng" w="19050">
              <a:solidFill>
                <a:srgbClr val="4D8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14"/>
            <p:cNvCxnSpPr/>
            <p:nvPr/>
          </p:nvCxnSpPr>
          <p:spPr>
            <a:xfrm>
              <a:off x="10985248" y="13843552"/>
              <a:ext cx="360000" cy="0"/>
            </a:xfrm>
            <a:prstGeom prst="straightConnector1">
              <a:avLst/>
            </a:prstGeom>
            <a:noFill/>
            <a:ln cap="flat" cmpd="sng" w="28575">
              <a:solidFill>
                <a:srgbClr val="4D849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0867498" y="13964302"/>
              <a:ext cx="595500" cy="0"/>
            </a:xfrm>
            <a:prstGeom prst="straightConnector1">
              <a:avLst/>
            </a:prstGeom>
            <a:noFill/>
            <a:ln cap="flat" cmpd="sng" w="28575">
              <a:solidFill>
                <a:srgbClr val="4D849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10913698" y="14085052"/>
              <a:ext cx="503100" cy="0"/>
            </a:xfrm>
            <a:prstGeom prst="straightConnector1">
              <a:avLst/>
            </a:prstGeom>
            <a:noFill/>
            <a:ln cap="flat" cmpd="sng" w="28575">
              <a:solidFill>
                <a:srgbClr val="4D849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" name="Google Shape;209;p14"/>
          <p:cNvSpPr txBox="1"/>
          <p:nvPr/>
        </p:nvSpPr>
        <p:spPr>
          <a:xfrm>
            <a:off x="3473871" y="11715225"/>
            <a:ext cx="2933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Protocol Pad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Contour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Concept Set Browser</a:t>
            </a:r>
            <a:endParaRPr sz="1800"/>
          </a:p>
          <a:p>
            <a:pPr indent="0" lvl="0" marL="0" rtl="0" algn="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Workbooks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Logic Liaison QC Template</a:t>
            </a:r>
            <a:endParaRPr sz="1800"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3">
            <a:alphaModFix/>
          </a:blip>
          <a:srcRect b="46205" l="2373" r="88234" t="11960"/>
          <a:stretch/>
        </p:blipFill>
        <p:spPr>
          <a:xfrm>
            <a:off x="6578933" y="12231088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11127" l="58899" r="30914" t="58166"/>
          <a:stretch/>
        </p:blipFill>
        <p:spPr>
          <a:xfrm>
            <a:off x="6527053" y="14102885"/>
            <a:ext cx="546335" cy="367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3">
            <a:alphaModFix/>
          </a:blip>
          <a:srcRect b="46199" l="70393" r="20215" t="11965"/>
          <a:stretch/>
        </p:blipFill>
        <p:spPr>
          <a:xfrm>
            <a:off x="6578924" y="12813431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3">
            <a:alphaModFix/>
          </a:blip>
          <a:srcRect b="46205" l="59211" r="31396" t="11960"/>
          <a:stretch/>
        </p:blipFill>
        <p:spPr>
          <a:xfrm>
            <a:off x="6578930" y="11648744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4"/>
          <p:cNvPicPr preferRelativeResize="0"/>
          <p:nvPr/>
        </p:nvPicPr>
        <p:blipFill rotWithShape="1">
          <a:blip r:embed="rId3">
            <a:alphaModFix/>
          </a:blip>
          <a:srcRect b="46550" l="47288" r="43320" t="11613"/>
          <a:stretch/>
        </p:blipFill>
        <p:spPr>
          <a:xfrm>
            <a:off x="7225383" y="12813455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b="46205" l="36224" r="54383" t="11960"/>
          <a:stretch/>
        </p:blipFill>
        <p:spPr>
          <a:xfrm>
            <a:off x="7228778" y="11648743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4"/>
          <p:cNvPicPr preferRelativeResize="0"/>
          <p:nvPr/>
        </p:nvPicPr>
        <p:blipFill rotWithShape="1">
          <a:blip r:embed="rId3">
            <a:alphaModFix/>
          </a:blip>
          <a:srcRect b="45983" l="24849" r="65759" t="12182"/>
          <a:stretch/>
        </p:blipFill>
        <p:spPr>
          <a:xfrm>
            <a:off x="6578940" y="13395774"/>
            <a:ext cx="474877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 b="46205" l="13941" r="76666" t="11960"/>
          <a:stretch/>
        </p:blipFill>
        <p:spPr>
          <a:xfrm>
            <a:off x="7225376" y="12231086"/>
            <a:ext cx="474892" cy="471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 b="9954" l="70076" r="19739" t="56650"/>
          <a:stretch/>
        </p:blipFill>
        <p:spPr>
          <a:xfrm>
            <a:off x="7193069" y="14086801"/>
            <a:ext cx="546335" cy="39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5412" y="13395818"/>
            <a:ext cx="475025" cy="58033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/>
          <p:nvPr/>
        </p:nvSpPr>
        <p:spPr>
          <a:xfrm>
            <a:off x="7866425" y="11715225"/>
            <a:ext cx="31704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Repositories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Notepad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Fusion</a:t>
            </a:r>
            <a:endParaRPr sz="1800"/>
          </a:p>
          <a:p>
            <a:pPr indent="0" lvl="0" marL="0" rtl="0" algn="l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OHDSI ATLAS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Logic Liaison Facts Template</a:t>
            </a:r>
            <a:endParaRPr sz="1800"/>
          </a:p>
        </p:txBody>
      </p:sp>
      <p:sp>
        <p:nvSpPr>
          <p:cNvPr id="221" name="Google Shape;221;p14"/>
          <p:cNvSpPr txBox="1"/>
          <p:nvPr/>
        </p:nvSpPr>
        <p:spPr>
          <a:xfrm>
            <a:off x="3594050" y="10168850"/>
            <a:ext cx="175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Legend</a:t>
            </a:r>
            <a:endParaRPr b="1" sz="3000"/>
          </a:p>
        </p:txBody>
      </p:sp>
      <p:sp>
        <p:nvSpPr>
          <p:cNvPr id="222" name="Google Shape;222;p14"/>
          <p:cNvSpPr/>
          <p:nvPr/>
        </p:nvSpPr>
        <p:spPr>
          <a:xfrm flipH="1">
            <a:off x="6749445" y="10282840"/>
            <a:ext cx="1109100" cy="595800"/>
          </a:xfrm>
          <a:prstGeom prst="ellipse">
            <a:avLst/>
          </a:prstGeom>
          <a:solidFill>
            <a:srgbClr val="DBE7FC"/>
          </a:solidFill>
          <a:ln cap="flat" cmpd="sng" w="28575">
            <a:solidFill>
              <a:srgbClr val="9CB4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Output</a:t>
            </a:r>
            <a:endParaRPr b="1" sz="1800"/>
          </a:p>
        </p:txBody>
      </p:sp>
      <p:sp>
        <p:nvSpPr>
          <p:cNvPr id="223" name="Google Shape;223;p14"/>
          <p:cNvSpPr/>
          <p:nvPr/>
        </p:nvSpPr>
        <p:spPr>
          <a:xfrm>
            <a:off x="8112629" y="10224340"/>
            <a:ext cx="1265100" cy="71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F5F5"/>
          </a:solidFill>
          <a:ln cap="flat" cmpd="sng" w="28575">
            <a:solidFill>
              <a:srgbClr val="A0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914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Action</a:t>
            </a:r>
            <a:endParaRPr b="1" sz="1800"/>
          </a:p>
        </p:txBody>
      </p:sp>
      <p:sp>
        <p:nvSpPr>
          <p:cNvPr id="224" name="Google Shape;224;p14"/>
          <p:cNvSpPr/>
          <p:nvPr/>
        </p:nvSpPr>
        <p:spPr>
          <a:xfrm>
            <a:off x="9631800" y="10290340"/>
            <a:ext cx="1109100" cy="580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and Tools</a:t>
            </a:r>
            <a:endParaRPr/>
          </a:p>
        </p:txBody>
      </p:sp>
      <p:sp>
        <p:nvSpPr>
          <p:cNvPr id="225" name="Google Shape;225;p14"/>
          <p:cNvSpPr txBox="1"/>
          <p:nvPr/>
        </p:nvSpPr>
        <p:spPr>
          <a:xfrm>
            <a:off x="3473875" y="11088000"/>
            <a:ext cx="756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/>
              <a:t>Enclave Applications</a:t>
            </a:r>
            <a:endParaRPr b="1" i="1" sz="2000"/>
          </a:p>
        </p:txBody>
      </p:sp>
      <p:grpSp>
        <p:nvGrpSpPr>
          <p:cNvPr id="226" name="Google Shape;226;p14"/>
          <p:cNvGrpSpPr/>
          <p:nvPr/>
        </p:nvGrpSpPr>
        <p:grpSpPr>
          <a:xfrm>
            <a:off x="13467169" y="11064220"/>
            <a:ext cx="516039" cy="364371"/>
            <a:chOff x="10744200" y="13677900"/>
            <a:chExt cx="842100" cy="594600"/>
          </a:xfrm>
        </p:grpSpPr>
        <p:sp>
          <p:nvSpPr>
            <p:cNvPr id="227" name="Google Shape;227;p14"/>
            <p:cNvSpPr/>
            <p:nvPr/>
          </p:nvSpPr>
          <p:spPr>
            <a:xfrm>
              <a:off x="10744200" y="13677900"/>
              <a:ext cx="842100" cy="594600"/>
            </a:xfrm>
            <a:prstGeom prst="wedgeEllipseCallout">
              <a:avLst>
                <a:gd fmla="val -40951" name="adj1"/>
                <a:gd fmla="val 62134" name="adj2"/>
              </a:avLst>
            </a:prstGeom>
            <a:solidFill>
              <a:srgbClr val="4D8493"/>
            </a:solidFill>
            <a:ln cap="flat" cmpd="sng" w="19050">
              <a:solidFill>
                <a:srgbClr val="4D84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p14"/>
            <p:cNvCxnSpPr/>
            <p:nvPr/>
          </p:nvCxnSpPr>
          <p:spPr>
            <a:xfrm>
              <a:off x="10985248" y="13843552"/>
              <a:ext cx="360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14"/>
            <p:cNvCxnSpPr/>
            <p:nvPr/>
          </p:nvCxnSpPr>
          <p:spPr>
            <a:xfrm>
              <a:off x="10867498" y="13964302"/>
              <a:ext cx="595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14"/>
            <p:cNvCxnSpPr/>
            <p:nvPr/>
          </p:nvCxnSpPr>
          <p:spPr>
            <a:xfrm>
              <a:off x="10913698" y="14085052"/>
              <a:ext cx="503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1" name="Google Shape;231;p14"/>
          <p:cNvGrpSpPr/>
          <p:nvPr/>
        </p:nvGrpSpPr>
        <p:grpSpPr>
          <a:xfrm>
            <a:off x="13575451" y="11603887"/>
            <a:ext cx="336051" cy="434518"/>
            <a:chOff x="12820063" y="11224863"/>
            <a:chExt cx="399300" cy="516300"/>
          </a:xfrm>
        </p:grpSpPr>
        <p:grpSp>
          <p:nvGrpSpPr>
            <p:cNvPr id="232" name="Google Shape;232;p14"/>
            <p:cNvGrpSpPr/>
            <p:nvPr/>
          </p:nvGrpSpPr>
          <p:grpSpPr>
            <a:xfrm>
              <a:off x="12820063" y="11224863"/>
              <a:ext cx="399300" cy="516300"/>
              <a:chOff x="14554038" y="11907663"/>
              <a:chExt cx="399300" cy="516300"/>
            </a:xfrm>
          </p:grpSpPr>
          <p:sp>
            <p:nvSpPr>
              <p:cNvPr id="233" name="Google Shape;233;p14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28290" name="adj"/>
                </a:avLst>
              </a:prstGeom>
              <a:solidFill>
                <a:srgbClr val="642F6C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14554038" y="11907663"/>
                <a:ext cx="399300" cy="516300"/>
              </a:xfrm>
              <a:prstGeom prst="foldedCorner">
                <a:avLst>
                  <a:gd fmla="val 50000" name="adj"/>
                </a:avLst>
              </a:prstGeom>
              <a:solidFill>
                <a:srgbClr val="642F6C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5" name="Google Shape;235;p14"/>
            <p:cNvCxnSpPr/>
            <p:nvPr/>
          </p:nvCxnSpPr>
          <p:spPr>
            <a:xfrm>
              <a:off x="12918165" y="11332697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12918165" y="11406516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12918165" y="11480334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12918165" y="11554153"/>
              <a:ext cx="2031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12918165" y="11627972"/>
              <a:ext cx="1215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0" name="Google Shape;240;p14"/>
          <p:cNvGrpSpPr/>
          <p:nvPr/>
        </p:nvGrpSpPr>
        <p:grpSpPr>
          <a:xfrm>
            <a:off x="14006702" y="10400822"/>
            <a:ext cx="458908" cy="487350"/>
            <a:chOff x="12427602" y="10278584"/>
            <a:chExt cx="458908" cy="487350"/>
          </a:xfrm>
        </p:grpSpPr>
        <p:grpSp>
          <p:nvGrpSpPr>
            <p:cNvPr id="241" name="Google Shape;241;p14"/>
            <p:cNvGrpSpPr/>
            <p:nvPr/>
          </p:nvGrpSpPr>
          <p:grpSpPr>
            <a:xfrm>
              <a:off x="12568439" y="10278584"/>
              <a:ext cx="180145" cy="170903"/>
              <a:chOff x="3432515" y="6819900"/>
              <a:chExt cx="520800" cy="494082"/>
            </a:xfrm>
          </p:grpSpPr>
          <p:sp>
            <p:nvSpPr>
              <p:cNvPr id="242" name="Google Shape;242;p14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>
              <a:off x="12523738" y="10455916"/>
              <a:ext cx="270000" cy="36000"/>
            </a:xfrm>
            <a:prstGeom prst="roundRect">
              <a:avLst>
                <a:gd fmla="val 3705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 rot="10800000">
              <a:off x="12568514" y="10489400"/>
              <a:ext cx="180300" cy="105300"/>
            </a:xfrm>
            <a:prstGeom prst="trapezoid">
              <a:avLst>
                <a:gd fmla="val 25000" name="adj"/>
              </a:avLst>
            </a:prstGeom>
            <a:solidFill>
              <a:srgbClr val="1F497D"/>
            </a:solidFill>
            <a:ln cap="flat" cmpd="sng" w="9525">
              <a:solidFill>
                <a:srgbClr val="1F49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" name="Google Shape;246;p14"/>
            <p:cNvGrpSpPr/>
            <p:nvPr/>
          </p:nvGrpSpPr>
          <p:grpSpPr>
            <a:xfrm>
              <a:off x="12567641" y="10563089"/>
              <a:ext cx="182176" cy="172830"/>
              <a:chOff x="3432515" y="6819900"/>
              <a:chExt cx="520800" cy="494082"/>
            </a:xfrm>
          </p:grpSpPr>
          <p:sp>
            <p:nvSpPr>
              <p:cNvPr id="247" name="Google Shape;247;p14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4"/>
            <p:cNvGrpSpPr/>
            <p:nvPr/>
          </p:nvGrpSpPr>
          <p:grpSpPr>
            <a:xfrm>
              <a:off x="12427602" y="10593104"/>
              <a:ext cx="182176" cy="172830"/>
              <a:chOff x="3432515" y="6819900"/>
              <a:chExt cx="520800" cy="494082"/>
            </a:xfrm>
          </p:grpSpPr>
          <p:sp>
            <p:nvSpPr>
              <p:cNvPr id="250" name="Google Shape;250;p14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14"/>
            <p:cNvGrpSpPr/>
            <p:nvPr/>
          </p:nvGrpSpPr>
          <p:grpSpPr>
            <a:xfrm>
              <a:off x="12704334" y="10593104"/>
              <a:ext cx="182176" cy="172830"/>
              <a:chOff x="3432515" y="6819900"/>
              <a:chExt cx="520800" cy="494082"/>
            </a:xfrm>
          </p:grpSpPr>
          <p:sp>
            <p:nvSpPr>
              <p:cNvPr id="253" name="Google Shape;253;p14"/>
              <p:cNvSpPr/>
              <p:nvPr/>
            </p:nvSpPr>
            <p:spPr>
              <a:xfrm>
                <a:off x="3432515" y="7113882"/>
                <a:ext cx="520800" cy="20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1F497D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3524925" y="6819900"/>
                <a:ext cx="336000" cy="336000"/>
              </a:xfrm>
              <a:prstGeom prst="ellipse">
                <a:avLst/>
              </a:prstGeom>
              <a:solidFill>
                <a:srgbClr val="1F497D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" name="Google Shape;255;p14"/>
          <p:cNvGrpSpPr/>
          <p:nvPr/>
        </p:nvGrpSpPr>
        <p:grpSpPr>
          <a:xfrm>
            <a:off x="13978162" y="12122988"/>
            <a:ext cx="516000" cy="451374"/>
            <a:chOff x="13897762" y="13291675"/>
            <a:chExt cx="516000" cy="451374"/>
          </a:xfrm>
        </p:grpSpPr>
        <p:cxnSp>
          <p:nvCxnSpPr>
            <p:cNvPr id="256" name="Google Shape;256;p14"/>
            <p:cNvCxnSpPr/>
            <p:nvPr/>
          </p:nvCxnSpPr>
          <p:spPr>
            <a:xfrm>
              <a:off x="14156064" y="13656088"/>
              <a:ext cx="86953" cy="86961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14"/>
            <p:cNvCxnSpPr/>
            <p:nvPr/>
          </p:nvCxnSpPr>
          <p:spPr>
            <a:xfrm flipH="1">
              <a:off x="14066996" y="13656088"/>
              <a:ext cx="86953" cy="86961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8" name="Google Shape;258;p14"/>
            <p:cNvSpPr/>
            <p:nvPr/>
          </p:nvSpPr>
          <p:spPr>
            <a:xfrm>
              <a:off x="13944808" y="13328208"/>
              <a:ext cx="421800" cy="327900"/>
            </a:xfrm>
            <a:prstGeom prst="rect">
              <a:avLst/>
            </a:prstGeom>
            <a:solidFill>
              <a:srgbClr val="C00000"/>
            </a:solidFill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13993436" y="13370053"/>
              <a:ext cx="127216" cy="123843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0" name="Google Shape;260;p14"/>
            <p:cNvCxnSpPr/>
            <p:nvPr/>
          </p:nvCxnSpPr>
          <p:spPr>
            <a:xfrm>
              <a:off x="14171572" y="13421231"/>
              <a:ext cx="14244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14"/>
            <p:cNvCxnSpPr/>
            <p:nvPr/>
          </p:nvCxnSpPr>
          <p:spPr>
            <a:xfrm>
              <a:off x="14171572" y="13481771"/>
              <a:ext cx="142441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14"/>
            <p:cNvCxnSpPr/>
            <p:nvPr/>
          </p:nvCxnSpPr>
          <p:spPr>
            <a:xfrm>
              <a:off x="13993436" y="13575669"/>
              <a:ext cx="328528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" name="Google Shape;263;p14"/>
            <p:cNvSpPr/>
            <p:nvPr/>
          </p:nvSpPr>
          <p:spPr>
            <a:xfrm>
              <a:off x="13897762" y="13291675"/>
              <a:ext cx="516000" cy="366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/>
          <p:nvPr/>
        </p:nvSpPr>
        <p:spPr>
          <a:xfrm>
            <a:off x="5111150" y="5326450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5375325" y="7570525"/>
            <a:ext cx="21456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clinical questions.</a:t>
            </a:r>
            <a:endParaRPr b="1" sz="1100"/>
          </a:p>
        </p:txBody>
      </p:sp>
      <p:sp>
        <p:nvSpPr>
          <p:cNvPr id="270" name="Google Shape;270;p15"/>
          <p:cNvSpPr/>
          <p:nvPr/>
        </p:nvSpPr>
        <p:spPr>
          <a:xfrm>
            <a:off x="3917925" y="7690850"/>
            <a:ext cx="1457400" cy="1090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31751951" y="7551625"/>
            <a:ext cx="859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272" name="Google Shape;272;p15"/>
          <p:cNvSpPr/>
          <p:nvPr/>
        </p:nvSpPr>
        <p:spPr>
          <a:xfrm>
            <a:off x="27798725" y="5326450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Team Lead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Publication intent</a:t>
            </a:r>
            <a:r>
              <a:rPr lang="en">
                <a:solidFill>
                  <a:schemeClr val="dk1"/>
                </a:solidFill>
              </a:rPr>
              <a:t> form.</a:t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23985150" y="5326450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download form.</a:t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>
            <a:off x="20235800" y="5326450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16448313" y="5326450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12665713" y="5326450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8881188" y="5326450"/>
            <a:ext cx="2428200" cy="2839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DAD0D6"/>
              </a:gs>
            </a:gsLst>
            <a:lin ang="16200038" scaled="0"/>
          </a:gradFill>
          <a:ln cap="flat" cmpd="sng" w="28575">
            <a:solidFill>
              <a:srgbClr val="642F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/>
              <a:t>Key Team Members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Enclave </a:t>
            </a:r>
            <a:r>
              <a:rPr b="1" i="1" lang="en" sz="1800"/>
              <a:t>Tools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34271563" y="8270363"/>
            <a:ext cx="399300" cy="516300"/>
          </a:xfrm>
          <a:prstGeom prst="foldedCorner">
            <a:avLst>
              <a:gd fmla="val 1890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/>
          <p:nvPr/>
        </p:nvSpPr>
        <p:spPr>
          <a:xfrm flipH="1">
            <a:off x="22506557" y="7522849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280" name="Google Shape;280;p15"/>
          <p:cNvSpPr/>
          <p:nvPr/>
        </p:nvSpPr>
        <p:spPr>
          <a:xfrm flipH="1">
            <a:off x="22582757" y="7599049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281" name="Google Shape;281;p15"/>
          <p:cNvSpPr/>
          <p:nvPr/>
        </p:nvSpPr>
        <p:spPr>
          <a:xfrm flipH="1">
            <a:off x="30243942" y="7650634"/>
            <a:ext cx="1881300" cy="1010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N3C Approval for Results Publication/ Presentation</a:t>
            </a:r>
            <a:endParaRPr b="1" sz="1500"/>
          </a:p>
        </p:txBody>
      </p:sp>
      <p:sp>
        <p:nvSpPr>
          <p:cNvPr id="282" name="Google Shape;282;p15"/>
          <p:cNvSpPr/>
          <p:nvPr/>
        </p:nvSpPr>
        <p:spPr>
          <a:xfrm>
            <a:off x="28006376" y="7551625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Write manuscript and request publication review.</a:t>
            </a:r>
            <a:endParaRPr b="1" sz="1100"/>
          </a:p>
        </p:txBody>
      </p:sp>
      <p:sp>
        <p:nvSpPr>
          <p:cNvPr id="283" name="Google Shape;283;p15"/>
          <p:cNvSpPr/>
          <p:nvPr/>
        </p:nvSpPr>
        <p:spPr>
          <a:xfrm>
            <a:off x="9079551" y="7570525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Define cohort phenotype and develop Concept Sets.</a:t>
            </a:r>
            <a:endParaRPr b="1" sz="1100"/>
          </a:p>
        </p:txBody>
      </p:sp>
      <p:sp>
        <p:nvSpPr>
          <p:cNvPr id="284" name="Google Shape;284;p15"/>
          <p:cNvSpPr/>
          <p:nvPr/>
        </p:nvSpPr>
        <p:spPr>
          <a:xfrm>
            <a:off x="12860351" y="7570525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Identify cohort based on phenotype.</a:t>
            </a:r>
            <a:endParaRPr b="1" sz="1100"/>
          </a:p>
        </p:txBody>
      </p:sp>
      <p:sp>
        <p:nvSpPr>
          <p:cNvPr id="285" name="Google Shape;285;p15"/>
          <p:cNvSpPr/>
          <p:nvPr/>
        </p:nvSpPr>
        <p:spPr>
          <a:xfrm flipH="1">
            <a:off x="18726107" y="7517129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286" name="Google Shape;286;p15"/>
          <p:cNvSpPr/>
          <p:nvPr/>
        </p:nvSpPr>
        <p:spPr>
          <a:xfrm>
            <a:off x="20411124" y="7418125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2258675" y="10851225"/>
            <a:ext cx="4775895" cy="4340700"/>
            <a:chOff x="14877825" y="3092250"/>
            <a:chExt cx="4775895" cy="4340700"/>
          </a:xfrm>
        </p:grpSpPr>
        <p:sp>
          <p:nvSpPr>
            <p:cNvPr id="288" name="Google Shape;288;p15"/>
            <p:cNvSpPr txBox="1"/>
            <p:nvPr/>
          </p:nvSpPr>
          <p:spPr>
            <a:xfrm>
              <a:off x="14877825" y="3092250"/>
              <a:ext cx="4275000" cy="43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/>
                <a:t>Team Member </a:t>
              </a:r>
              <a:r>
                <a:rPr b="1" lang="en" sz="2400"/>
                <a:t>Legend:</a:t>
              </a:r>
              <a:endParaRPr b="1" sz="2400"/>
            </a:p>
            <a:p>
              <a:pPr indent="0" lvl="0" marL="0" rtl="0" algn="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Clinician</a:t>
              </a:r>
              <a:endParaRPr sz="1800"/>
            </a:p>
            <a:p>
              <a:pPr indent="0" lvl="0" marL="0" rtl="0" algn="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Data Liaison</a:t>
              </a:r>
              <a:endParaRPr sz="1800"/>
            </a:p>
            <a:p>
              <a:pPr indent="0" lvl="0" marL="0" rtl="0" algn="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Informatician</a:t>
              </a:r>
              <a:endParaRPr sz="1800"/>
            </a:p>
            <a:p>
              <a:pPr indent="0" lvl="0" marL="0" rtl="0" algn="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Statistician</a:t>
              </a:r>
              <a:endParaRPr sz="1800"/>
            </a:p>
            <a:p>
              <a:pPr indent="0" lvl="0" marL="0" rtl="0" algn="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NCATS Reviewers</a:t>
              </a:r>
              <a:endParaRPr sz="1800"/>
            </a:p>
            <a:p>
              <a:pPr indent="0" lvl="0" marL="0" rtl="0" algn="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Publication Committee</a:t>
              </a:r>
              <a:endParaRPr sz="1800"/>
            </a:p>
            <a:p>
              <a:pPr indent="0" lvl="0" marL="0" rtl="0" algn="r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9208638" y="3701875"/>
              <a:ext cx="374100" cy="3741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90" name="Google Shape;29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181038" y="4194400"/>
              <a:ext cx="429300" cy="4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181038" y="4767175"/>
              <a:ext cx="429300" cy="4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5"/>
            <p:cNvPicPr preferRelativeResize="0"/>
            <p:nvPr/>
          </p:nvPicPr>
          <p:blipFill rotWithShape="1">
            <a:blip r:embed="rId5">
              <a:alphaModFix/>
            </a:blip>
            <a:srcRect b="23922" l="16121" r="13386" t="13988"/>
            <a:stretch/>
          </p:blipFill>
          <p:spPr>
            <a:xfrm>
              <a:off x="19181050" y="5339950"/>
              <a:ext cx="429300" cy="404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5"/>
            <p:cNvPicPr preferRelativeResize="0"/>
            <p:nvPr/>
          </p:nvPicPr>
          <p:blipFill rotWithShape="1">
            <a:blip r:embed="rId6">
              <a:alphaModFix/>
            </a:blip>
            <a:srcRect b="23838" l="9906" r="7680" t="16309"/>
            <a:stretch/>
          </p:blipFill>
          <p:spPr>
            <a:xfrm>
              <a:off x="19137700" y="5887675"/>
              <a:ext cx="516020" cy="404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5"/>
            <p:cNvPicPr preferRelativeResize="0"/>
            <p:nvPr/>
          </p:nvPicPr>
          <p:blipFill rotWithShape="1">
            <a:blip r:embed="rId7">
              <a:alphaModFix/>
            </a:blip>
            <a:srcRect b="0" l="23485" r="22868" t="0"/>
            <a:stretch/>
          </p:blipFill>
          <p:spPr>
            <a:xfrm>
              <a:off x="19181050" y="6435400"/>
              <a:ext cx="429300" cy="4439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5" name="Google Shape;295;p15"/>
          <p:cNvPicPr preferRelativeResize="0"/>
          <p:nvPr/>
        </p:nvPicPr>
        <p:blipFill rotWithShape="1">
          <a:blip r:embed="rId6">
            <a:alphaModFix/>
          </a:blip>
          <a:srcRect b="23838" l="9906" r="7680" t="16309"/>
          <a:stretch/>
        </p:blipFill>
        <p:spPr>
          <a:xfrm>
            <a:off x="24310137" y="5867550"/>
            <a:ext cx="516025" cy="404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7">
            <a:alphaModFix/>
          </a:blip>
          <a:srcRect b="0" l="23485" r="22868" t="0"/>
          <a:stretch/>
        </p:blipFill>
        <p:spPr>
          <a:xfrm>
            <a:off x="29420128" y="5778948"/>
            <a:ext cx="398875" cy="4125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15"/>
          <p:cNvCxnSpPr>
            <a:stCxn id="298" idx="4"/>
            <a:endCxn id="269" idx="2"/>
          </p:cNvCxnSpPr>
          <p:nvPr/>
        </p:nvCxnSpPr>
        <p:spPr>
          <a:xfrm rot="5400000">
            <a:off x="9537616" y="6059129"/>
            <a:ext cx="99000" cy="5341200"/>
          </a:xfrm>
          <a:prstGeom prst="bentConnector3">
            <a:avLst>
              <a:gd fmla="val 119939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15"/>
          <p:cNvSpPr txBox="1"/>
          <p:nvPr/>
        </p:nvSpPr>
        <p:spPr>
          <a:xfrm>
            <a:off x="7777675" y="9477300"/>
            <a:ext cx="36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</a:t>
            </a:r>
            <a:r>
              <a:rPr i="1" lang="en"/>
              <a:t>available</a:t>
            </a:r>
            <a:r>
              <a:rPr i="1" lang="en"/>
              <a:t> data as needed.</a:t>
            </a:r>
            <a:endParaRPr i="1"/>
          </a:p>
        </p:txBody>
      </p:sp>
      <p:cxnSp>
        <p:nvCxnSpPr>
          <p:cNvPr id="300" name="Google Shape;300;p15"/>
          <p:cNvCxnSpPr>
            <a:stCxn id="301" idx="4"/>
            <a:endCxn id="283" idx="2"/>
          </p:cNvCxnSpPr>
          <p:nvPr/>
        </p:nvCxnSpPr>
        <p:spPr>
          <a:xfrm rot="5400000">
            <a:off x="17106677" y="2286029"/>
            <a:ext cx="99000" cy="12887400"/>
          </a:xfrm>
          <a:prstGeom prst="bentConnector3">
            <a:avLst>
              <a:gd fmla="val 78408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15"/>
          <p:cNvSpPr txBox="1"/>
          <p:nvPr/>
        </p:nvSpPr>
        <p:spPr>
          <a:xfrm>
            <a:off x="12894225" y="9106394"/>
            <a:ext cx="25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data quality.</a:t>
            </a:r>
            <a:endParaRPr i="1"/>
          </a:p>
        </p:txBody>
      </p:sp>
      <p:cxnSp>
        <p:nvCxnSpPr>
          <p:cNvPr id="303" name="Google Shape;303;p15"/>
          <p:cNvCxnSpPr>
            <a:stCxn id="304" idx="4"/>
          </p:cNvCxnSpPr>
          <p:nvPr/>
        </p:nvCxnSpPr>
        <p:spPr>
          <a:xfrm>
            <a:off x="16038436" y="8680229"/>
            <a:ext cx="0" cy="80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15"/>
          <p:cNvCxnSpPr>
            <a:stCxn id="306" idx="4"/>
          </p:cNvCxnSpPr>
          <p:nvPr/>
        </p:nvCxnSpPr>
        <p:spPr>
          <a:xfrm>
            <a:off x="19819157" y="8680229"/>
            <a:ext cx="0" cy="79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15"/>
          <p:cNvSpPr/>
          <p:nvPr/>
        </p:nvSpPr>
        <p:spPr>
          <a:xfrm flipH="1">
            <a:off x="18802307" y="7593329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308" name="Google Shape;308;p15"/>
          <p:cNvSpPr/>
          <p:nvPr/>
        </p:nvSpPr>
        <p:spPr>
          <a:xfrm>
            <a:off x="20494611" y="7494325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309" name="Google Shape;309;p15"/>
          <p:cNvSpPr/>
          <p:nvPr/>
        </p:nvSpPr>
        <p:spPr>
          <a:xfrm>
            <a:off x="20578098" y="7570525"/>
            <a:ext cx="20808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variable QC and statistical analyses.</a:t>
            </a:r>
            <a:endParaRPr b="1" sz="1100"/>
          </a:p>
        </p:txBody>
      </p:sp>
      <p:sp>
        <p:nvSpPr>
          <p:cNvPr id="306" name="Google Shape;306;p15"/>
          <p:cNvSpPr/>
          <p:nvPr/>
        </p:nvSpPr>
        <p:spPr>
          <a:xfrm flipH="1">
            <a:off x="18878507" y="7669529"/>
            <a:ext cx="1881300" cy="1010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Fact Tables</a:t>
            </a:r>
            <a:endParaRPr b="1" sz="1800"/>
          </a:p>
        </p:txBody>
      </p:sp>
      <p:sp>
        <p:nvSpPr>
          <p:cNvPr id="310" name="Google Shape;310;p15"/>
          <p:cNvSpPr/>
          <p:nvPr/>
        </p:nvSpPr>
        <p:spPr>
          <a:xfrm>
            <a:off x="16640973" y="7570525"/>
            <a:ext cx="22374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Gather/derive required variables for analyses.</a:t>
            </a:r>
            <a:endParaRPr b="1" sz="1100"/>
          </a:p>
        </p:txBody>
      </p:sp>
      <p:cxnSp>
        <p:nvCxnSpPr>
          <p:cNvPr id="311" name="Google Shape;311;p15"/>
          <p:cNvCxnSpPr>
            <a:endCxn id="310" idx="2"/>
          </p:cNvCxnSpPr>
          <p:nvPr/>
        </p:nvCxnSpPr>
        <p:spPr>
          <a:xfrm rot="10800000">
            <a:off x="18274023" y="8779225"/>
            <a:ext cx="0" cy="65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15"/>
          <p:cNvSpPr/>
          <p:nvPr/>
        </p:nvSpPr>
        <p:spPr>
          <a:xfrm>
            <a:off x="24011325" y="7418125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313" name="Google Shape;313;p15"/>
          <p:cNvSpPr/>
          <p:nvPr/>
        </p:nvSpPr>
        <p:spPr>
          <a:xfrm>
            <a:off x="24101511" y="7494325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analyses.</a:t>
            </a:r>
            <a:endParaRPr b="1" sz="1100"/>
          </a:p>
        </p:txBody>
      </p:sp>
      <p:sp>
        <p:nvSpPr>
          <p:cNvPr id="314" name="Google Shape;314;p15"/>
          <p:cNvSpPr/>
          <p:nvPr/>
        </p:nvSpPr>
        <p:spPr>
          <a:xfrm flipH="1">
            <a:off x="26300367" y="7522849"/>
            <a:ext cx="1881300" cy="1010700"/>
          </a:xfrm>
          <a:prstGeom prst="ellipse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315" name="Google Shape;315;p15"/>
          <p:cNvSpPr/>
          <p:nvPr/>
        </p:nvSpPr>
        <p:spPr>
          <a:xfrm flipH="1">
            <a:off x="26376567" y="7599049"/>
            <a:ext cx="1881300" cy="10107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Fact Tables</a:t>
            </a:r>
            <a:endParaRPr b="1" sz="1200"/>
          </a:p>
        </p:txBody>
      </p:sp>
      <p:sp>
        <p:nvSpPr>
          <p:cNvPr id="316" name="Google Shape;316;p15"/>
          <p:cNvSpPr/>
          <p:nvPr/>
        </p:nvSpPr>
        <p:spPr>
          <a:xfrm flipH="1">
            <a:off x="26453038" y="7669529"/>
            <a:ext cx="1881300" cy="1010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Final Censored, NCATS Approved Results</a:t>
            </a:r>
            <a:endParaRPr b="1" sz="1500"/>
          </a:p>
        </p:txBody>
      </p:sp>
      <p:sp>
        <p:nvSpPr>
          <p:cNvPr id="317" name="Google Shape;317;p15"/>
          <p:cNvSpPr/>
          <p:nvPr/>
        </p:nvSpPr>
        <p:spPr>
          <a:xfrm>
            <a:off x="24191697" y="7570525"/>
            <a:ext cx="2247900" cy="12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Perform final analyses, censor data, and request data download.</a:t>
            </a:r>
            <a:endParaRPr b="1" sz="1100"/>
          </a:p>
        </p:txBody>
      </p:sp>
      <p:cxnSp>
        <p:nvCxnSpPr>
          <p:cNvPr id="318" name="Google Shape;318;p15"/>
          <p:cNvCxnSpPr>
            <a:stCxn id="281" idx="4"/>
            <a:endCxn id="317" idx="2"/>
          </p:cNvCxnSpPr>
          <p:nvPr/>
        </p:nvCxnSpPr>
        <p:spPr>
          <a:xfrm rot="5400000">
            <a:off x="28450992" y="6045634"/>
            <a:ext cx="117900" cy="5349300"/>
          </a:xfrm>
          <a:prstGeom prst="bentConnector3">
            <a:avLst>
              <a:gd fmla="val 67442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15"/>
          <p:cNvSpPr txBox="1"/>
          <p:nvPr/>
        </p:nvSpPr>
        <p:spPr>
          <a:xfrm>
            <a:off x="27663625" y="9106394"/>
            <a:ext cx="34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NCATS/N3C guidance.</a:t>
            </a:r>
            <a:endParaRPr i="1"/>
          </a:p>
        </p:txBody>
      </p:sp>
      <p:cxnSp>
        <p:nvCxnSpPr>
          <p:cNvPr id="320" name="Google Shape;320;p15"/>
          <p:cNvCxnSpPr>
            <a:stCxn id="316" idx="4"/>
          </p:cNvCxnSpPr>
          <p:nvPr/>
        </p:nvCxnSpPr>
        <p:spPr>
          <a:xfrm>
            <a:off x="27393688" y="8680229"/>
            <a:ext cx="0" cy="75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15"/>
          <p:cNvSpPr txBox="1"/>
          <p:nvPr/>
        </p:nvSpPr>
        <p:spPr>
          <a:xfrm>
            <a:off x="20438025" y="9106400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Adjust based on variable quality.</a:t>
            </a:r>
            <a:endParaRPr i="1"/>
          </a:p>
        </p:txBody>
      </p:sp>
      <p:sp>
        <p:nvSpPr>
          <p:cNvPr id="322" name="Google Shape;322;p15"/>
          <p:cNvSpPr/>
          <p:nvPr/>
        </p:nvSpPr>
        <p:spPr>
          <a:xfrm>
            <a:off x="34271563" y="8270363"/>
            <a:ext cx="399300" cy="516300"/>
          </a:xfrm>
          <a:prstGeom prst="foldedCorner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 txBox="1"/>
          <p:nvPr/>
        </p:nvSpPr>
        <p:spPr>
          <a:xfrm>
            <a:off x="34047500" y="7898581"/>
            <a:ext cx="13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Manuscript</a:t>
            </a:r>
            <a:endParaRPr/>
          </a:p>
        </p:txBody>
      </p:sp>
      <p:pic>
        <p:nvPicPr>
          <p:cNvPr id="324" name="Google Shape;32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866461" y="8454798"/>
            <a:ext cx="663900" cy="6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528923" y="7074123"/>
            <a:ext cx="659000" cy="6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5"/>
          <p:cNvSpPr txBox="1"/>
          <p:nvPr/>
        </p:nvSpPr>
        <p:spPr>
          <a:xfrm>
            <a:off x="33343825" y="8510450"/>
            <a:ext cx="8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</a:t>
            </a:r>
            <a:endParaRPr/>
          </a:p>
        </p:txBody>
      </p:sp>
      <p:sp>
        <p:nvSpPr>
          <p:cNvPr id="327" name="Google Shape;327;p15"/>
          <p:cNvSpPr txBox="1"/>
          <p:nvPr/>
        </p:nvSpPr>
        <p:spPr>
          <a:xfrm>
            <a:off x="32611750" y="7907625"/>
            <a:ext cx="157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Publish!</a:t>
            </a:r>
            <a:endParaRPr b="1" sz="2400"/>
          </a:p>
        </p:txBody>
      </p:sp>
      <p:sp>
        <p:nvSpPr>
          <p:cNvPr id="328" name="Google Shape;328;p15"/>
          <p:cNvSpPr txBox="1"/>
          <p:nvPr/>
        </p:nvSpPr>
        <p:spPr>
          <a:xfrm>
            <a:off x="32909750" y="7450325"/>
            <a:ext cx="157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pic>
        <p:nvPicPr>
          <p:cNvPr id="329" name="Google Shape;329;p15"/>
          <p:cNvPicPr preferRelativeResize="0"/>
          <p:nvPr/>
        </p:nvPicPr>
        <p:blipFill rotWithShape="1">
          <a:blip r:embed="rId10">
            <a:alphaModFix/>
          </a:blip>
          <a:srcRect b="46205" l="2373" r="88234" t="11960"/>
          <a:stretch/>
        </p:blipFill>
        <p:spPr>
          <a:xfrm>
            <a:off x="38850300" y="169928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5"/>
          <p:cNvPicPr preferRelativeResize="0"/>
          <p:nvPr/>
        </p:nvPicPr>
        <p:blipFill rotWithShape="1">
          <a:blip r:embed="rId10">
            <a:alphaModFix/>
          </a:blip>
          <a:srcRect b="11127" l="58899" r="30914" t="58166"/>
          <a:stretch/>
        </p:blipFill>
        <p:spPr>
          <a:xfrm>
            <a:off x="40745477" y="17496261"/>
            <a:ext cx="432589" cy="290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5"/>
          <p:cNvPicPr preferRelativeResize="0"/>
          <p:nvPr/>
        </p:nvPicPr>
        <p:blipFill rotWithShape="1">
          <a:blip r:embed="rId10">
            <a:alphaModFix/>
          </a:blip>
          <a:srcRect b="46199" l="70393" r="20215" t="11965"/>
          <a:stretch/>
        </p:blipFill>
        <p:spPr>
          <a:xfrm>
            <a:off x="41387967" y="169928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5"/>
          <p:cNvPicPr preferRelativeResize="0"/>
          <p:nvPr/>
        </p:nvPicPr>
        <p:blipFill rotWithShape="1">
          <a:blip r:embed="rId10">
            <a:alphaModFix/>
          </a:blip>
          <a:srcRect b="46205" l="59211" r="31396" t="11960"/>
          <a:stretch/>
        </p:blipFill>
        <p:spPr>
          <a:xfrm>
            <a:off x="40964406" y="16992799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10">
            <a:alphaModFix/>
          </a:blip>
          <a:srcRect b="46550" l="47288" r="43320" t="11613"/>
          <a:stretch/>
        </p:blipFill>
        <p:spPr>
          <a:xfrm>
            <a:off x="40531974" y="169928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5"/>
          <p:cNvPicPr preferRelativeResize="0"/>
          <p:nvPr/>
        </p:nvPicPr>
        <p:blipFill rotWithShape="1">
          <a:blip r:embed="rId10">
            <a:alphaModFix/>
          </a:blip>
          <a:srcRect b="46205" l="36224" r="54383" t="11960"/>
          <a:stretch/>
        </p:blipFill>
        <p:spPr>
          <a:xfrm>
            <a:off x="40101169" y="16992800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5"/>
          <p:cNvPicPr preferRelativeResize="0"/>
          <p:nvPr/>
        </p:nvPicPr>
        <p:blipFill rotWithShape="1">
          <a:blip r:embed="rId10">
            <a:alphaModFix/>
          </a:blip>
          <a:srcRect b="45983" l="24849" r="65759" t="12182"/>
          <a:stretch/>
        </p:blipFill>
        <p:spPr>
          <a:xfrm>
            <a:off x="39691143" y="16992800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5"/>
          <p:cNvPicPr preferRelativeResize="0"/>
          <p:nvPr/>
        </p:nvPicPr>
        <p:blipFill rotWithShape="1">
          <a:blip r:embed="rId10">
            <a:alphaModFix/>
          </a:blip>
          <a:srcRect b="46205" l="13941" r="76666" t="11960"/>
          <a:stretch/>
        </p:blipFill>
        <p:spPr>
          <a:xfrm>
            <a:off x="39281105" y="16992799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5"/>
          <p:cNvPicPr preferRelativeResize="0"/>
          <p:nvPr/>
        </p:nvPicPr>
        <p:blipFill rotWithShape="1">
          <a:blip r:embed="rId10">
            <a:alphaModFix/>
          </a:blip>
          <a:srcRect b="9954" l="70076" r="19739" t="56650"/>
          <a:stretch/>
        </p:blipFill>
        <p:spPr>
          <a:xfrm>
            <a:off x="41231747" y="17483526"/>
            <a:ext cx="432589" cy="31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5"/>
          <p:cNvPicPr preferRelativeResize="0"/>
          <p:nvPr/>
        </p:nvPicPr>
        <p:blipFill rotWithShape="1">
          <a:blip r:embed="rId10">
            <a:alphaModFix/>
          </a:blip>
          <a:srcRect b="46205" l="85618" r="3563" t="11960"/>
          <a:stretch/>
        </p:blipFill>
        <p:spPr>
          <a:xfrm>
            <a:off x="43807425" y="14782875"/>
            <a:ext cx="1049001" cy="9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5"/>
          <p:cNvPicPr preferRelativeResize="0"/>
          <p:nvPr/>
        </p:nvPicPr>
        <p:blipFill rotWithShape="1">
          <a:blip r:embed="rId10">
            <a:alphaModFix/>
          </a:blip>
          <a:srcRect b="46205" l="85618" r="3563" t="11960"/>
          <a:stretch/>
        </p:blipFill>
        <p:spPr>
          <a:xfrm>
            <a:off x="44030449" y="13989603"/>
            <a:ext cx="580301" cy="50039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5"/>
          <p:cNvSpPr/>
          <p:nvPr/>
        </p:nvSpPr>
        <p:spPr>
          <a:xfrm>
            <a:off x="39155538" y="13634750"/>
            <a:ext cx="374100" cy="3741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6813" y="14958613"/>
            <a:ext cx="429300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5325" y="13901325"/>
            <a:ext cx="429300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5"/>
          <p:cNvPicPr preferRelativeResize="0"/>
          <p:nvPr/>
        </p:nvPicPr>
        <p:blipFill rotWithShape="1">
          <a:blip r:embed="rId5">
            <a:alphaModFix/>
          </a:blip>
          <a:srcRect b="23922" l="16121" r="13386" t="13988"/>
          <a:stretch/>
        </p:blipFill>
        <p:spPr>
          <a:xfrm>
            <a:off x="42295337" y="14474100"/>
            <a:ext cx="429300" cy="40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5"/>
          <p:cNvPicPr preferRelativeResize="0"/>
          <p:nvPr/>
        </p:nvPicPr>
        <p:blipFill rotWithShape="1">
          <a:blip r:embed="rId6">
            <a:alphaModFix/>
          </a:blip>
          <a:srcRect b="23838" l="9906" r="7680" t="16309"/>
          <a:stretch/>
        </p:blipFill>
        <p:spPr>
          <a:xfrm>
            <a:off x="42251987" y="15021825"/>
            <a:ext cx="516020" cy="4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5"/>
          <p:cNvPicPr preferRelativeResize="0"/>
          <p:nvPr/>
        </p:nvPicPr>
        <p:blipFill rotWithShape="1">
          <a:blip r:embed="rId7">
            <a:alphaModFix/>
          </a:blip>
          <a:srcRect b="0" l="23485" r="22868" t="0"/>
          <a:stretch/>
        </p:blipFill>
        <p:spPr>
          <a:xfrm>
            <a:off x="42295338" y="15569550"/>
            <a:ext cx="429300" cy="44399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5"/>
          <p:cNvSpPr/>
          <p:nvPr/>
        </p:nvSpPr>
        <p:spPr>
          <a:xfrm>
            <a:off x="5877400" y="5882625"/>
            <a:ext cx="374100" cy="3741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15"/>
          <p:cNvPicPr preferRelativeResize="0"/>
          <p:nvPr/>
        </p:nvPicPr>
        <p:blipFill rotWithShape="1">
          <a:blip r:embed="rId5">
            <a:alphaModFix/>
          </a:blip>
          <a:srcRect b="23922" l="16121" r="13386" t="13988"/>
          <a:stretch/>
        </p:blipFill>
        <p:spPr>
          <a:xfrm>
            <a:off x="6322475" y="5867550"/>
            <a:ext cx="429300" cy="40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5"/>
          <p:cNvPicPr preferRelativeResize="0"/>
          <p:nvPr/>
        </p:nvPicPr>
        <p:blipFill rotWithShape="1">
          <a:blip r:embed="rId10">
            <a:alphaModFix/>
          </a:blip>
          <a:srcRect b="46205" l="2373" r="88234" t="11960"/>
          <a:stretch/>
        </p:blipFill>
        <p:spPr>
          <a:xfrm>
            <a:off x="6516884" y="687906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5"/>
          <p:cNvPicPr preferRelativeResize="0"/>
          <p:nvPr/>
        </p:nvPicPr>
        <p:blipFill rotWithShape="1">
          <a:blip r:embed="rId10">
            <a:alphaModFix/>
          </a:blip>
          <a:srcRect b="11127" l="58899" r="30914" t="58166"/>
          <a:stretch/>
        </p:blipFill>
        <p:spPr>
          <a:xfrm>
            <a:off x="6983725" y="6917505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5"/>
          <p:cNvPicPr preferRelativeResize="0"/>
          <p:nvPr/>
        </p:nvPicPr>
        <p:blipFill rotWithShape="1">
          <a:blip r:embed="rId10">
            <a:alphaModFix/>
          </a:blip>
          <a:srcRect b="46199" l="70393" r="20215" t="11965"/>
          <a:stretch/>
        </p:blipFill>
        <p:spPr>
          <a:xfrm>
            <a:off x="5646047" y="687906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5"/>
          <p:cNvPicPr preferRelativeResize="0"/>
          <p:nvPr/>
        </p:nvPicPr>
        <p:blipFill rotWithShape="1">
          <a:blip r:embed="rId10">
            <a:alphaModFix/>
          </a:blip>
          <a:srcRect b="46205" l="59211" r="31396" t="11960"/>
          <a:stretch/>
        </p:blipFill>
        <p:spPr>
          <a:xfrm>
            <a:off x="5179206" y="687906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5"/>
          <p:cNvPicPr preferRelativeResize="0"/>
          <p:nvPr/>
        </p:nvPicPr>
        <p:blipFill rotWithShape="1">
          <a:blip r:embed="rId10">
            <a:alphaModFix/>
          </a:blip>
          <a:srcRect b="46550" l="47288" r="43320" t="11613"/>
          <a:stretch/>
        </p:blipFill>
        <p:spPr>
          <a:xfrm>
            <a:off x="10807499" y="6879075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5"/>
          <p:cNvPicPr preferRelativeResize="0"/>
          <p:nvPr/>
        </p:nvPicPr>
        <p:blipFill rotWithShape="1">
          <a:blip r:embed="rId10">
            <a:alphaModFix/>
          </a:blip>
          <a:srcRect b="46205" l="36224" r="54383" t="11960"/>
          <a:stretch/>
        </p:blipFill>
        <p:spPr>
          <a:xfrm>
            <a:off x="17711032" y="6879062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5"/>
          <p:cNvPicPr preferRelativeResize="0"/>
          <p:nvPr/>
        </p:nvPicPr>
        <p:blipFill rotWithShape="1">
          <a:blip r:embed="rId10">
            <a:alphaModFix/>
          </a:blip>
          <a:srcRect b="45983" l="24849" r="65759" t="12182"/>
          <a:stretch/>
        </p:blipFill>
        <p:spPr>
          <a:xfrm>
            <a:off x="13375580" y="6933400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5"/>
          <p:cNvPicPr preferRelativeResize="0"/>
          <p:nvPr/>
        </p:nvPicPr>
        <p:blipFill rotWithShape="1">
          <a:blip r:embed="rId10">
            <a:alphaModFix/>
          </a:blip>
          <a:srcRect b="46205" l="13941" r="76666" t="11960"/>
          <a:stretch/>
        </p:blipFill>
        <p:spPr>
          <a:xfrm>
            <a:off x="22199343" y="68631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5"/>
          <p:cNvPicPr preferRelativeResize="0"/>
          <p:nvPr/>
        </p:nvPicPr>
        <p:blipFill rotWithShape="1">
          <a:blip r:embed="rId10">
            <a:alphaModFix/>
          </a:blip>
          <a:srcRect b="9954" l="70076" r="19739" t="56650"/>
          <a:stretch/>
        </p:blipFill>
        <p:spPr>
          <a:xfrm>
            <a:off x="16861559" y="7350407"/>
            <a:ext cx="432589" cy="3162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15"/>
          <p:cNvGrpSpPr/>
          <p:nvPr/>
        </p:nvGrpSpPr>
        <p:grpSpPr>
          <a:xfrm>
            <a:off x="6904988" y="10851225"/>
            <a:ext cx="5819417" cy="6529500"/>
            <a:chOff x="16078763" y="11139025"/>
            <a:chExt cx="5819417" cy="6529500"/>
          </a:xfrm>
        </p:grpSpPr>
        <p:grpSp>
          <p:nvGrpSpPr>
            <p:cNvPr id="358" name="Google Shape;358;p15"/>
            <p:cNvGrpSpPr/>
            <p:nvPr/>
          </p:nvGrpSpPr>
          <p:grpSpPr>
            <a:xfrm>
              <a:off x="16078763" y="11139025"/>
              <a:ext cx="5819417" cy="6529500"/>
              <a:chOff x="16078763" y="11139025"/>
              <a:chExt cx="5819417" cy="6529500"/>
            </a:xfrm>
          </p:grpSpPr>
          <p:sp>
            <p:nvSpPr>
              <p:cNvPr id="359" name="Google Shape;359;p15"/>
              <p:cNvSpPr txBox="1"/>
              <p:nvPr/>
            </p:nvSpPr>
            <p:spPr>
              <a:xfrm>
                <a:off x="16078763" y="11139025"/>
                <a:ext cx="4487400" cy="652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400"/>
                  <a:t>Application </a:t>
                </a:r>
                <a:r>
                  <a:rPr b="1" lang="en" sz="2400"/>
                  <a:t>Legend:</a:t>
                </a:r>
                <a:endParaRPr b="1" sz="2400"/>
              </a:p>
              <a:p>
                <a:pPr indent="0" lvl="0" marL="0" rtl="0" algn="r">
                  <a:lnSpc>
                    <a:spcPct val="2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Protocol Pad</a:t>
                </a:r>
                <a:endParaRPr sz="1800"/>
              </a:p>
              <a:p>
                <a:pPr indent="0" lvl="0" marL="0" rtl="0" algn="r">
                  <a:lnSpc>
                    <a:spcPct val="2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Contour</a:t>
                </a:r>
                <a:endParaRPr sz="1800"/>
              </a:p>
              <a:p>
                <a:pPr indent="0" lvl="0" marL="0" rtl="0" algn="r">
                  <a:lnSpc>
                    <a:spcPct val="2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Concept Set Browser</a:t>
                </a:r>
                <a:endParaRPr sz="1800"/>
              </a:p>
              <a:p>
                <a:pPr indent="0" lvl="0" marL="0" rtl="0" algn="r">
                  <a:lnSpc>
                    <a:spcPct val="2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Code Workbooks</a:t>
                </a:r>
                <a:endParaRPr sz="1800"/>
              </a:p>
              <a:p>
                <a:pPr indent="0" lvl="0" marL="0" rtl="0" algn="r">
                  <a:lnSpc>
                    <a:spcPct val="2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Code Repositories</a:t>
                </a:r>
                <a:endParaRPr sz="1800"/>
              </a:p>
              <a:p>
                <a:pPr indent="0" lvl="0" marL="0" rtl="0" algn="r">
                  <a:lnSpc>
                    <a:spcPct val="2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Notepad</a:t>
                </a:r>
                <a:endParaRPr sz="1800"/>
              </a:p>
              <a:p>
                <a:pPr indent="0" lvl="0" marL="0" rtl="0" algn="r">
                  <a:lnSpc>
                    <a:spcPct val="2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Fusion</a:t>
                </a:r>
                <a:endParaRPr sz="1800"/>
              </a:p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Logic Liaison QC and</a:t>
                </a:r>
                <a:endParaRPr sz="1800"/>
              </a:p>
              <a:p>
                <a:pPr indent="0" lvl="0" marL="0" rtl="0" algn="r">
                  <a:lnSpc>
                    <a:spcPct val="2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Facts Templates</a:t>
                </a:r>
                <a:endParaRPr sz="1800"/>
              </a:p>
              <a:p>
                <a:pPr indent="0" lvl="0" marL="0" rtl="0" algn="r">
                  <a:lnSpc>
                    <a:spcPct val="2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OHDSI ATLAS</a:t>
                </a:r>
                <a:endParaRPr sz="1800"/>
              </a:p>
              <a:p>
                <a:pPr indent="0" lvl="0" marL="0" rtl="0" algn="r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pic>
            <p:nvPicPr>
              <p:cNvPr id="360" name="Google Shape;360;p15"/>
              <p:cNvPicPr preferRelativeResize="0"/>
              <p:nvPr/>
            </p:nvPicPr>
            <p:blipFill rotWithShape="1">
              <a:blip r:embed="rId10">
                <a:alphaModFix/>
              </a:blip>
              <a:srcRect b="46205" l="2373" r="88234" t="11960"/>
              <a:stretch/>
            </p:blipFill>
            <p:spPr>
              <a:xfrm>
                <a:off x="20737733" y="12223644"/>
                <a:ext cx="474892" cy="4717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1" name="Google Shape;361;p15"/>
              <p:cNvPicPr preferRelativeResize="0"/>
              <p:nvPr/>
            </p:nvPicPr>
            <p:blipFill rotWithShape="1">
              <a:blip r:embed="rId10">
                <a:alphaModFix/>
              </a:blip>
              <a:srcRect b="11127" l="58899" r="30914" t="58166"/>
              <a:stretch/>
            </p:blipFill>
            <p:spPr>
              <a:xfrm>
                <a:off x="20737716" y="15905441"/>
                <a:ext cx="546335" cy="36726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2" name="Google Shape;362;p15"/>
              <p:cNvPicPr preferRelativeResize="0"/>
              <p:nvPr/>
            </p:nvPicPr>
            <p:blipFill rotWithShape="1">
              <a:blip r:embed="rId10">
                <a:alphaModFix/>
              </a:blip>
              <a:srcRect b="46199" l="70393" r="20215" t="11965"/>
              <a:stretch/>
            </p:blipFill>
            <p:spPr>
              <a:xfrm>
                <a:off x="20737724" y="12805987"/>
                <a:ext cx="474892" cy="4717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3" name="Google Shape;363;p15"/>
              <p:cNvPicPr preferRelativeResize="0"/>
              <p:nvPr/>
            </p:nvPicPr>
            <p:blipFill rotWithShape="1">
              <a:blip r:embed="rId10">
                <a:alphaModFix/>
              </a:blip>
              <a:srcRect b="46205" l="59211" r="31396" t="11960"/>
              <a:stretch/>
            </p:blipFill>
            <p:spPr>
              <a:xfrm>
                <a:off x="20737730" y="11641300"/>
                <a:ext cx="474892" cy="4717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4" name="Google Shape;364;p15"/>
              <p:cNvPicPr preferRelativeResize="0"/>
              <p:nvPr/>
            </p:nvPicPr>
            <p:blipFill rotWithShape="1">
              <a:blip r:embed="rId10">
                <a:alphaModFix/>
              </a:blip>
              <a:srcRect b="46550" l="47288" r="43320" t="11613"/>
              <a:stretch/>
            </p:blipFill>
            <p:spPr>
              <a:xfrm>
                <a:off x="20737733" y="15135361"/>
                <a:ext cx="474892" cy="4717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5" name="Google Shape;365;p15"/>
              <p:cNvPicPr preferRelativeResize="0"/>
              <p:nvPr/>
            </p:nvPicPr>
            <p:blipFill rotWithShape="1">
              <a:blip r:embed="rId10">
                <a:alphaModFix/>
              </a:blip>
              <a:srcRect b="46205" l="36224" r="54383" t="11960"/>
              <a:stretch/>
            </p:blipFill>
            <p:spPr>
              <a:xfrm>
                <a:off x="20737728" y="13970674"/>
                <a:ext cx="474877" cy="4717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6" name="Google Shape;366;p15"/>
              <p:cNvPicPr preferRelativeResize="0"/>
              <p:nvPr/>
            </p:nvPicPr>
            <p:blipFill rotWithShape="1">
              <a:blip r:embed="rId10">
                <a:alphaModFix/>
              </a:blip>
              <a:srcRect b="45983" l="24849" r="65759" t="12182"/>
              <a:stretch/>
            </p:blipFill>
            <p:spPr>
              <a:xfrm>
                <a:off x="20737740" y="13388331"/>
                <a:ext cx="474877" cy="4717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7" name="Google Shape;367;p15"/>
              <p:cNvPicPr preferRelativeResize="0"/>
              <p:nvPr/>
            </p:nvPicPr>
            <p:blipFill rotWithShape="1">
              <a:blip r:embed="rId10">
                <a:alphaModFix/>
              </a:blip>
              <a:srcRect b="46205" l="13941" r="76666" t="11960"/>
              <a:stretch/>
            </p:blipFill>
            <p:spPr>
              <a:xfrm>
                <a:off x="20737726" y="14553017"/>
                <a:ext cx="474892" cy="4717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" name="Google Shape;368;p15"/>
              <p:cNvPicPr preferRelativeResize="0"/>
              <p:nvPr/>
            </p:nvPicPr>
            <p:blipFill rotWithShape="1">
              <a:blip r:embed="rId10">
                <a:alphaModFix/>
              </a:blip>
              <a:srcRect b="9954" l="70076" r="19739" t="56650"/>
              <a:stretch/>
            </p:blipFill>
            <p:spPr>
              <a:xfrm>
                <a:off x="21351844" y="15889357"/>
                <a:ext cx="546335" cy="3994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9" name="Google Shape;369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0786062" y="16468499"/>
              <a:ext cx="475025" cy="5803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0" name="Google Shape;370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12888" y="6871899"/>
            <a:ext cx="336050" cy="41054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5"/>
          <p:cNvSpPr/>
          <p:nvPr/>
        </p:nvSpPr>
        <p:spPr>
          <a:xfrm>
            <a:off x="9306888" y="5882625"/>
            <a:ext cx="374100" cy="3741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15"/>
          <p:cNvPicPr preferRelativeResize="0"/>
          <p:nvPr/>
        </p:nvPicPr>
        <p:blipFill rotWithShape="1">
          <a:blip r:embed="rId10">
            <a:alphaModFix/>
          </a:blip>
          <a:srcRect b="46205" l="2373" r="88234" t="11960"/>
          <a:stretch/>
        </p:blipFill>
        <p:spPr>
          <a:xfrm>
            <a:off x="10286921" y="687906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5"/>
          <p:cNvPicPr preferRelativeResize="0"/>
          <p:nvPr/>
        </p:nvPicPr>
        <p:blipFill rotWithShape="1">
          <a:blip r:embed="rId10">
            <a:alphaModFix/>
          </a:blip>
          <a:srcRect b="11127" l="58899" r="30914" t="58166"/>
          <a:stretch/>
        </p:blipFill>
        <p:spPr>
          <a:xfrm>
            <a:off x="9152600" y="7348880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5"/>
          <p:cNvPicPr preferRelativeResize="0"/>
          <p:nvPr/>
        </p:nvPicPr>
        <p:blipFill rotWithShape="1">
          <a:blip r:embed="rId10">
            <a:alphaModFix/>
          </a:blip>
          <a:srcRect b="46199" l="70393" r="20215" t="11965"/>
          <a:stretch/>
        </p:blipFill>
        <p:spPr>
          <a:xfrm>
            <a:off x="9416084" y="687906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5"/>
          <p:cNvPicPr preferRelativeResize="0"/>
          <p:nvPr/>
        </p:nvPicPr>
        <p:blipFill rotWithShape="1">
          <a:blip r:embed="rId10">
            <a:alphaModFix/>
          </a:blip>
          <a:srcRect b="46205" l="59211" r="31396" t="11960"/>
          <a:stretch/>
        </p:blipFill>
        <p:spPr>
          <a:xfrm>
            <a:off x="8949243" y="6879063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882926" y="6871899"/>
            <a:ext cx="336050" cy="41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6300" y="5855025"/>
            <a:ext cx="429300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0925" y="5855025"/>
            <a:ext cx="429300" cy="4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5"/>
          <p:cNvSpPr/>
          <p:nvPr/>
        </p:nvSpPr>
        <p:spPr>
          <a:xfrm rot="-1775084">
            <a:off x="3244144" y="8499788"/>
            <a:ext cx="292884" cy="292884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15"/>
          <p:cNvPicPr preferRelativeResize="0"/>
          <p:nvPr/>
        </p:nvPicPr>
        <p:blipFill rotWithShape="1">
          <a:blip r:embed="rId5">
            <a:alphaModFix/>
          </a:blip>
          <a:srcRect b="23922" l="16121" r="13386" t="13988"/>
          <a:stretch/>
        </p:blipFill>
        <p:spPr>
          <a:xfrm rot="245560">
            <a:off x="4184021" y="9120781"/>
            <a:ext cx="336036" cy="316438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5"/>
          <p:cNvSpPr/>
          <p:nvPr/>
        </p:nvSpPr>
        <p:spPr>
          <a:xfrm rot="-1773963">
            <a:off x="3323994" y="8196465"/>
            <a:ext cx="548410" cy="664097"/>
          </a:xfrm>
          <a:prstGeom prst="stripedRightArrow">
            <a:avLst>
              <a:gd fmla="val 56100" name="adj1"/>
              <a:gd fmla="val 55717" name="adj2"/>
            </a:avLst>
          </a:prstGeom>
          <a:gradFill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5"/>
          <p:cNvSpPr/>
          <p:nvPr/>
        </p:nvSpPr>
        <p:spPr>
          <a:xfrm rot="-5155399">
            <a:off x="4090872" y="8759810"/>
            <a:ext cx="548588" cy="663495"/>
          </a:xfrm>
          <a:prstGeom prst="stripedRightArrow">
            <a:avLst>
              <a:gd fmla="val 56100" name="adj1"/>
              <a:gd fmla="val 55717" name="adj2"/>
            </a:avLst>
          </a:prstGeom>
          <a:gradFill>
            <a:gsLst>
              <a:gs pos="0">
                <a:srgbClr val="1F497D"/>
              </a:gs>
              <a:gs pos="50000">
                <a:srgbClr val="1F497D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596752">
            <a:off x="3427767" y="7285313"/>
            <a:ext cx="336037" cy="33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406" y="7047881"/>
            <a:ext cx="336037" cy="33604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5"/>
          <p:cNvSpPr/>
          <p:nvPr/>
        </p:nvSpPr>
        <p:spPr>
          <a:xfrm rot="2801081">
            <a:off x="3463633" y="7272003"/>
            <a:ext cx="548386" cy="664067"/>
          </a:xfrm>
          <a:prstGeom prst="stripedRightArrow">
            <a:avLst>
              <a:gd fmla="val 56100" name="adj1"/>
              <a:gd fmla="val 55717" name="adj2"/>
            </a:avLst>
          </a:prstGeom>
          <a:gradFill>
            <a:gsLst>
              <a:gs pos="0">
                <a:srgbClr val="642F6C"/>
              </a:gs>
              <a:gs pos="50000">
                <a:srgbClr val="642F6C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"/>
          <p:cNvSpPr/>
          <p:nvPr/>
        </p:nvSpPr>
        <p:spPr>
          <a:xfrm rot="5400000">
            <a:off x="4274225" y="7084700"/>
            <a:ext cx="548400" cy="663900"/>
          </a:xfrm>
          <a:prstGeom prst="stripedRightArrow">
            <a:avLst>
              <a:gd fmla="val 56100" name="adj1"/>
              <a:gd fmla="val 55717" name="adj2"/>
            </a:avLst>
          </a:prstGeom>
          <a:gradFill>
            <a:gsLst>
              <a:gs pos="0">
                <a:srgbClr val="4D8493"/>
              </a:gs>
              <a:gs pos="50000">
                <a:srgbClr val="4D849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13350788" y="5882625"/>
            <a:ext cx="374100" cy="3741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15"/>
          <p:cNvPicPr preferRelativeResize="0"/>
          <p:nvPr/>
        </p:nvPicPr>
        <p:blipFill rotWithShape="1">
          <a:blip r:embed="rId10">
            <a:alphaModFix/>
          </a:blip>
          <a:srcRect b="11127" l="58899" r="30914" t="58166"/>
          <a:stretch/>
        </p:blipFill>
        <p:spPr>
          <a:xfrm>
            <a:off x="14429900" y="6971843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5"/>
          <p:cNvPicPr preferRelativeResize="0"/>
          <p:nvPr/>
        </p:nvPicPr>
        <p:blipFill rotWithShape="1">
          <a:blip r:embed="rId10">
            <a:alphaModFix/>
          </a:blip>
          <a:srcRect b="46205" l="59211" r="31396" t="11960"/>
          <a:stretch/>
        </p:blipFill>
        <p:spPr>
          <a:xfrm>
            <a:off x="12854643" y="693338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01700" y="5855025"/>
            <a:ext cx="429300" cy="4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5"/>
          <p:cNvSpPr/>
          <p:nvPr/>
        </p:nvSpPr>
        <p:spPr>
          <a:xfrm>
            <a:off x="16915263" y="5882625"/>
            <a:ext cx="374100" cy="3741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15"/>
          <p:cNvPicPr preferRelativeResize="0"/>
          <p:nvPr/>
        </p:nvPicPr>
        <p:blipFill rotWithShape="1">
          <a:blip r:embed="rId5">
            <a:alphaModFix/>
          </a:blip>
          <a:srcRect b="23922" l="16121" r="13386" t="13988"/>
          <a:stretch/>
        </p:blipFill>
        <p:spPr>
          <a:xfrm>
            <a:off x="17447762" y="5867550"/>
            <a:ext cx="429300" cy="40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15"/>
          <p:cNvPicPr preferRelativeResize="0"/>
          <p:nvPr/>
        </p:nvPicPr>
        <p:blipFill rotWithShape="1">
          <a:blip r:embed="rId10">
            <a:alphaModFix/>
          </a:blip>
          <a:srcRect b="46205" l="59211" r="31396" t="11960"/>
          <a:stretch/>
        </p:blipFill>
        <p:spPr>
          <a:xfrm>
            <a:off x="16640318" y="687905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5463" y="5855025"/>
            <a:ext cx="429300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5"/>
          <p:cNvPicPr preferRelativeResize="0"/>
          <p:nvPr/>
        </p:nvPicPr>
        <p:blipFill rotWithShape="1">
          <a:blip r:embed="rId10">
            <a:alphaModFix/>
          </a:blip>
          <a:srcRect b="45983" l="24849" r="65759" t="12182"/>
          <a:stretch/>
        </p:blipFill>
        <p:spPr>
          <a:xfrm>
            <a:off x="17183393" y="6879062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5"/>
          <p:cNvPicPr preferRelativeResize="0"/>
          <p:nvPr/>
        </p:nvPicPr>
        <p:blipFill rotWithShape="1">
          <a:blip r:embed="rId10">
            <a:alphaModFix/>
          </a:blip>
          <a:srcRect b="46205" l="36224" r="54383" t="11960"/>
          <a:stretch/>
        </p:blipFill>
        <p:spPr>
          <a:xfrm>
            <a:off x="21240449" y="6863100"/>
            <a:ext cx="398883" cy="39621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5"/>
          <p:cNvSpPr/>
          <p:nvPr/>
        </p:nvSpPr>
        <p:spPr>
          <a:xfrm>
            <a:off x="20702750" y="5882625"/>
            <a:ext cx="374100" cy="3741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15"/>
          <p:cNvPicPr preferRelativeResize="0"/>
          <p:nvPr/>
        </p:nvPicPr>
        <p:blipFill rotWithShape="1">
          <a:blip r:embed="rId5">
            <a:alphaModFix/>
          </a:blip>
          <a:srcRect b="23922" l="16121" r="13386" t="13988"/>
          <a:stretch/>
        </p:blipFill>
        <p:spPr>
          <a:xfrm>
            <a:off x="21235250" y="5867550"/>
            <a:ext cx="429300" cy="40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5"/>
          <p:cNvPicPr preferRelativeResize="0"/>
          <p:nvPr/>
        </p:nvPicPr>
        <p:blipFill rotWithShape="1">
          <a:blip r:embed="rId10">
            <a:alphaModFix/>
          </a:blip>
          <a:srcRect b="46205" l="59211" r="31396" t="11960"/>
          <a:stretch/>
        </p:blipFill>
        <p:spPr>
          <a:xfrm>
            <a:off x="20281556" y="68631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2950" y="5855025"/>
            <a:ext cx="429300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15"/>
          <p:cNvPicPr preferRelativeResize="0"/>
          <p:nvPr/>
        </p:nvPicPr>
        <p:blipFill rotWithShape="1">
          <a:blip r:embed="rId10">
            <a:alphaModFix/>
          </a:blip>
          <a:srcRect b="45983" l="24849" r="65759" t="12182"/>
          <a:stretch/>
        </p:blipFill>
        <p:spPr>
          <a:xfrm>
            <a:off x="20761009" y="6863100"/>
            <a:ext cx="398883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5"/>
          <p:cNvPicPr preferRelativeResize="0"/>
          <p:nvPr/>
        </p:nvPicPr>
        <p:blipFill rotWithShape="1">
          <a:blip r:embed="rId10">
            <a:alphaModFix/>
          </a:blip>
          <a:srcRect b="46205" l="2373" r="88234" t="11960"/>
          <a:stretch/>
        </p:blipFill>
        <p:spPr>
          <a:xfrm>
            <a:off x="21719890" y="686310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5"/>
          <p:cNvPicPr preferRelativeResize="0"/>
          <p:nvPr/>
        </p:nvPicPr>
        <p:blipFill rotWithShape="1">
          <a:blip r:embed="rId10">
            <a:alphaModFix/>
          </a:blip>
          <a:srcRect b="11127" l="58899" r="30914" t="58166"/>
          <a:stretch/>
        </p:blipFill>
        <p:spPr>
          <a:xfrm>
            <a:off x="20493050" y="7348880"/>
            <a:ext cx="475050" cy="31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5"/>
          <p:cNvPicPr preferRelativeResize="0"/>
          <p:nvPr/>
        </p:nvPicPr>
        <p:blipFill rotWithShape="1">
          <a:blip r:embed="rId5">
            <a:alphaModFix/>
          </a:blip>
          <a:srcRect b="23922" l="16121" r="13386" t="13988"/>
          <a:stretch/>
        </p:blipFill>
        <p:spPr>
          <a:xfrm>
            <a:off x="24984600" y="5867550"/>
            <a:ext cx="429300" cy="404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5"/>
          <p:cNvPicPr preferRelativeResize="0"/>
          <p:nvPr/>
        </p:nvPicPr>
        <p:blipFill rotWithShape="1">
          <a:blip r:embed="rId10">
            <a:alphaModFix/>
          </a:blip>
          <a:srcRect b="46205" l="59211" r="31396" t="11960"/>
          <a:stretch/>
        </p:blipFill>
        <p:spPr>
          <a:xfrm>
            <a:off x="24528056" y="7142438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72300" y="5855025"/>
            <a:ext cx="429300" cy="4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5"/>
          <p:cNvPicPr preferRelativeResize="0"/>
          <p:nvPr/>
        </p:nvPicPr>
        <p:blipFill rotWithShape="1">
          <a:blip r:embed="rId10">
            <a:alphaModFix/>
          </a:blip>
          <a:srcRect b="46205" l="59211" r="31396" t="11960"/>
          <a:stretch/>
        </p:blipFill>
        <p:spPr>
          <a:xfrm>
            <a:off x="28341631" y="7142438"/>
            <a:ext cx="398896" cy="39621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/>
          <p:nvPr/>
        </p:nvSpPr>
        <p:spPr>
          <a:xfrm flipH="1">
            <a:off x="22659227" y="7669529"/>
            <a:ext cx="1881300" cy="1010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Initial QC and </a:t>
            </a:r>
            <a:r>
              <a:rPr b="1" lang="en" sz="1500"/>
              <a:t>Analysis Results</a:t>
            </a:r>
            <a:endParaRPr b="1" sz="1500"/>
          </a:p>
        </p:txBody>
      </p:sp>
      <p:sp>
        <p:nvSpPr>
          <p:cNvPr id="304" name="Google Shape;304;p15"/>
          <p:cNvSpPr/>
          <p:nvPr/>
        </p:nvSpPr>
        <p:spPr>
          <a:xfrm flipH="1">
            <a:off x="15097786" y="7669529"/>
            <a:ext cx="1881300" cy="1010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List of patients in cohort of interest.</a:t>
            </a:r>
            <a:endParaRPr b="1" sz="1500"/>
          </a:p>
        </p:txBody>
      </p:sp>
      <p:sp>
        <p:nvSpPr>
          <p:cNvPr id="298" name="Google Shape;298;p15"/>
          <p:cNvSpPr/>
          <p:nvPr/>
        </p:nvSpPr>
        <p:spPr>
          <a:xfrm flipH="1">
            <a:off x="11317066" y="7669529"/>
            <a:ext cx="1881300" cy="1010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</a:t>
            </a:r>
            <a:r>
              <a:rPr b="1" lang="en" sz="1500"/>
              <a:t>ohort Description and Concept Sets</a:t>
            </a:r>
            <a:endParaRPr b="1" sz="1500"/>
          </a:p>
        </p:txBody>
      </p:sp>
      <p:sp>
        <p:nvSpPr>
          <p:cNvPr id="408" name="Google Shape;408;p15"/>
          <p:cNvSpPr/>
          <p:nvPr/>
        </p:nvSpPr>
        <p:spPr>
          <a:xfrm flipH="1">
            <a:off x="7536346" y="7669529"/>
            <a:ext cx="1881300" cy="1010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Clinical Question(s)</a:t>
            </a:r>
            <a:endParaRPr b="1" sz="1800"/>
          </a:p>
        </p:txBody>
      </p:sp>
      <p:sp>
        <p:nvSpPr>
          <p:cNvPr id="409" name="Google Shape;409;p15"/>
          <p:cNvSpPr txBox="1"/>
          <p:nvPr/>
        </p:nvSpPr>
        <p:spPr>
          <a:xfrm>
            <a:off x="3604150" y="7599050"/>
            <a:ext cx="201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Organize Team and Project</a:t>
            </a:r>
            <a:endParaRPr b="1" sz="2400"/>
          </a:p>
        </p:txBody>
      </p:sp>
      <p:pic>
        <p:nvPicPr>
          <p:cNvPr id="410" name="Google Shape;410;p15"/>
          <p:cNvPicPr preferRelativeResize="0"/>
          <p:nvPr/>
        </p:nvPicPr>
        <p:blipFill rotWithShape="1">
          <a:blip r:embed="rId10">
            <a:alphaModFix/>
          </a:blip>
          <a:srcRect b="46550" l="47288" r="43320" t="11613"/>
          <a:stretch/>
        </p:blipFill>
        <p:spPr>
          <a:xfrm>
            <a:off x="18207462" y="6879050"/>
            <a:ext cx="398896" cy="39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5"/>
          <p:cNvPicPr preferRelativeResize="0"/>
          <p:nvPr/>
        </p:nvPicPr>
        <p:blipFill rotWithShape="1">
          <a:blip r:embed="rId10">
            <a:alphaModFix/>
          </a:blip>
          <a:srcRect b="46550" l="47288" r="43320" t="11613"/>
          <a:stretch/>
        </p:blipFill>
        <p:spPr>
          <a:xfrm>
            <a:off x="13902737" y="6933412"/>
            <a:ext cx="398896" cy="39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6"/>
          <p:cNvGrpSpPr/>
          <p:nvPr/>
        </p:nvGrpSpPr>
        <p:grpSpPr>
          <a:xfrm>
            <a:off x="6723525" y="13608925"/>
            <a:ext cx="1776000" cy="1776000"/>
            <a:chOff x="6723525" y="13608925"/>
            <a:chExt cx="1776000" cy="1776000"/>
          </a:xfrm>
        </p:grpSpPr>
        <p:sp>
          <p:nvSpPr>
            <p:cNvPr id="417" name="Google Shape;417;p16"/>
            <p:cNvSpPr/>
            <p:nvPr/>
          </p:nvSpPr>
          <p:spPr>
            <a:xfrm>
              <a:off x="6723525" y="13608925"/>
              <a:ext cx="1776000" cy="1776000"/>
            </a:xfrm>
            <a:prstGeom prst="rect">
              <a:avLst/>
            </a:prstGeom>
            <a:solidFill>
              <a:srgbClr val="783F0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6848275" y="13853325"/>
              <a:ext cx="1505700" cy="403500"/>
            </a:xfrm>
            <a:prstGeom prst="rect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7021709" y="14347074"/>
              <a:ext cx="1158900" cy="3393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7205650" y="14776600"/>
              <a:ext cx="790800" cy="266700"/>
            </a:xfrm>
            <a:prstGeom prst="rect">
              <a:avLst/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6"/>
          <p:cNvGrpSpPr/>
          <p:nvPr/>
        </p:nvGrpSpPr>
        <p:grpSpPr>
          <a:xfrm>
            <a:off x="8886525" y="13608925"/>
            <a:ext cx="1776000" cy="1776000"/>
            <a:chOff x="8886525" y="13608925"/>
            <a:chExt cx="1776000" cy="1776000"/>
          </a:xfrm>
        </p:grpSpPr>
        <p:sp>
          <p:nvSpPr>
            <p:cNvPr id="422" name="Google Shape;422;p16"/>
            <p:cNvSpPr/>
            <p:nvPr/>
          </p:nvSpPr>
          <p:spPr>
            <a:xfrm>
              <a:off x="8886525" y="13608925"/>
              <a:ext cx="1776000" cy="17760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9066300" y="14410325"/>
              <a:ext cx="399300" cy="8541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9574875" y="14865125"/>
              <a:ext cx="399300" cy="3993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10083450" y="14101150"/>
              <a:ext cx="399300" cy="1163100"/>
            </a:xfrm>
            <a:prstGeom prst="rect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6" name="Google Shape;426;p16"/>
            <p:cNvCxnSpPr/>
            <p:nvPr/>
          </p:nvCxnSpPr>
          <p:spPr>
            <a:xfrm>
              <a:off x="9066300" y="13858475"/>
              <a:ext cx="501900" cy="0"/>
            </a:xfrm>
            <a:prstGeom prst="straightConnector1">
              <a:avLst/>
            </a:prstGeom>
            <a:noFill/>
            <a:ln cap="flat" cmpd="sng" w="762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6"/>
            <p:cNvCxnSpPr/>
            <p:nvPr/>
          </p:nvCxnSpPr>
          <p:spPr>
            <a:xfrm>
              <a:off x="9066300" y="14087075"/>
              <a:ext cx="793200" cy="0"/>
            </a:xfrm>
            <a:prstGeom prst="straightConnector1">
              <a:avLst/>
            </a:prstGeom>
            <a:noFill/>
            <a:ln cap="flat" cmpd="sng" w="76200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8" name="Google Shape;428;p16"/>
          <p:cNvGrpSpPr/>
          <p:nvPr/>
        </p:nvGrpSpPr>
        <p:grpSpPr>
          <a:xfrm>
            <a:off x="10712478" y="13608925"/>
            <a:ext cx="1957147" cy="1776000"/>
            <a:chOff x="10712478" y="13608925"/>
            <a:chExt cx="1957147" cy="1776000"/>
          </a:xfrm>
        </p:grpSpPr>
        <p:sp>
          <p:nvSpPr>
            <p:cNvPr id="429" name="Google Shape;429;p16"/>
            <p:cNvSpPr/>
            <p:nvPr/>
          </p:nvSpPr>
          <p:spPr>
            <a:xfrm>
              <a:off x="10893625" y="13608925"/>
              <a:ext cx="1776000" cy="1776000"/>
            </a:xfrm>
            <a:prstGeom prst="rect">
              <a:avLst/>
            </a:prstGeom>
            <a:solidFill>
              <a:srgbClr val="07376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600"/>
            </a:p>
          </p:txBody>
        </p:sp>
        <p:sp>
          <p:nvSpPr>
            <p:cNvPr id="430" name="Google Shape;430;p16"/>
            <p:cNvSpPr/>
            <p:nvPr/>
          </p:nvSpPr>
          <p:spPr>
            <a:xfrm rot="8100000">
              <a:off x="10900955" y="14041902"/>
              <a:ext cx="910046" cy="910046"/>
            </a:xfrm>
            <a:prstGeom prst="halfFrame">
              <a:avLst>
                <a:gd fmla="val 11364" name="adj1"/>
                <a:gd fmla="val 10227" name="adj2"/>
              </a:avLst>
            </a:prstGeom>
            <a:solidFill>
              <a:srgbClr val="6D9EEB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 rot="8100000">
              <a:off x="11275102" y="14041902"/>
              <a:ext cx="910046" cy="910046"/>
            </a:xfrm>
            <a:prstGeom prst="halfFrame">
              <a:avLst>
                <a:gd fmla="val 11364" name="adj1"/>
                <a:gd fmla="val 10227" name="adj2"/>
              </a:avLst>
            </a:prstGeom>
            <a:solidFill>
              <a:srgbClr val="6D9EEB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16"/>
          <p:cNvGrpSpPr/>
          <p:nvPr/>
        </p:nvGrpSpPr>
        <p:grpSpPr>
          <a:xfrm>
            <a:off x="12995725" y="13608925"/>
            <a:ext cx="1776000" cy="1776000"/>
            <a:chOff x="13350650" y="13683925"/>
            <a:chExt cx="1776000" cy="1776000"/>
          </a:xfrm>
        </p:grpSpPr>
        <p:sp>
          <p:nvSpPr>
            <p:cNvPr id="433" name="Google Shape;433;p16"/>
            <p:cNvSpPr/>
            <p:nvPr/>
          </p:nvSpPr>
          <p:spPr>
            <a:xfrm>
              <a:off x="13350650" y="13683925"/>
              <a:ext cx="1776000" cy="1776000"/>
            </a:xfrm>
            <a:prstGeom prst="rect">
              <a:avLst/>
            </a:prstGeom>
            <a:solidFill>
              <a:srgbClr val="43434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600"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13510100" y="14161850"/>
              <a:ext cx="1457100" cy="943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 rot="-1755640">
              <a:off x="13812285" y="14329478"/>
              <a:ext cx="607631" cy="607924"/>
            </a:xfrm>
            <a:prstGeom prst="halfFrame">
              <a:avLst>
                <a:gd fmla="val 11364" name="adj1"/>
                <a:gd fmla="val 10227" name="adj2"/>
              </a:avLst>
            </a:prstGeom>
            <a:solidFill>
              <a:srgbClr val="434343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 rot="9041400">
              <a:off x="14057238" y="14329624"/>
              <a:ext cx="607924" cy="607631"/>
            </a:xfrm>
            <a:prstGeom prst="halfFrame">
              <a:avLst>
                <a:gd fmla="val 11364" name="adj1"/>
                <a:gd fmla="val 10227" name="adj2"/>
              </a:avLst>
            </a:prstGeom>
            <a:solidFill>
              <a:srgbClr val="434343"/>
            </a:solidFill>
            <a:ln cap="flat" cmpd="sng" w="2857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13673125" y="13976750"/>
              <a:ext cx="421200" cy="1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14386720" y="13976750"/>
              <a:ext cx="421200" cy="1851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16"/>
          <p:cNvGrpSpPr/>
          <p:nvPr/>
        </p:nvGrpSpPr>
        <p:grpSpPr>
          <a:xfrm>
            <a:off x="15097825" y="13608925"/>
            <a:ext cx="1776000" cy="1776000"/>
            <a:chOff x="15097825" y="13608925"/>
            <a:chExt cx="1776000" cy="1776000"/>
          </a:xfrm>
        </p:grpSpPr>
        <p:sp>
          <p:nvSpPr>
            <p:cNvPr id="440" name="Google Shape;440;p16"/>
            <p:cNvSpPr/>
            <p:nvPr/>
          </p:nvSpPr>
          <p:spPr>
            <a:xfrm>
              <a:off x="15097825" y="13608925"/>
              <a:ext cx="1776000" cy="1776000"/>
            </a:xfrm>
            <a:prstGeom prst="rect">
              <a:avLst/>
            </a:prstGeom>
            <a:solidFill>
              <a:srgbClr val="274E1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600"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15273475" y="13799900"/>
              <a:ext cx="1424700" cy="1424700"/>
            </a:xfrm>
            <a:prstGeom prst="roundRect">
              <a:avLst>
                <a:gd fmla="val 16667" name="adj"/>
              </a:avLst>
            </a:prstGeom>
            <a:solidFill>
              <a:srgbClr val="274E13"/>
            </a:solidFill>
            <a:ln cap="flat" cmpd="sng" w="114300">
              <a:solidFill>
                <a:srgbClr val="7BC55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2" name="Google Shape;442;p16"/>
            <p:cNvCxnSpPr>
              <a:stCxn id="441" idx="0"/>
            </p:cNvCxnSpPr>
            <p:nvPr/>
          </p:nvCxnSpPr>
          <p:spPr>
            <a:xfrm>
              <a:off x="15985825" y="13799900"/>
              <a:ext cx="0" cy="1424700"/>
            </a:xfrm>
            <a:prstGeom prst="straightConnector1">
              <a:avLst/>
            </a:prstGeom>
            <a:noFill/>
            <a:ln cap="flat" cmpd="sng" w="114300">
              <a:solidFill>
                <a:srgbClr val="7BC55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6"/>
            <p:cNvCxnSpPr>
              <a:stCxn id="441" idx="1"/>
              <a:endCxn id="441" idx="3"/>
            </p:cNvCxnSpPr>
            <p:nvPr/>
          </p:nvCxnSpPr>
          <p:spPr>
            <a:xfrm>
              <a:off x="15273475" y="14512250"/>
              <a:ext cx="1424700" cy="0"/>
            </a:xfrm>
            <a:prstGeom prst="straightConnector1">
              <a:avLst/>
            </a:prstGeom>
            <a:noFill/>
            <a:ln cap="flat" cmpd="sng" w="114300">
              <a:solidFill>
                <a:srgbClr val="7BC55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4" name="Google Shape;444;p16"/>
            <p:cNvSpPr/>
            <p:nvPr/>
          </p:nvSpPr>
          <p:spPr>
            <a:xfrm rot="-5400000">
              <a:off x="15286775" y="13789975"/>
              <a:ext cx="691200" cy="706500"/>
            </a:xfrm>
            <a:prstGeom prst="snip1Rect">
              <a:avLst>
                <a:gd fmla="val 28330" name="adj"/>
              </a:avLst>
            </a:prstGeom>
            <a:solidFill>
              <a:srgbClr val="7BC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16"/>
          <p:cNvGrpSpPr/>
          <p:nvPr/>
        </p:nvGrpSpPr>
        <p:grpSpPr>
          <a:xfrm>
            <a:off x="17290150" y="13608925"/>
            <a:ext cx="1776000" cy="1776000"/>
            <a:chOff x="17290150" y="13608925"/>
            <a:chExt cx="1776000" cy="1776000"/>
          </a:xfrm>
        </p:grpSpPr>
        <p:sp>
          <p:nvSpPr>
            <p:cNvPr id="446" name="Google Shape;446;p16"/>
            <p:cNvSpPr/>
            <p:nvPr/>
          </p:nvSpPr>
          <p:spPr>
            <a:xfrm>
              <a:off x="17290150" y="13608925"/>
              <a:ext cx="1776000" cy="1776000"/>
            </a:xfrm>
            <a:prstGeom prst="rect">
              <a:avLst/>
            </a:prstGeom>
            <a:solidFill>
              <a:srgbClr val="4C113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600"/>
            </a:p>
          </p:txBody>
        </p:sp>
        <p:sp>
          <p:nvSpPr>
            <p:cNvPr id="447" name="Google Shape;447;p16"/>
            <p:cNvSpPr/>
            <p:nvPr/>
          </p:nvSpPr>
          <p:spPr>
            <a:xfrm rot="10800000">
              <a:off x="17436700" y="13991654"/>
              <a:ext cx="700800" cy="658800"/>
            </a:xfrm>
            <a:prstGeom prst="triangle">
              <a:avLst>
                <a:gd fmla="val 50000" name="adj"/>
              </a:avLst>
            </a:prstGeom>
            <a:solidFill>
              <a:srgbClr val="741B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 rot="10800000">
              <a:off x="17518123" y="14338048"/>
              <a:ext cx="564600" cy="530700"/>
            </a:xfrm>
            <a:prstGeom prst="triangle">
              <a:avLst>
                <a:gd fmla="val 50000" name="adj"/>
              </a:avLst>
            </a:pr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 rot="10800000">
              <a:off x="17613236" y="14650325"/>
              <a:ext cx="374400" cy="351900"/>
            </a:xfrm>
            <a:prstGeom prst="triangle">
              <a:avLst>
                <a:gd fmla="val 50000" name="adj"/>
              </a:avLst>
            </a:pr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0" name="Google Shape;450;p16"/>
            <p:cNvCxnSpPr/>
            <p:nvPr/>
          </p:nvCxnSpPr>
          <p:spPr>
            <a:xfrm>
              <a:off x="18484000" y="14238925"/>
              <a:ext cx="420900" cy="0"/>
            </a:xfrm>
            <a:prstGeom prst="straightConnector1">
              <a:avLst/>
            </a:prstGeom>
            <a:noFill/>
            <a:ln cap="flat" cmpd="sng" w="76200">
              <a:solidFill>
                <a:srgbClr val="C27BA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6"/>
            <p:cNvCxnSpPr/>
            <p:nvPr/>
          </p:nvCxnSpPr>
          <p:spPr>
            <a:xfrm>
              <a:off x="18322100" y="14574250"/>
              <a:ext cx="569700" cy="0"/>
            </a:xfrm>
            <a:prstGeom prst="straightConnector1">
              <a:avLst/>
            </a:prstGeom>
            <a:noFill/>
            <a:ln cap="flat" cmpd="sng" w="76200">
              <a:solidFill>
                <a:srgbClr val="C27BA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6"/>
            <p:cNvCxnSpPr/>
            <p:nvPr/>
          </p:nvCxnSpPr>
          <p:spPr>
            <a:xfrm>
              <a:off x="18144025" y="14925575"/>
              <a:ext cx="760800" cy="0"/>
            </a:xfrm>
            <a:prstGeom prst="straightConnector1">
              <a:avLst/>
            </a:prstGeom>
            <a:noFill/>
            <a:ln cap="flat" cmpd="sng" w="76200">
              <a:solidFill>
                <a:srgbClr val="C27BA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3" name="Google Shape;453;p16"/>
          <p:cNvSpPr/>
          <p:nvPr/>
        </p:nvSpPr>
        <p:spPr>
          <a:xfrm>
            <a:off x="19375375" y="13608925"/>
            <a:ext cx="1776000" cy="1776000"/>
          </a:xfrm>
          <a:prstGeom prst="rect">
            <a:avLst/>
          </a:prstGeom>
          <a:solidFill>
            <a:srgbClr val="DDE8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</p:txBody>
      </p:sp>
      <p:sp>
        <p:nvSpPr>
          <p:cNvPr id="454" name="Google Shape;454;p16"/>
          <p:cNvSpPr/>
          <p:nvPr/>
        </p:nvSpPr>
        <p:spPr>
          <a:xfrm>
            <a:off x="19544800" y="14072753"/>
            <a:ext cx="549600" cy="322500"/>
          </a:xfrm>
          <a:prstGeom prst="roundRect">
            <a:avLst>
              <a:gd fmla="val 16667" name="adj"/>
            </a:avLst>
          </a:prstGeom>
          <a:solidFill>
            <a:srgbClr val="90ACE5"/>
          </a:solidFill>
          <a:ln cap="flat" cmpd="sng" w="76200">
            <a:solidFill>
              <a:srgbClr val="90AC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6"/>
          <p:cNvSpPr/>
          <p:nvPr/>
        </p:nvSpPr>
        <p:spPr>
          <a:xfrm>
            <a:off x="19544800" y="14561051"/>
            <a:ext cx="549600" cy="322500"/>
          </a:xfrm>
          <a:prstGeom prst="roundRect">
            <a:avLst>
              <a:gd fmla="val 16667" name="adj"/>
            </a:avLst>
          </a:prstGeom>
          <a:solidFill>
            <a:srgbClr val="90ACE5"/>
          </a:solidFill>
          <a:ln cap="flat" cmpd="sng" w="76200">
            <a:solidFill>
              <a:srgbClr val="90AC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6"/>
          <p:cNvSpPr/>
          <p:nvPr/>
        </p:nvSpPr>
        <p:spPr>
          <a:xfrm>
            <a:off x="20432343" y="14072753"/>
            <a:ext cx="549600" cy="322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0AC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6"/>
          <p:cNvSpPr/>
          <p:nvPr/>
        </p:nvSpPr>
        <p:spPr>
          <a:xfrm>
            <a:off x="20432343" y="14561051"/>
            <a:ext cx="549600" cy="3225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0AC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6"/>
          <p:cNvSpPr/>
          <p:nvPr/>
        </p:nvSpPr>
        <p:spPr>
          <a:xfrm>
            <a:off x="20229325" y="13807825"/>
            <a:ext cx="68100" cy="1378200"/>
          </a:xfrm>
          <a:prstGeom prst="roundRect">
            <a:avLst>
              <a:gd fmla="val 16667" name="adj"/>
            </a:avLst>
          </a:prstGeom>
          <a:solidFill>
            <a:srgbClr val="90ACE5"/>
          </a:solidFill>
          <a:ln cap="flat" cmpd="sng" w="38100">
            <a:solidFill>
              <a:srgbClr val="90AC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16"/>
          <p:cNvGrpSpPr/>
          <p:nvPr/>
        </p:nvGrpSpPr>
        <p:grpSpPr>
          <a:xfrm>
            <a:off x="22181131" y="13523492"/>
            <a:ext cx="2055119" cy="1810933"/>
            <a:chOff x="22181131" y="13523492"/>
            <a:chExt cx="2055119" cy="1810933"/>
          </a:xfrm>
        </p:grpSpPr>
        <p:sp>
          <p:nvSpPr>
            <p:cNvPr id="460" name="Google Shape;460;p16"/>
            <p:cNvSpPr/>
            <p:nvPr/>
          </p:nvSpPr>
          <p:spPr>
            <a:xfrm>
              <a:off x="22341925" y="13720850"/>
              <a:ext cx="1776000" cy="1465200"/>
            </a:xfrm>
            <a:prstGeom prst="ellipse">
              <a:avLst/>
            </a:prstGeom>
            <a:solidFill>
              <a:srgbClr val="90A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24041850" y="14284250"/>
              <a:ext cx="194400" cy="322500"/>
            </a:xfrm>
            <a:prstGeom prst="roundRect">
              <a:avLst>
                <a:gd fmla="val 16667" name="adj"/>
              </a:avLst>
            </a:prstGeom>
            <a:solidFill>
              <a:srgbClr val="90A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 rot="2085355">
              <a:off x="22241159" y="13999564"/>
              <a:ext cx="357844" cy="322477"/>
            </a:xfrm>
            <a:prstGeom prst="ellipse">
              <a:avLst/>
            </a:prstGeom>
            <a:solidFill>
              <a:srgbClr val="90A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 rot="901247">
              <a:off x="22580932" y="14897569"/>
              <a:ext cx="334530" cy="400311"/>
            </a:xfrm>
            <a:prstGeom prst="roundRect">
              <a:avLst>
                <a:gd fmla="val 16667" name="adj"/>
              </a:avLst>
            </a:prstGeom>
            <a:solidFill>
              <a:srgbClr val="90A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 rot="-901687">
              <a:off x="23496195" y="14897205"/>
              <a:ext cx="332057" cy="400311"/>
            </a:xfrm>
            <a:prstGeom prst="roundRect">
              <a:avLst>
                <a:gd fmla="val 16667" name="adj"/>
              </a:avLst>
            </a:prstGeom>
            <a:solidFill>
              <a:srgbClr val="90A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 rot="2701991">
              <a:off x="23511510" y="13578098"/>
              <a:ext cx="366352" cy="512087"/>
            </a:xfrm>
            <a:prstGeom prst="chord">
              <a:avLst>
                <a:gd fmla="val 2700000" name="adj1"/>
                <a:gd fmla="val 16200000" name="adj2"/>
              </a:avLst>
            </a:prstGeom>
            <a:solidFill>
              <a:srgbClr val="90AC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 rot="-4380056">
              <a:off x="22714960" y="13949850"/>
              <a:ext cx="609531" cy="587806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23653300" y="14077025"/>
              <a:ext cx="194400" cy="26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16"/>
          <p:cNvGrpSpPr/>
          <p:nvPr/>
        </p:nvGrpSpPr>
        <p:grpSpPr>
          <a:xfrm>
            <a:off x="17290100" y="15571118"/>
            <a:ext cx="1776090" cy="1218590"/>
            <a:chOff x="17290100" y="15571118"/>
            <a:chExt cx="1776090" cy="1218590"/>
          </a:xfrm>
        </p:grpSpPr>
        <p:grpSp>
          <p:nvGrpSpPr>
            <p:cNvPr id="469" name="Google Shape;469;p16"/>
            <p:cNvGrpSpPr/>
            <p:nvPr/>
          </p:nvGrpSpPr>
          <p:grpSpPr>
            <a:xfrm>
              <a:off x="17290100" y="15571118"/>
              <a:ext cx="1776090" cy="1218590"/>
              <a:chOff x="13734220" y="11085315"/>
              <a:chExt cx="2580400" cy="1770434"/>
            </a:xfrm>
          </p:grpSpPr>
          <p:grpSp>
            <p:nvGrpSpPr>
              <p:cNvPr id="470" name="Google Shape;470;p16"/>
              <p:cNvGrpSpPr/>
              <p:nvPr/>
            </p:nvGrpSpPr>
            <p:grpSpPr>
              <a:xfrm rot="-1101397">
                <a:off x="13854133" y="11258629"/>
                <a:ext cx="1202777" cy="1423809"/>
                <a:chOff x="13712750" y="11575700"/>
                <a:chExt cx="1181875" cy="1163175"/>
              </a:xfrm>
            </p:grpSpPr>
            <p:sp>
              <p:nvSpPr>
                <p:cNvPr id="471" name="Google Shape;471;p16"/>
                <p:cNvSpPr/>
                <p:nvPr/>
              </p:nvSpPr>
              <p:spPr>
                <a:xfrm>
                  <a:off x="13712750" y="11575700"/>
                  <a:ext cx="1181875" cy="1163175"/>
                </a:xfrm>
                <a:prstGeom prst="flowChartPredefinedProcess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72" name="Google Shape;472;p16"/>
                <p:cNvCxnSpPr/>
                <p:nvPr/>
              </p:nvCxnSpPr>
              <p:spPr>
                <a:xfrm>
                  <a:off x="13983919" y="11769975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3" name="Google Shape;473;p16"/>
                <p:cNvCxnSpPr/>
                <p:nvPr/>
              </p:nvCxnSpPr>
              <p:spPr>
                <a:xfrm>
                  <a:off x="13983919" y="11954750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4" name="Google Shape;474;p16"/>
                <p:cNvCxnSpPr/>
                <p:nvPr/>
              </p:nvCxnSpPr>
              <p:spPr>
                <a:xfrm>
                  <a:off x="13983919" y="12139525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5" name="Google Shape;475;p16"/>
                <p:cNvCxnSpPr/>
                <p:nvPr/>
              </p:nvCxnSpPr>
              <p:spPr>
                <a:xfrm>
                  <a:off x="13983919" y="12324300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6" name="Google Shape;476;p16"/>
                <p:cNvCxnSpPr/>
                <p:nvPr/>
              </p:nvCxnSpPr>
              <p:spPr>
                <a:xfrm>
                  <a:off x="13983919" y="12509075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7" name="Google Shape;477;p16"/>
              <p:cNvGrpSpPr/>
              <p:nvPr/>
            </p:nvGrpSpPr>
            <p:grpSpPr>
              <a:xfrm rot="1101397">
                <a:off x="14991931" y="11258637"/>
                <a:ext cx="1202777" cy="1423809"/>
                <a:chOff x="13712750" y="11575700"/>
                <a:chExt cx="1181875" cy="1163175"/>
              </a:xfrm>
            </p:grpSpPr>
            <p:sp>
              <p:nvSpPr>
                <p:cNvPr id="478" name="Google Shape;478;p16"/>
                <p:cNvSpPr/>
                <p:nvPr/>
              </p:nvSpPr>
              <p:spPr>
                <a:xfrm>
                  <a:off x="13712750" y="11575700"/>
                  <a:ext cx="1181875" cy="1163175"/>
                </a:xfrm>
                <a:prstGeom prst="flowChartPredefinedProcess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79" name="Google Shape;479;p16"/>
                <p:cNvCxnSpPr/>
                <p:nvPr/>
              </p:nvCxnSpPr>
              <p:spPr>
                <a:xfrm>
                  <a:off x="13983919" y="11769975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0" name="Google Shape;480;p16"/>
                <p:cNvCxnSpPr/>
                <p:nvPr/>
              </p:nvCxnSpPr>
              <p:spPr>
                <a:xfrm>
                  <a:off x="13983919" y="11954750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1" name="Google Shape;481;p16"/>
                <p:cNvCxnSpPr/>
                <p:nvPr/>
              </p:nvCxnSpPr>
              <p:spPr>
                <a:xfrm>
                  <a:off x="13983919" y="12139525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2" name="Google Shape;482;p16"/>
                <p:cNvCxnSpPr/>
                <p:nvPr/>
              </p:nvCxnSpPr>
              <p:spPr>
                <a:xfrm>
                  <a:off x="13983919" y="12324300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3" name="Google Shape;483;p16"/>
                <p:cNvCxnSpPr/>
                <p:nvPr/>
              </p:nvCxnSpPr>
              <p:spPr>
                <a:xfrm>
                  <a:off x="13983919" y="12509075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84" name="Google Shape;484;p16"/>
              <p:cNvSpPr/>
              <p:nvPr/>
            </p:nvSpPr>
            <p:spPr>
              <a:xfrm>
                <a:off x="14375996" y="11085315"/>
                <a:ext cx="1181875" cy="1440709"/>
              </a:xfrm>
              <a:prstGeom prst="flowChartPredefinedProcess">
                <a:avLst/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5" name="Google Shape;485;p16"/>
              <p:cNvCxnSpPr/>
              <p:nvPr/>
            </p:nvCxnSpPr>
            <p:spPr>
              <a:xfrm>
                <a:off x="14647165" y="11325944"/>
                <a:ext cx="647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16"/>
              <p:cNvCxnSpPr/>
              <p:nvPr/>
            </p:nvCxnSpPr>
            <p:spPr>
              <a:xfrm>
                <a:off x="14647165" y="12241393"/>
                <a:ext cx="647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87" name="Google Shape;487;p16"/>
            <p:cNvSpPr txBox="1"/>
            <p:nvPr/>
          </p:nvSpPr>
          <p:spPr>
            <a:xfrm>
              <a:off x="17731880" y="15736500"/>
              <a:ext cx="804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dk2"/>
                  </a:solidFill>
                  <a:highlight>
                    <a:schemeClr val="lt1"/>
                  </a:highlight>
                </a:rPr>
                <a:t>QC</a:t>
              </a:r>
              <a:endParaRPr b="1" sz="3000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</p:grpSp>
      <p:grpSp>
        <p:nvGrpSpPr>
          <p:cNvPr id="488" name="Google Shape;488;p16"/>
          <p:cNvGrpSpPr/>
          <p:nvPr/>
        </p:nvGrpSpPr>
        <p:grpSpPr>
          <a:xfrm>
            <a:off x="19417425" y="15571118"/>
            <a:ext cx="1776090" cy="1218590"/>
            <a:chOff x="19417425" y="15571118"/>
            <a:chExt cx="1776090" cy="1218590"/>
          </a:xfrm>
        </p:grpSpPr>
        <p:grpSp>
          <p:nvGrpSpPr>
            <p:cNvPr id="489" name="Google Shape;489;p16"/>
            <p:cNvGrpSpPr/>
            <p:nvPr/>
          </p:nvGrpSpPr>
          <p:grpSpPr>
            <a:xfrm>
              <a:off x="19417425" y="15571118"/>
              <a:ext cx="1776090" cy="1218590"/>
              <a:chOff x="13734220" y="11085315"/>
              <a:chExt cx="2580400" cy="1770434"/>
            </a:xfrm>
          </p:grpSpPr>
          <p:grpSp>
            <p:nvGrpSpPr>
              <p:cNvPr id="490" name="Google Shape;490;p16"/>
              <p:cNvGrpSpPr/>
              <p:nvPr/>
            </p:nvGrpSpPr>
            <p:grpSpPr>
              <a:xfrm rot="-1101397">
                <a:off x="13854133" y="11258629"/>
                <a:ext cx="1202777" cy="1423809"/>
                <a:chOff x="13712750" y="11575700"/>
                <a:chExt cx="1181875" cy="1163175"/>
              </a:xfrm>
            </p:grpSpPr>
            <p:sp>
              <p:nvSpPr>
                <p:cNvPr id="491" name="Google Shape;491;p16"/>
                <p:cNvSpPr/>
                <p:nvPr/>
              </p:nvSpPr>
              <p:spPr>
                <a:xfrm>
                  <a:off x="13712750" y="11575700"/>
                  <a:ext cx="1181875" cy="1163175"/>
                </a:xfrm>
                <a:prstGeom prst="flowChartPredefinedProcess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92" name="Google Shape;492;p16"/>
                <p:cNvCxnSpPr/>
                <p:nvPr/>
              </p:nvCxnSpPr>
              <p:spPr>
                <a:xfrm>
                  <a:off x="13983919" y="11769975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3" name="Google Shape;493;p16"/>
                <p:cNvCxnSpPr/>
                <p:nvPr/>
              </p:nvCxnSpPr>
              <p:spPr>
                <a:xfrm>
                  <a:off x="13983919" y="11954750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4" name="Google Shape;494;p16"/>
                <p:cNvCxnSpPr/>
                <p:nvPr/>
              </p:nvCxnSpPr>
              <p:spPr>
                <a:xfrm>
                  <a:off x="13983919" y="12139525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5" name="Google Shape;495;p16"/>
                <p:cNvCxnSpPr/>
                <p:nvPr/>
              </p:nvCxnSpPr>
              <p:spPr>
                <a:xfrm>
                  <a:off x="13983919" y="12324300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6" name="Google Shape;496;p16"/>
                <p:cNvCxnSpPr/>
                <p:nvPr/>
              </p:nvCxnSpPr>
              <p:spPr>
                <a:xfrm>
                  <a:off x="13983919" y="12509075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97" name="Google Shape;497;p16"/>
              <p:cNvGrpSpPr/>
              <p:nvPr/>
            </p:nvGrpSpPr>
            <p:grpSpPr>
              <a:xfrm rot="1101397">
                <a:off x="14991931" y="11258637"/>
                <a:ext cx="1202777" cy="1423809"/>
                <a:chOff x="13712750" y="11575700"/>
                <a:chExt cx="1181875" cy="1163175"/>
              </a:xfrm>
            </p:grpSpPr>
            <p:sp>
              <p:nvSpPr>
                <p:cNvPr id="498" name="Google Shape;498;p16"/>
                <p:cNvSpPr/>
                <p:nvPr/>
              </p:nvSpPr>
              <p:spPr>
                <a:xfrm>
                  <a:off x="13712750" y="11575700"/>
                  <a:ext cx="1181875" cy="1163175"/>
                </a:xfrm>
                <a:prstGeom prst="flowChartPredefinedProcess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99" name="Google Shape;499;p16"/>
                <p:cNvCxnSpPr/>
                <p:nvPr/>
              </p:nvCxnSpPr>
              <p:spPr>
                <a:xfrm>
                  <a:off x="13983919" y="11769975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0" name="Google Shape;500;p16"/>
                <p:cNvCxnSpPr/>
                <p:nvPr/>
              </p:nvCxnSpPr>
              <p:spPr>
                <a:xfrm>
                  <a:off x="13983919" y="11954750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1" name="Google Shape;501;p16"/>
                <p:cNvCxnSpPr/>
                <p:nvPr/>
              </p:nvCxnSpPr>
              <p:spPr>
                <a:xfrm>
                  <a:off x="13983919" y="12139525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2" name="Google Shape;502;p16"/>
                <p:cNvCxnSpPr/>
                <p:nvPr/>
              </p:nvCxnSpPr>
              <p:spPr>
                <a:xfrm>
                  <a:off x="13983919" y="12324300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3" name="Google Shape;503;p16"/>
                <p:cNvCxnSpPr/>
                <p:nvPr/>
              </p:nvCxnSpPr>
              <p:spPr>
                <a:xfrm>
                  <a:off x="13983919" y="12509075"/>
                  <a:ext cx="647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04" name="Google Shape;504;p16"/>
              <p:cNvSpPr/>
              <p:nvPr/>
            </p:nvSpPr>
            <p:spPr>
              <a:xfrm>
                <a:off x="14375996" y="11085315"/>
                <a:ext cx="1181875" cy="1440709"/>
              </a:xfrm>
              <a:prstGeom prst="flowChartPredefinedProcess">
                <a:avLst/>
              </a:prstGeom>
              <a:solidFill>
                <a:schemeClr val="lt1"/>
              </a:solidFill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5" name="Google Shape;505;p16"/>
              <p:cNvCxnSpPr/>
              <p:nvPr/>
            </p:nvCxnSpPr>
            <p:spPr>
              <a:xfrm>
                <a:off x="14647165" y="11325944"/>
                <a:ext cx="647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16"/>
              <p:cNvCxnSpPr/>
              <p:nvPr/>
            </p:nvCxnSpPr>
            <p:spPr>
              <a:xfrm>
                <a:off x="14647165" y="12241393"/>
                <a:ext cx="647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07" name="Google Shape;507;p16"/>
            <p:cNvSpPr txBox="1"/>
            <p:nvPr/>
          </p:nvSpPr>
          <p:spPr>
            <a:xfrm>
              <a:off x="19544800" y="15767250"/>
              <a:ext cx="1449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dk2"/>
                  </a:solidFill>
                  <a:highlight>
                    <a:schemeClr val="lt1"/>
                  </a:highlight>
                </a:rPr>
                <a:t>Facts</a:t>
              </a:r>
              <a:endParaRPr b="1" sz="3000">
                <a:solidFill>
                  <a:schemeClr val="dk2"/>
                </a:solidFill>
                <a:highlight>
                  <a:schemeClr val="lt1"/>
                </a:highligh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