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6"/>
  </p:notes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74" r:id="rId9"/>
    <p:sldId id="266" r:id="rId10"/>
    <p:sldId id="267" r:id="rId11"/>
    <p:sldId id="269" r:id="rId12"/>
    <p:sldId id="271" r:id="rId13"/>
    <p:sldId id="272" r:id="rId14"/>
    <p:sldId id="273" r:id="rId15"/>
    <p:sldId id="275" r:id="rId16"/>
    <p:sldId id="276" r:id="rId17"/>
    <p:sldId id="260" r:id="rId18"/>
    <p:sldId id="277" r:id="rId19"/>
    <p:sldId id="278" r:id="rId20"/>
    <p:sldId id="279" r:id="rId21"/>
    <p:sldId id="280" r:id="rId22"/>
    <p:sldId id="291" r:id="rId23"/>
    <p:sldId id="281" r:id="rId24"/>
    <p:sldId id="287" r:id="rId25"/>
    <p:sldId id="286" r:id="rId26"/>
    <p:sldId id="282" r:id="rId27"/>
    <p:sldId id="288" r:id="rId28"/>
    <p:sldId id="284" r:id="rId29"/>
    <p:sldId id="283" r:id="rId30"/>
    <p:sldId id="289" r:id="rId31"/>
    <p:sldId id="290" r:id="rId32"/>
    <p:sldId id="285" r:id="rId33"/>
    <p:sldId id="261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288" autoAdjust="0"/>
    <p:restoredTop sz="83397" autoAdjust="0"/>
  </p:normalViewPr>
  <p:slideViewPr>
    <p:cSldViewPr>
      <p:cViewPr varScale="1">
        <p:scale>
          <a:sx n="83" d="100"/>
          <a:sy n="83" d="100"/>
        </p:scale>
        <p:origin x="-7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F8DA6-047C-40A3-BE76-EC29CC9786AA}" type="datetimeFigureOut">
              <a:rPr lang="en-US" smtClean="0"/>
              <a:pPr/>
              <a:t>3/2/2012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9AB0A-2976-47C5-8627-5DED1FABBA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Meteor has upgraded from</a:t>
            </a:r>
            <a:r>
              <a:rPr lang="en-US" baseline="0" dirty="0" smtClean="0"/>
              <a:t> JDK version 5 to version 6. JDK 1.6.0 update 26 was the version used during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Uniform directory structure make</a:t>
            </a:r>
            <a:r>
              <a:rPr lang="en-US" baseline="0" dirty="0" smtClean="0"/>
              <a:t>s it easy to bring new developers up to speed with how the project is organized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Meteor provider</a:t>
            </a:r>
            <a:r>
              <a:rPr lang="en-US" baseline="0" dirty="0" smtClean="0"/>
              <a:t> software and libraries use this directory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Tim,</a:t>
            </a:r>
            <a:r>
              <a:rPr lang="en-US" baseline="0" dirty="0" smtClean="0"/>
              <a:t> is the Meteor Technical Design document going to be public? (or with the same scope as this presentation?)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all slides, test hyperlinks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what are the actual primary and failover URLs?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Emphasi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895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600200"/>
            <a:ext cx="5181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Emphasi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0" y="1600200"/>
            <a:ext cx="2895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5181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6010-446D-415F-A982-518930E087F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304800" y="228600"/>
            <a:ext cx="8534400" cy="6400800"/>
          </a:xfrm>
          <a:prstGeom prst="roundRect">
            <a:avLst>
              <a:gd name="adj" fmla="val 34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C:\Projects\Meteor\docs\2011\HTML\meteor-html-templates\imgs\logo.jpg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33400" y="6172200"/>
            <a:ext cx="1143000" cy="431948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 userDrawn="1"/>
        </p:nvGrpSpPr>
        <p:grpSpPr>
          <a:xfrm>
            <a:off x="2890838" y="6096000"/>
            <a:ext cx="3362325" cy="491448"/>
            <a:chOff x="2667000" y="6096000"/>
            <a:chExt cx="3362325" cy="491448"/>
          </a:xfrm>
        </p:grpSpPr>
        <p:pic>
          <p:nvPicPr>
            <p:cNvPr id="10" name="Picture 6" descr="National Student Clearinghouse Logo"/>
            <p:cNvPicPr>
              <a:picLocks noChangeAspect="1" noChangeArrowheads="1"/>
            </p:cNvPicPr>
            <p:nvPr userDrawn="1"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667000" y="6096000"/>
              <a:ext cx="533400" cy="491448"/>
            </a:xfrm>
            <a:prstGeom prst="rect">
              <a:avLst/>
            </a:prstGeom>
            <a:noFill/>
          </p:spPr>
        </p:pic>
        <p:pic>
          <p:nvPicPr>
            <p:cNvPr id="11" name="Picture 7"/>
            <p:cNvPicPr>
              <a:picLocks noChangeAspect="1" noChangeArrowheads="1"/>
            </p:cNvPicPr>
            <p:nvPr userDrawn="1"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3200400" y="6248400"/>
              <a:ext cx="2828925" cy="245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79" r:id="rId5"/>
    <p:sldLayoutId id="2147483680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xf.apache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oasis-open.org/committees/download.php/35389/sstc-saml-profiles-errata-2.0-wd-06-diff.pdf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asis-open.org/committees/download.php/35389/sstc-saml-profiles-errata-2.0-wd-06-diff.pdf" TargetMode="External"/><Relationship Id="rId2" Type="http://schemas.openxmlformats.org/officeDocument/2006/relationships/hyperlink" Target="http://shibboleth.internet2.ed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f4j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uncycastle.org/java.html" TargetMode="External"/><Relationship Id="rId5" Type="http://schemas.openxmlformats.org/officeDocument/2006/relationships/hyperlink" Target="http://docs.oracle.com/javase/6/docs/technotes/guides/security/crypto/CryptoSpec.html" TargetMode="External"/><Relationship Id="rId4" Type="http://schemas.openxmlformats.org/officeDocument/2006/relationships/hyperlink" Target="http://castor.org/xml-framework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mail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eveloper/technicalArticles/xml/dig_signatur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wnload.oracle.com/javase/6/docs/technotes/guides/security/jsse/JSSERefGuide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licenses/lgpl-2.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oracle.com/technetwork/java/javase/overview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Meteor 4.0 – Technical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Lazos</a:t>
            </a:r>
          </a:p>
          <a:p>
            <a:r>
              <a:rPr lang="en-US" dirty="0" smtClean="0"/>
              <a:t>Logic Technology Inc.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Directory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algn="r">
              <a:buSzPct val="150000"/>
              <a:buNone/>
            </a:pPr>
            <a:r>
              <a:rPr lang="en-US" sz="2000" dirty="0" smtClean="0"/>
              <a:t>Root folder</a:t>
            </a:r>
          </a:p>
          <a:p>
            <a:pPr algn="r">
              <a:buSzPct val="150000"/>
              <a:buNone/>
            </a:pPr>
            <a:endParaRPr lang="en-US" sz="2000" dirty="0" smtClean="0"/>
          </a:p>
          <a:p>
            <a:pPr algn="r">
              <a:buSzPct val="150000"/>
              <a:buNone/>
            </a:pPr>
            <a:r>
              <a:rPr lang="en-US" sz="2000" dirty="0" smtClean="0"/>
              <a:t>Project source files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Java files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Resources (e.g. properties, xml)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Web app resources (HTML, etc.)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Mirrors main – unit tests</a:t>
            </a:r>
          </a:p>
          <a:p>
            <a:pPr algn="r">
              <a:buSzPct val="150000"/>
              <a:buNone/>
            </a:pPr>
            <a:endParaRPr lang="en-US" sz="2000" dirty="0" smtClean="0"/>
          </a:p>
          <a:p>
            <a:pPr algn="r">
              <a:buSzPct val="150000"/>
              <a:buNone/>
            </a:pPr>
            <a:r>
              <a:rPr lang="en-US" sz="2000" dirty="0" smtClean="0"/>
              <a:t>Resources for unit tests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Build output directory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Compiles java class files</a:t>
            </a:r>
          </a:p>
          <a:p>
            <a:pPr>
              <a:buSzPct val="150000"/>
              <a:buNone/>
            </a:pPr>
            <a:endParaRPr lang="en-US" sz="2000" dirty="0" smtClean="0"/>
          </a:p>
          <a:p>
            <a:pPr marL="574675">
              <a:buSzPct val="150000"/>
              <a:buBlip>
                <a:blip r:embed="rId3"/>
              </a:buBlip>
            </a:pPr>
            <a:r>
              <a:rPr lang="en-US" sz="2000" dirty="0" smtClean="0"/>
              <a:t>project</a:t>
            </a:r>
          </a:p>
          <a:p>
            <a:pPr marL="914400" lvl="1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src</a:t>
            </a:r>
          </a:p>
          <a:p>
            <a:pPr marL="1252538" lvl="2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main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java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resources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webapp</a:t>
            </a:r>
          </a:p>
          <a:p>
            <a:pPr marL="1252538" lvl="2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test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java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resources</a:t>
            </a:r>
          </a:p>
          <a:p>
            <a:pPr marL="914400" lvl="1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target</a:t>
            </a:r>
          </a:p>
          <a:p>
            <a:pPr marL="1252538" lvl="2" defTabSz="974725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classes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CXF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JAX-WS based web services framework to replace Apache SOAP + HPC</a:t>
            </a:r>
          </a:p>
          <a:p>
            <a:r>
              <a:rPr lang="en-US" dirty="0" smtClean="0"/>
              <a:t>Supports SOAP 1.2, WS-Security, SAML 2.0</a:t>
            </a:r>
          </a:p>
          <a:p>
            <a:r>
              <a:rPr lang="en-US" dirty="0" smtClean="0"/>
              <a:t>Includes the following libraries:</a:t>
            </a:r>
          </a:p>
          <a:p>
            <a:pPr lvl="1"/>
            <a:r>
              <a:rPr lang="en-US" dirty="0" smtClean="0"/>
              <a:t>WSS4J 1.6.4</a:t>
            </a:r>
          </a:p>
          <a:p>
            <a:pPr lvl="1"/>
            <a:r>
              <a:rPr lang="en-US" dirty="0" err="1" smtClean="0"/>
              <a:t>OpenSAML</a:t>
            </a:r>
            <a:r>
              <a:rPr lang="en-US" dirty="0" smtClean="0"/>
              <a:t> 2.5.1</a:t>
            </a:r>
          </a:p>
          <a:p>
            <a:r>
              <a:rPr lang="en-US" dirty="0" smtClean="0">
                <a:hlinkClick r:id="rId2"/>
              </a:rPr>
              <a:t>http://cxf.apache.org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Shibboleth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Open source web single sign-on solution</a:t>
            </a:r>
          </a:p>
          <a:p>
            <a:r>
              <a:rPr lang="en-US" dirty="0" smtClean="0"/>
              <a:t>Widely adopted by post-secondary education industry</a:t>
            </a:r>
          </a:p>
          <a:p>
            <a:r>
              <a:rPr lang="en-US" dirty="0" smtClean="0"/>
              <a:t>Implements </a:t>
            </a:r>
            <a:r>
              <a:rPr lang="en-US" dirty="0" smtClean="0">
                <a:hlinkClick r:id="rId2"/>
              </a:rPr>
              <a:t>SAML Web Browser SSO Profile</a:t>
            </a:r>
            <a:endParaRPr lang="en-US" dirty="0" smtClean="0"/>
          </a:p>
        </p:txBody>
      </p:sp>
      <p:pic>
        <p:nvPicPr>
          <p:cNvPr id="8" name="Content Placeholder 7" descr="shibboleth-featured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638800" y="1905000"/>
            <a:ext cx="3048000" cy="304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Shibboleth Home: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http://shibboleth.internet2.edu/</a:t>
            </a:r>
            <a:endParaRPr lang="en-US" dirty="0" smtClean="0"/>
          </a:p>
          <a:p>
            <a:r>
              <a:rPr lang="en-US" dirty="0" smtClean="0"/>
              <a:t>SAML Web Browser SSO Profile: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http://www.oasis-open.org/committees/download.php/35389/sstc-saml-profiles-errata-2.0-wd-06-diff.pdf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Library Upgrades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0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2971800"/>
                <a:gridCol w="3276600"/>
              </a:tblGrid>
              <a:tr h="27167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Name/Version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Replacement</a:t>
                      </a:r>
                      <a:endParaRPr lang="en-US" dirty="0"/>
                    </a:p>
                  </a:txBody>
                  <a:tcPr/>
                </a:tc>
              </a:tr>
              <a:tr h="679174">
                <a:tc>
                  <a:txBody>
                    <a:bodyPr/>
                    <a:lstStyle/>
                    <a:p>
                      <a:r>
                        <a:rPr lang="en-US" dirty="0" smtClean="0"/>
                        <a:t>Logging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 Commons Logging</a:t>
                      </a:r>
                    </a:p>
                    <a:p>
                      <a:r>
                        <a:rPr lang="en-US" dirty="0" smtClean="0"/>
                        <a:t>(commons-logging-1.0.4.jar,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log4j-1.2.9.jar)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Simple</a:t>
                      </a:r>
                      <a:r>
                        <a:rPr lang="en-US" b="0" baseline="0" dirty="0" smtClean="0"/>
                        <a:t> Logging Façade for Java</a:t>
                      </a:r>
                    </a:p>
                    <a:p>
                      <a:r>
                        <a:rPr lang="en-US" b="0" dirty="0" smtClean="0"/>
                        <a:t>(slf4j-1.6.3.jar)</a:t>
                      </a:r>
                    </a:p>
                    <a:p>
                      <a:r>
                        <a:rPr lang="en-US" dirty="0" smtClean="0">
                          <a:hlinkClick r:id="rId3"/>
                        </a:rPr>
                        <a:t>http://www.slf4j.org/</a:t>
                      </a:r>
                      <a:endParaRPr lang="en-US" b="0" dirty="0" smtClean="0"/>
                    </a:p>
                  </a:txBody>
                  <a:tcPr/>
                </a:tc>
              </a:tr>
              <a:tr h="679174">
                <a:tc>
                  <a:txBody>
                    <a:bodyPr/>
                    <a:lstStyle/>
                    <a:p>
                      <a:r>
                        <a:rPr lang="en-US" dirty="0" smtClean="0"/>
                        <a:t>Castor 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castor-0.9.6-xml.jar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castor-xml-1.3.2.jar</a:t>
                      </a:r>
                    </a:p>
                    <a:p>
                      <a:r>
                        <a:rPr lang="en-US" dirty="0" smtClean="0">
                          <a:hlinkClick r:id="rId4"/>
                        </a:rPr>
                        <a:t>http://castor.org/xml-framework.html</a:t>
                      </a:r>
                      <a:endParaRPr lang="en-US" dirty="0"/>
                    </a:p>
                  </a:txBody>
                  <a:tcPr/>
                </a:tc>
              </a:tr>
              <a:tr h="149418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Cryptography Extensions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jce-1.2.2.jar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jce-provider-sun-1.2.2.jar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JCA for Java6</a:t>
                      </a:r>
                    </a:p>
                    <a:p>
                      <a:r>
                        <a:rPr lang="en-US" dirty="0" smtClean="0">
                          <a:hlinkClick r:id="rId5"/>
                        </a:rPr>
                        <a:t>http://docs.oracle.com/javase/6/docs/technotes/guides/security/crypto/CryptoSpec.html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BouncyCastle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Java6</a:t>
                      </a:r>
                    </a:p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http://www.bouncycastle.org/java.html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Library Upgrades (cont.)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0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2971800"/>
                <a:gridCol w="3276600"/>
              </a:tblGrid>
              <a:tr h="27167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Name/Version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Replacement</a:t>
                      </a:r>
                      <a:endParaRPr lang="en-US" dirty="0"/>
                    </a:p>
                  </a:txBody>
                  <a:tcPr/>
                </a:tc>
              </a:tr>
              <a:tr h="271670">
                <a:tc>
                  <a:txBody>
                    <a:bodyPr/>
                    <a:lstStyle/>
                    <a:p>
                      <a:r>
                        <a:rPr lang="en-US" dirty="0" smtClean="0"/>
                        <a:t>Activation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activation-1.0.2.jar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JAF is now included with Java 6</a:t>
                      </a:r>
                      <a:endParaRPr lang="en-US" dirty="0"/>
                    </a:p>
                  </a:txBody>
                  <a:tcPr/>
                </a:tc>
              </a:tr>
              <a:tr h="2716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mail-1.3.2.jar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JavaMail</a:t>
                      </a:r>
                      <a:r>
                        <a:rPr lang="en-US" baseline="0" dirty="0" smtClean="0"/>
                        <a:t> 1.4.4 (</a:t>
                      </a:r>
                      <a:r>
                        <a:rPr lang="en-US" baseline="0" dirty="0" smtClean="0">
                          <a:hlinkClick r:id="rId2"/>
                        </a:rPr>
                        <a:t>http://www.oracle.com/technetwork/java/javamail/index.html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27167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 Parsing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bsf-xalan-2.6.0.jar, xalan-2.6.0.jar, xercesImpl-2.6.2.jar, xml-apis-xerces-2.6.2.jar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xalan-2.7.1.jar, serializer-2.7.1.jar, xercesImpl-2.10.0.jar, xml-apis-1.4.01.jar, xml-resolver-1.2.jar, xpp3_min-1.1.4c.jar, xstream-1.3.1.jar, jaxb-impl-2.1.13.jar, stax-api-1.0.1.jar, xmltooling-1.3.1.jar, wsdl4j-1.6.2.jar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Library Upgrades (cont.)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1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2971800"/>
                <a:gridCol w="3276600"/>
              </a:tblGrid>
              <a:tr h="27167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Name/Version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Replacement</a:t>
                      </a:r>
                      <a:endParaRPr lang="en-US" dirty="0"/>
                    </a:p>
                  </a:txBody>
                  <a:tcPr/>
                </a:tc>
              </a:tr>
              <a:tr h="27167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 Security digital signing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xmlsec-1.4.1.jar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Apache WSS4J and xmlsec-1.4.5.jar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6 JDK XML parsing libraries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http://java.sun.com/developer/technicalArticles/xml/dig_signatures/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167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 SSL and HTTPS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jcert-1.0.3_03.jar, jnet-1.0.3_03.jar, jsse-1.0.3_03.jar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Included in Java 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http://download.oracle.com/javase/6/docs/technotes/guides/security/jsse/JSSERefGuide.html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http://download.oracle.com/javase/6/docs/technotes/guides/security/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Provider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Meteor 4.0 Architecture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3352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Provider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600" y="4876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Provider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72300" y="4876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 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72300" y="3352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72300" y="19050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 Provider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3352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Provider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7000" y="19050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 Provider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2"/>
            <a:endCxn id="5" idx="0"/>
          </p:cNvCxnSpPr>
          <p:nvPr/>
        </p:nvCxnSpPr>
        <p:spPr>
          <a:xfrm>
            <a:off x="3238500" y="2667000"/>
            <a:ext cx="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1"/>
          </p:cNvCxnSpPr>
          <p:nvPr/>
        </p:nvCxnSpPr>
        <p:spPr>
          <a:xfrm>
            <a:off x="3810000" y="3733800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43600" y="4114800"/>
            <a:ext cx="9906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1" idx="1"/>
          </p:cNvCxnSpPr>
          <p:nvPr/>
        </p:nvCxnSpPr>
        <p:spPr>
          <a:xfrm>
            <a:off x="5943600" y="3733800"/>
            <a:ext cx="1028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5372100" y="41148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0" idx="1"/>
          </p:cNvCxnSpPr>
          <p:nvPr/>
        </p:nvCxnSpPr>
        <p:spPr>
          <a:xfrm>
            <a:off x="5943600" y="5257800"/>
            <a:ext cx="1028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0" idx="0"/>
          </p:cNvCxnSpPr>
          <p:nvPr/>
        </p:nvCxnSpPr>
        <p:spPr>
          <a:xfrm>
            <a:off x="7543800" y="41148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11" idx="0"/>
          </p:cNvCxnSpPr>
          <p:nvPr/>
        </p:nvCxnSpPr>
        <p:spPr>
          <a:xfrm>
            <a:off x="7543800" y="2667000"/>
            <a:ext cx="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Documents and Settings\jlazos\Local Settings\Temporary Internet Files\Content.IE5\HHBJEOJ3\MC9004316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162212"/>
            <a:ext cx="1143000" cy="1143000"/>
          </a:xfrm>
          <a:prstGeom prst="rect">
            <a:avLst/>
          </a:prstGeom>
          <a:noFill/>
          <a:scene3d>
            <a:camera prst="orthographicFront">
              <a:rot lat="0" lon="10799977" rev="0"/>
            </a:camera>
            <a:lightRig rig="threePt" dir="t"/>
          </a:scene3d>
        </p:spPr>
      </p:pic>
      <p:sp>
        <p:nvSpPr>
          <p:cNvPr id="37" name="TextBox 36"/>
          <p:cNvSpPr txBox="1"/>
          <p:nvPr/>
        </p:nvSpPr>
        <p:spPr>
          <a:xfrm>
            <a:off x="914400" y="4355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5" idx="1"/>
            <a:endCxn id="1026" idx="3"/>
          </p:cNvCxnSpPr>
          <p:nvPr/>
        </p:nvCxnSpPr>
        <p:spPr>
          <a:xfrm flipH="1" flipV="1">
            <a:off x="1752600" y="3733712"/>
            <a:ext cx="914400" cy="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Provider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facing web application</a:t>
            </a:r>
          </a:p>
          <a:p>
            <a:r>
              <a:rPr lang="en-US" dirty="0" smtClean="0"/>
              <a:t>Accepts queries and renders responses to user interface:</a:t>
            </a:r>
          </a:p>
          <a:p>
            <a:pPr lvl="1"/>
            <a:r>
              <a:rPr lang="en-US" dirty="0" smtClean="0"/>
              <a:t>XSLT</a:t>
            </a:r>
          </a:p>
          <a:p>
            <a:pPr lvl="1"/>
            <a:r>
              <a:rPr lang="en-US" dirty="0" smtClean="0"/>
              <a:t>Spring MVC</a:t>
            </a:r>
          </a:p>
          <a:p>
            <a:r>
              <a:rPr lang="en-US" dirty="0" smtClean="0"/>
              <a:t>Authentication delegated to Token Provider</a:t>
            </a:r>
          </a:p>
          <a:p>
            <a:r>
              <a:rPr lang="en-US" dirty="0" smtClean="0"/>
              <a:t>Queries forwarded to Access Provider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1000" y="2971800"/>
            <a:ext cx="2895600" cy="1562188"/>
            <a:chOff x="533400" y="2971800"/>
            <a:chExt cx="2895600" cy="1562188"/>
          </a:xfrm>
        </p:grpSpPr>
        <p:pic>
          <p:nvPicPr>
            <p:cNvPr id="7" name="Picture 2" descr="C:\Documents and Settings\jlazos\Local Settings\Temporary Internet Files\Content.IE5\HHBJEOJ3\MC900431641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2971800"/>
              <a:ext cx="1143000" cy="1143000"/>
            </a:xfrm>
            <a:prstGeom prst="rect">
              <a:avLst/>
            </a:prstGeom>
            <a:noFill/>
            <a:scene3d>
              <a:camera prst="orthographicFront">
                <a:rot lat="0" lon="10799977" rev="0"/>
              </a:camera>
              <a:lightRig rig="threePt" dir="t"/>
            </a:scene3d>
          </p:spPr>
        </p:pic>
        <p:sp>
          <p:nvSpPr>
            <p:cNvPr id="6" name="Rectangle 5"/>
            <p:cNvSpPr/>
            <p:nvPr/>
          </p:nvSpPr>
          <p:spPr>
            <a:xfrm>
              <a:off x="2286000" y="3162388"/>
              <a:ext cx="1143000" cy="762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UI Provider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8200" y="416465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1"/>
              <a:endCxn id="7" idx="3"/>
            </p:cNvCxnSpPr>
            <p:nvPr/>
          </p:nvCxnSpPr>
          <p:spPr>
            <a:xfrm flipH="1" flipV="1">
              <a:off x="1676400" y="3543300"/>
              <a:ext cx="609600" cy="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Meteor 4.0 Technical Goals</a:t>
            </a:r>
          </a:p>
          <a:p>
            <a:r>
              <a:rPr lang="en-US" dirty="0" smtClean="0"/>
              <a:t>Technology review</a:t>
            </a:r>
          </a:p>
          <a:p>
            <a:r>
              <a:rPr lang="en-US" dirty="0" smtClean="0"/>
              <a:t>Provider overview</a:t>
            </a:r>
          </a:p>
          <a:p>
            <a:r>
              <a:rPr lang="en-US" dirty="0" smtClean="0"/>
              <a:t>Translation layer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Provider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Examines user request data to retrieve authentication attributes</a:t>
            </a:r>
          </a:p>
          <a:p>
            <a:r>
              <a:rPr lang="en-US" dirty="0" smtClean="0"/>
              <a:t>If user authentication attributes cannot be acquired, access is denied</a:t>
            </a:r>
          </a:p>
          <a:p>
            <a:r>
              <a:rPr lang="en-US" dirty="0" smtClean="0"/>
              <a:t>Example implementations</a:t>
            </a:r>
            <a:r>
              <a:rPr lang="en-US" dirty="0" smtClean="0"/>
              <a:t>:</a:t>
            </a:r>
          </a:p>
          <a:p>
            <a:pPr marL="228600" lvl="1" indent="0">
              <a:buNone/>
            </a:pPr>
            <a:r>
              <a:rPr lang="en-US" sz="2200" dirty="0" smtClean="0"/>
              <a:t>(UI Provider WAR, package </a:t>
            </a:r>
            <a:r>
              <a:rPr lang="en-US" sz="2200" dirty="0" err="1" smtClean="0"/>
              <a:t>org.meteornetwork.meteor.provider.ui.token</a:t>
            </a:r>
            <a:r>
              <a:rPr lang="en-US" sz="2200" dirty="0" smtClean="0"/>
              <a:t>)</a:t>
            </a:r>
            <a:endParaRPr lang="en-US" sz="2200" dirty="0" smtClean="0"/>
          </a:p>
          <a:p>
            <a:pPr lvl="1"/>
            <a:r>
              <a:rPr lang="en-US" dirty="0" smtClean="0"/>
              <a:t>Sample Token Provider</a:t>
            </a:r>
          </a:p>
          <a:p>
            <a:pPr lvl="1"/>
            <a:r>
              <a:rPr lang="en-US" dirty="0" smtClean="0"/>
              <a:t>Shibboleth Token Provider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1000" y="2362200"/>
            <a:ext cx="2895600" cy="2667000"/>
            <a:chOff x="533400" y="2529681"/>
            <a:chExt cx="2895600" cy="2667000"/>
          </a:xfrm>
        </p:grpSpPr>
        <p:sp>
          <p:nvSpPr>
            <p:cNvPr id="9" name="Rectangle 8"/>
            <p:cNvSpPr/>
            <p:nvPr/>
          </p:nvSpPr>
          <p:spPr>
            <a:xfrm>
              <a:off x="2286000" y="3825081"/>
              <a:ext cx="1143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 Provider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0" y="2529681"/>
              <a:ext cx="1143000" cy="762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Token Provider</a:t>
              </a:r>
              <a:endParaRPr lang="en-US" b="1" dirty="0"/>
            </a:p>
          </p:txBody>
        </p:sp>
        <p:cxnSp>
          <p:nvCxnSpPr>
            <p:cNvPr id="11" name="Straight Arrow Connector 10"/>
            <p:cNvCxnSpPr>
              <a:stCxn id="10" idx="2"/>
              <a:endCxn id="9" idx="0"/>
            </p:cNvCxnSpPr>
            <p:nvPr/>
          </p:nvCxnSpPr>
          <p:spPr>
            <a:xfrm>
              <a:off x="2857500" y="3291681"/>
              <a:ext cx="0" cy="533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2" descr="C:\Documents and Settings\jlazos\Local Settings\Temporary Internet Files\Content.IE5\HHBJEOJ3\MC900431641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3634493"/>
              <a:ext cx="1143000" cy="1143000"/>
            </a:xfrm>
            <a:prstGeom prst="rect">
              <a:avLst/>
            </a:prstGeom>
            <a:noFill/>
            <a:scene3d>
              <a:camera prst="orthographicFront">
                <a:rot lat="0" lon="10799977" rev="0"/>
              </a:camera>
              <a:lightRig rig="threePt" dir="t"/>
            </a:scene3d>
          </p:spPr>
        </p:pic>
        <p:sp>
          <p:nvSpPr>
            <p:cNvPr id="13" name="TextBox 12"/>
            <p:cNvSpPr txBox="1"/>
            <p:nvPr/>
          </p:nvSpPr>
          <p:spPr>
            <a:xfrm>
              <a:off x="838200" y="482734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9" idx="1"/>
              <a:endCxn id="12" idx="3"/>
            </p:cNvCxnSpPr>
            <p:nvPr/>
          </p:nvCxnSpPr>
          <p:spPr>
            <a:xfrm flipH="1" flipV="1">
              <a:off x="1676400" y="4205993"/>
              <a:ext cx="609600" cy="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Shibboleth Login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24600" y="3886200"/>
            <a:ext cx="1676400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Provider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324600" y="2362200"/>
            <a:ext cx="1676400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 Provider</a:t>
            </a:r>
          </a:p>
          <a:p>
            <a:pPr algn="ctr"/>
            <a:r>
              <a:rPr lang="en-US" dirty="0" smtClean="0"/>
              <a:t>(</a:t>
            </a:r>
            <a:r>
              <a:rPr lang="en-US" sz="1600" dirty="0" smtClean="0"/>
              <a:t>ShibbolethToken</a:t>
            </a:r>
          </a:p>
          <a:p>
            <a:pPr algn="ctr"/>
            <a:r>
              <a:rPr lang="en-US" sz="1600" dirty="0" smtClean="0"/>
              <a:t>Provider)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3581400" y="2362200"/>
            <a:ext cx="1219200" cy="2438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Shibboleth</a:t>
            </a:r>
          </a:p>
          <a:p>
            <a:pPr algn="ctr"/>
            <a:r>
              <a:rPr lang="en-US" b="1" dirty="0" smtClean="0"/>
              <a:t>SP</a:t>
            </a:r>
            <a:endParaRPr lang="en-US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914400" y="3771812"/>
            <a:ext cx="1143000" cy="1562188"/>
            <a:chOff x="533400" y="3634493"/>
            <a:chExt cx="1143000" cy="1562188"/>
          </a:xfrm>
        </p:grpSpPr>
        <p:pic>
          <p:nvPicPr>
            <p:cNvPr id="46" name="Picture 2" descr="C:\Documents and Settings\jlazos\Local Settings\Temporary Internet Files\Content.IE5\HHBJEOJ3\MC900431641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3634493"/>
              <a:ext cx="1143000" cy="1143000"/>
            </a:xfrm>
            <a:prstGeom prst="rect">
              <a:avLst/>
            </a:prstGeom>
            <a:noFill/>
            <a:scene3d>
              <a:camera prst="orthographicFront">
                <a:rot lat="0" lon="10799977" rev="0"/>
              </a:camera>
              <a:lightRig rig="threePt" dir="t"/>
            </a:scene3d>
          </p:spPr>
        </p:pic>
        <p:sp>
          <p:nvSpPr>
            <p:cNvPr id="47" name="TextBox 46"/>
            <p:cNvSpPr txBox="1"/>
            <p:nvPr/>
          </p:nvSpPr>
          <p:spPr>
            <a:xfrm>
              <a:off x="838200" y="482734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cxnSp>
        <p:nvCxnSpPr>
          <p:cNvPr id="53" name="Straight Arrow Connector 52"/>
          <p:cNvCxnSpPr>
            <a:stCxn id="46" idx="3"/>
          </p:cNvCxnSpPr>
          <p:nvPr/>
        </p:nvCxnSpPr>
        <p:spPr>
          <a:xfrm>
            <a:off x="2057400" y="4343312"/>
            <a:ext cx="1524000" cy="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Line Callout 1 66"/>
          <p:cNvSpPr/>
          <p:nvPr/>
        </p:nvSpPr>
        <p:spPr>
          <a:xfrm>
            <a:off x="762000" y="1447800"/>
            <a:ext cx="2362200" cy="1905000"/>
          </a:xfrm>
          <a:prstGeom prst="borderCallout1">
            <a:avLst>
              <a:gd name="adj1" fmla="val 42287"/>
              <a:gd name="adj2" fmla="val 100556"/>
              <a:gd name="adj3" fmla="val 61382"/>
              <a:gd name="adj4" fmla="val 1190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 Shibboleth Service Provider intercepts all user requests, authenticates with Shibboleth Identity Provider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16" idx="0"/>
            <a:endCxn id="31" idx="2"/>
          </p:cNvCxnSpPr>
          <p:nvPr/>
        </p:nvCxnSpPr>
        <p:spPr>
          <a:xfrm flipV="1">
            <a:off x="7162800" y="3316357"/>
            <a:ext cx="0" cy="5698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Callout 1 70"/>
          <p:cNvSpPr/>
          <p:nvPr/>
        </p:nvSpPr>
        <p:spPr>
          <a:xfrm>
            <a:off x="3200400" y="5029200"/>
            <a:ext cx="2971800" cy="990600"/>
          </a:xfrm>
          <a:prstGeom prst="borderCallout1">
            <a:avLst>
              <a:gd name="adj1" fmla="val -838"/>
              <a:gd name="adj2" fmla="val 73989"/>
              <a:gd name="adj3" fmla="val -66662"/>
              <a:gd name="adj4" fmla="val 790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 Shibboleth SP passes authenticated user request to UI Provider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4800600" y="4343400"/>
            <a:ext cx="1524000" cy="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ine Callout 1 85"/>
          <p:cNvSpPr/>
          <p:nvPr/>
        </p:nvSpPr>
        <p:spPr>
          <a:xfrm>
            <a:off x="4419600" y="1371600"/>
            <a:ext cx="4038600" cy="762000"/>
          </a:xfrm>
          <a:prstGeom prst="borderCallout1">
            <a:avLst>
              <a:gd name="adj1" fmla="val 96662"/>
              <a:gd name="adj2" fmla="val 70042"/>
              <a:gd name="adj3" fmla="val 126030"/>
              <a:gd name="adj4" fmla="val 701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3. Token Provider gets auth attributes from Shibboleth request attributes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Provider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meteorlib</a:t>
            </a:r>
            <a:r>
              <a:rPr lang="en-US" dirty="0" smtClean="0"/>
              <a:t> JAR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(package </a:t>
            </a:r>
            <a:r>
              <a:rPr lang="en-US" sz="2000" dirty="0" err="1" smtClean="0"/>
              <a:t>org.meteornetwork.meteor.common.abstraction.token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Interface requires one method: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200" dirty="0" err="1" smtClean="0">
                <a:latin typeface="Consolas" pitchFamily="49" charset="0"/>
              </a:rPr>
              <a:t>SecurityToken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</a:rPr>
              <a:t>getSecurityToken</a:t>
            </a:r>
            <a:r>
              <a:rPr lang="en-US" sz="2200" dirty="0" smtClean="0">
                <a:latin typeface="Consolas" pitchFamily="49" charset="0"/>
              </a:rPr>
              <a:t>( </a:t>
            </a:r>
            <a:r>
              <a:rPr lang="en-US" sz="2200" dirty="0" err="1" smtClean="0">
                <a:latin typeface="Consolas" pitchFamily="49" charset="0"/>
              </a:rPr>
              <a:t>HttpServletRequest</a:t>
            </a:r>
            <a:r>
              <a:rPr lang="en-US" sz="2200" dirty="0" smtClean="0">
                <a:latin typeface="Consolas" pitchFamily="49" charset="0"/>
              </a:rPr>
              <a:t> 	request)</a:t>
            </a:r>
            <a:endParaRPr lang="en-US" sz="2200" dirty="0" smtClean="0"/>
          </a:p>
          <a:p>
            <a:r>
              <a:rPr lang="en-US" dirty="0" err="1" smtClean="0"/>
              <a:t>SecurityToken</a:t>
            </a:r>
            <a:r>
              <a:rPr lang="en-US" dirty="0" smtClean="0"/>
              <a:t> class from </a:t>
            </a:r>
            <a:r>
              <a:rPr lang="en-US" dirty="0" err="1" smtClean="0"/>
              <a:t>meteorsaml</a:t>
            </a:r>
            <a:r>
              <a:rPr lang="en-US" dirty="0" smtClean="0"/>
              <a:t> JAR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(package </a:t>
            </a:r>
            <a:r>
              <a:rPr lang="en-US" sz="2000" dirty="0" err="1" smtClean="0"/>
              <a:t>org.meteornetwork.meteor.saml</a:t>
            </a:r>
            <a:r>
              <a:rPr lang="en-US" sz="2000" dirty="0" smtClean="0"/>
              <a:t>) </a:t>
            </a:r>
          </a:p>
          <a:p>
            <a:pPr lvl="1"/>
            <a:r>
              <a:rPr lang="en-US" dirty="0" smtClean="0"/>
              <a:t>interface to access attributes of SAML assertion</a:t>
            </a:r>
          </a:p>
          <a:p>
            <a:r>
              <a:rPr lang="en-US" dirty="0" err="1" smtClean="0"/>
              <a:t>SecurityTokenImpl</a:t>
            </a:r>
            <a:endParaRPr lang="en-US" dirty="0" smtClean="0"/>
          </a:p>
          <a:p>
            <a:pPr lvl="1"/>
            <a:r>
              <a:rPr lang="en-US" dirty="0" smtClean="0"/>
              <a:t>Consumes and produces Meteor 4.0 SAML assertion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Provider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5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Accepts Meteor query from UI Provider (Access Provider should NOT be exposed to end users)</a:t>
            </a:r>
          </a:p>
          <a:p>
            <a:r>
              <a:rPr lang="en-US" dirty="0" smtClean="0"/>
              <a:t>Calls Index Provider for list of Data Providers</a:t>
            </a:r>
          </a:p>
          <a:p>
            <a:r>
              <a:rPr lang="en-US" dirty="0" smtClean="0"/>
              <a:t>Gets data from Data Providers</a:t>
            </a:r>
          </a:p>
          <a:p>
            <a:r>
              <a:rPr lang="en-US" dirty="0" smtClean="0"/>
              <a:t>Filters data by duplicate loan and best source logic</a:t>
            </a:r>
          </a:p>
          <a:p>
            <a:r>
              <a:rPr lang="en-US" dirty="0" smtClean="0"/>
              <a:t>Returns XML to UI Provider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71925" y="3886200"/>
            <a:ext cx="11430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Access</a:t>
            </a:r>
            <a:r>
              <a:rPr lang="en-US" dirty="0" smtClean="0"/>
              <a:t> </a:t>
            </a:r>
            <a:r>
              <a:rPr lang="en-US" b="1" dirty="0" smtClean="0"/>
              <a:t>Provider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143625" y="3886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47850" y="3886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Provider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  <a:endCxn id="6" idx="1"/>
          </p:cNvCxnSpPr>
          <p:nvPr/>
        </p:nvCxnSpPr>
        <p:spPr>
          <a:xfrm>
            <a:off x="2990850" y="4267200"/>
            <a:ext cx="9810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5114925" y="4267200"/>
            <a:ext cx="1028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72000" y="46482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705600" y="46482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105400" y="4648200"/>
            <a:ext cx="10668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71925" y="5105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Provider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43625" y="5105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 Service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5114925" y="5486400"/>
            <a:ext cx="1028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Access Provider cannot connect to any Index Providers, the query goes into Broadcast Mode</a:t>
            </a:r>
          </a:p>
          <a:p>
            <a:r>
              <a:rPr lang="en-US" dirty="0" smtClean="0"/>
              <a:t>Access Provider gets all Data Providers registered in the Meteor Registry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Provider Query Flow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14400" y="1905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1676400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Index Providers from Registry</a:t>
            </a:r>
          </a:p>
        </p:txBody>
      </p:sp>
      <p:sp>
        <p:nvSpPr>
          <p:cNvPr id="20" name="Flowchart: Preparation 19"/>
          <p:cNvSpPr/>
          <p:nvPr/>
        </p:nvSpPr>
        <p:spPr>
          <a:xfrm>
            <a:off x="3886200" y="1676400"/>
            <a:ext cx="1524000" cy="6858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 each IP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019800" y="1676400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Data Providers from IP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14400" y="3810000"/>
            <a:ext cx="1676400" cy="990600"/>
            <a:chOff x="1371600" y="2895600"/>
            <a:chExt cx="1676400" cy="990600"/>
          </a:xfrm>
        </p:grpSpPr>
        <p:sp>
          <p:nvSpPr>
            <p:cNvPr id="22" name="Flowchart: Decision 21"/>
            <p:cNvSpPr/>
            <p:nvPr/>
          </p:nvSpPr>
          <p:spPr>
            <a:xfrm>
              <a:off x="1371600" y="2895600"/>
              <a:ext cx="1600200" cy="9906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71600" y="3048000"/>
              <a:ext cx="1676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Successfully connected to any IP?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00600" y="3962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Call DPs to get XML loan data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7000" y="3962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Filter data by Best Source Logic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8153400" y="4191000"/>
            <a:ext cx="228600" cy="228600"/>
          </a:xfrm>
          <a:prstGeom prst="flowChartConnector">
            <a:avLst/>
          </a:prstGeom>
          <a:ln w="63500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7" idx="6"/>
            <a:endCxn id="8" idx="1"/>
          </p:cNvCxnSpPr>
          <p:nvPr/>
        </p:nvCxnSpPr>
        <p:spPr>
          <a:xfrm>
            <a:off x="1143000" y="20193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20" idx="1"/>
          </p:cNvCxnSpPr>
          <p:nvPr/>
        </p:nvCxnSpPr>
        <p:spPr>
          <a:xfrm>
            <a:off x="3352800" y="20193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5410200" y="2019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21" idx="2"/>
            <a:endCxn id="23" idx="1"/>
          </p:cNvCxnSpPr>
          <p:nvPr/>
        </p:nvCxnSpPr>
        <p:spPr>
          <a:xfrm rot="5400000">
            <a:off x="2901434" y="375166"/>
            <a:ext cx="1969532" cy="5943600"/>
          </a:xfrm>
          <a:prstGeom prst="bentConnector4">
            <a:avLst>
              <a:gd name="adj1" fmla="val 22633"/>
              <a:gd name="adj2" fmla="val 10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22" idx="0"/>
            <a:endCxn id="26" idx="1"/>
          </p:cNvCxnSpPr>
          <p:nvPr/>
        </p:nvCxnSpPr>
        <p:spPr>
          <a:xfrm rot="5400000" flipH="1" flipV="1">
            <a:off x="2057400" y="3276600"/>
            <a:ext cx="190500" cy="876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22" idx="2"/>
            <a:endCxn id="25" idx="1"/>
          </p:cNvCxnSpPr>
          <p:nvPr/>
        </p:nvCxnSpPr>
        <p:spPr>
          <a:xfrm rot="16200000" flipH="1">
            <a:off x="2057400" y="4457700"/>
            <a:ext cx="190500" cy="876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514600" y="3276600"/>
            <a:ext cx="1524000" cy="2057400"/>
            <a:chOff x="2590800" y="3276600"/>
            <a:chExt cx="1524000" cy="2057400"/>
          </a:xfrm>
        </p:grpSpPr>
        <p:sp>
          <p:nvSpPr>
            <p:cNvPr id="25" name="Flowchart: Process 24"/>
            <p:cNvSpPr/>
            <p:nvPr/>
          </p:nvSpPr>
          <p:spPr>
            <a:xfrm>
              <a:off x="2667000" y="4648200"/>
              <a:ext cx="137160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Get DPs from registry</a:t>
              </a:r>
              <a:endParaRPr lang="en-US" sz="1400" dirty="0"/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2667000" y="3276600"/>
              <a:ext cx="137160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Get DP connection info from Registry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90800" y="4416623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Broadcast Mode</a:t>
              </a:r>
              <a:endParaRPr lang="en-US" sz="1400" b="1" dirty="0"/>
            </a:p>
          </p:txBody>
        </p:sp>
      </p:grpSp>
      <p:cxnSp>
        <p:nvCxnSpPr>
          <p:cNvPr id="52" name="Elbow Connector 51"/>
          <p:cNvCxnSpPr>
            <a:stCxn id="25" idx="3"/>
            <a:endCxn id="27" idx="1"/>
          </p:cNvCxnSpPr>
          <p:nvPr/>
        </p:nvCxnSpPr>
        <p:spPr>
          <a:xfrm flipV="1">
            <a:off x="3962400" y="4305300"/>
            <a:ext cx="838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6" idx="3"/>
            <a:endCxn id="27" idx="1"/>
          </p:cNvCxnSpPr>
          <p:nvPr/>
        </p:nvCxnSpPr>
        <p:spPr>
          <a:xfrm>
            <a:off x="3962400" y="3619500"/>
            <a:ext cx="838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3"/>
            <a:endCxn id="28" idx="1"/>
          </p:cNvCxnSpPr>
          <p:nvPr/>
        </p:nvCxnSpPr>
        <p:spPr>
          <a:xfrm>
            <a:off x="6019800" y="43053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8" idx="3"/>
            <a:endCxn id="29" idx="2"/>
          </p:cNvCxnSpPr>
          <p:nvPr/>
        </p:nvCxnSpPr>
        <p:spPr>
          <a:xfrm>
            <a:off x="7696200" y="43053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Service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Web service hosted by NSC</a:t>
            </a:r>
          </a:p>
          <a:p>
            <a:r>
              <a:rPr lang="en-US" sz="3300" dirty="0" smtClean="0"/>
              <a:t>Contains registered provider info</a:t>
            </a:r>
          </a:p>
          <a:p>
            <a:pPr lvl="1"/>
            <a:r>
              <a:rPr lang="en-US" sz="2800" dirty="0" smtClean="0"/>
              <a:t>Meteor versions</a:t>
            </a:r>
          </a:p>
          <a:p>
            <a:pPr lvl="1"/>
            <a:r>
              <a:rPr lang="en-US" sz="2800" dirty="0" smtClean="0"/>
              <a:t>X.509 Certificates</a:t>
            </a:r>
          </a:p>
          <a:p>
            <a:pPr lvl="1"/>
            <a:r>
              <a:rPr lang="en-US" sz="2800" dirty="0" smtClean="0"/>
              <a:t>Connection URLs</a:t>
            </a:r>
          </a:p>
          <a:p>
            <a:pPr lvl="1"/>
            <a:r>
              <a:rPr lang="en-US" sz="2800" dirty="0" smtClean="0"/>
              <a:t>Minimum authentication levels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2590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Provider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Provider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91400" y="3962400"/>
            <a:ext cx="11430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 Service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91400" y="2590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0" y="3352800"/>
            <a:ext cx="533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6858000" y="29718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6286500" y="3352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>
          <a:xfrm>
            <a:off x="6858000" y="43434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1" idx="0"/>
          </p:cNvCxnSpPr>
          <p:nvPr/>
        </p:nvCxnSpPr>
        <p:spPr>
          <a:xfrm>
            <a:off x="7962900" y="3352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Connection Configuration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</a:t>
            </a:r>
            <a:r>
              <a:rPr lang="en-US" dirty="0" err="1" smtClean="0"/>
              <a:t>directory.properties</a:t>
            </a:r>
            <a:r>
              <a:rPr lang="en-US" dirty="0" smtClean="0"/>
              <a:t>:</a:t>
            </a:r>
          </a:p>
          <a:p>
            <a:pPr marL="742950" indent="-285750">
              <a:buNone/>
            </a:pPr>
            <a:r>
              <a:rPr lang="en-US" sz="2800" dirty="0" smtClean="0"/>
              <a:t>(Primary connection)</a:t>
            </a:r>
          </a:p>
          <a:p>
            <a:pPr lvl="1">
              <a:buNone/>
            </a:pPr>
            <a:r>
              <a:rPr lang="en-US" dirty="0" err="1" smtClean="0"/>
              <a:t>directory.ws.url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00FF"/>
                </a:solidFill>
              </a:rPr>
              <a:t>http://localhost:8580/meteorregistry/services/RegistryService</a:t>
            </a:r>
          </a:p>
          <a:p>
            <a:pPr lvl="1">
              <a:buNone/>
            </a:pPr>
            <a:r>
              <a:rPr lang="en-US" dirty="0" smtClean="0"/>
              <a:t>(Failover connection)</a:t>
            </a:r>
          </a:p>
          <a:p>
            <a:pPr lvl="1">
              <a:buNone/>
            </a:pPr>
            <a:r>
              <a:rPr lang="en-US" dirty="0" err="1" smtClean="0"/>
              <a:t>directory.ws.failover.url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00FF"/>
                </a:solidFill>
              </a:rPr>
              <a:t>http://localhost:8580/meteorregistry/services/RegistryService-failover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Provider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Accepts request for SSN from Access Provider</a:t>
            </a:r>
          </a:p>
          <a:p>
            <a:r>
              <a:rPr lang="en-US" dirty="0" smtClean="0"/>
              <a:t>Validates request signature using certificate stored in Registry</a:t>
            </a:r>
          </a:p>
          <a:p>
            <a:r>
              <a:rPr lang="en-US" dirty="0" smtClean="0"/>
              <a:t>Returns list of Data Providers that may have data for SSN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2590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Provider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3962400"/>
            <a:ext cx="11430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Provider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91400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 Service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0" y="3352800"/>
            <a:ext cx="533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6286500" y="3352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>
          <a:xfrm>
            <a:off x="6858000" y="43434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Accepts request for data on SSN from Access Provider</a:t>
            </a:r>
          </a:p>
          <a:p>
            <a:r>
              <a:rPr lang="en-US" dirty="0" smtClean="0"/>
              <a:t>Validates request signature using certificate stored in Registry</a:t>
            </a:r>
          </a:p>
          <a:p>
            <a:r>
              <a:rPr lang="en-US" dirty="0" smtClean="0"/>
              <a:t>Calls </a:t>
            </a:r>
            <a:r>
              <a:rPr lang="en-US" dirty="0" err="1" smtClean="0"/>
              <a:t>DataServerAbstraction</a:t>
            </a:r>
            <a:r>
              <a:rPr lang="en-US" dirty="0" smtClean="0"/>
              <a:t> to get loan data for SSN</a:t>
            </a:r>
          </a:p>
          <a:p>
            <a:r>
              <a:rPr lang="en-US" dirty="0" smtClean="0"/>
              <a:t>Returns loan data in Meteor schema XML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15000" y="2590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Provider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91400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 Service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91400" y="2590800"/>
            <a:ext cx="11430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58000" y="3352800"/>
            <a:ext cx="533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6" idx="1"/>
          </p:cNvCxnSpPr>
          <p:nvPr/>
        </p:nvCxnSpPr>
        <p:spPr>
          <a:xfrm>
            <a:off x="6858000" y="29718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5" idx="0"/>
          </p:cNvCxnSpPr>
          <p:nvPr/>
        </p:nvCxnSpPr>
        <p:spPr>
          <a:xfrm>
            <a:off x="7962900" y="3352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Meteor 4.0 Technical Goals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DataServerAbstraction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Gets data for a specific SSN from a Data Provider’s proprietary system</a:t>
            </a:r>
          </a:p>
          <a:p>
            <a:r>
              <a:rPr lang="en-US" dirty="0" smtClean="0"/>
              <a:t>Example implementations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sz="2000" dirty="0" smtClean="0"/>
              <a:t>(Data Provider WAR, package </a:t>
            </a:r>
            <a:r>
              <a:rPr lang="en-US" sz="2000" dirty="0" err="1" smtClean="0"/>
              <a:t>org.meteornetwork.meteor.provider.data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lvl="1"/>
            <a:r>
              <a:rPr lang="en-US" dirty="0" err="1" smtClean="0"/>
              <a:t>RemoteDataServer</a:t>
            </a:r>
            <a:r>
              <a:rPr lang="en-US" dirty="0" smtClean="0"/>
              <a:t> – gets </a:t>
            </a:r>
            <a:r>
              <a:rPr lang="en-US" dirty="0" smtClean="0"/>
              <a:t>data </a:t>
            </a:r>
            <a:r>
              <a:rPr lang="en-US" dirty="0" smtClean="0"/>
              <a:t>from a remote resource</a:t>
            </a:r>
          </a:p>
          <a:p>
            <a:pPr lvl="1"/>
            <a:r>
              <a:rPr lang="en-US" dirty="0" err="1" smtClean="0"/>
              <a:t>HPCDataServer</a:t>
            </a:r>
            <a:r>
              <a:rPr lang="en-US" dirty="0" smtClean="0"/>
              <a:t> – gets data from a remote resource over HPC (legacy)</a:t>
            </a:r>
          </a:p>
          <a:p>
            <a:pPr lvl="1"/>
            <a:r>
              <a:rPr lang="en-US" dirty="0" err="1" smtClean="0"/>
              <a:t>FileDataServer</a:t>
            </a:r>
            <a:r>
              <a:rPr lang="en-US" dirty="0" smtClean="0"/>
              <a:t> – gets data from a file (</a:t>
            </a:r>
            <a:r>
              <a:rPr lang="en-US" dirty="0" smtClean="0"/>
              <a:t>testing</a:t>
            </a:r>
            <a:r>
              <a:rPr lang="en-US" dirty="0" smtClean="0"/>
              <a:t>)</a:t>
            </a:r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DataServerAbstraction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meteorlib</a:t>
            </a:r>
            <a:r>
              <a:rPr lang="en-US" dirty="0" smtClean="0"/>
              <a:t> JAR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sz="2200" dirty="0" smtClean="0"/>
              <a:t>(package </a:t>
            </a:r>
            <a:r>
              <a:rPr lang="en-US" sz="2200" dirty="0" err="1" smtClean="0"/>
              <a:t>org.meteornetwork.meteor.common.abstraction.data</a:t>
            </a:r>
            <a:r>
              <a:rPr lang="en-US" sz="2200" dirty="0" smtClean="0"/>
              <a:t>)</a:t>
            </a:r>
          </a:p>
          <a:p>
            <a:r>
              <a:rPr lang="en-US" dirty="0" smtClean="0"/>
              <a:t>Interface requires </a:t>
            </a:r>
            <a:r>
              <a:rPr lang="en-US" dirty="0" smtClean="0"/>
              <a:t>one </a:t>
            </a:r>
            <a:r>
              <a:rPr lang="en-US" dirty="0" smtClean="0"/>
              <a:t>method: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sz="2000" dirty="0" err="1" smtClean="0">
                <a:latin typeface="Consolas" pitchFamily="49" charset="0"/>
              </a:rPr>
              <a:t>MeteorDataResponseWrapper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getData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MeteorContext</a:t>
            </a:r>
            <a:r>
              <a:rPr lang="en-US" sz="2000" dirty="0" smtClean="0">
                <a:latin typeface="Consolas" pitchFamily="49" charset="0"/>
              </a:rPr>
              <a:t> 	context, String </a:t>
            </a:r>
            <a:r>
              <a:rPr lang="en-US" sz="2000" dirty="0" err="1" smtClean="0">
                <a:latin typeface="Consolas" pitchFamily="49" charset="0"/>
              </a:rPr>
              <a:t>ssn</a:t>
            </a:r>
            <a:r>
              <a:rPr lang="en-US" sz="2000" dirty="0" smtClean="0">
                <a:latin typeface="Consolas" pitchFamily="49" charset="0"/>
              </a:rPr>
              <a:t>)</a:t>
            </a:r>
            <a:endParaRPr lang="en-US" sz="2000" dirty="0" smtClean="0">
              <a:latin typeface="Consolas" pitchFamily="49" charset="0"/>
            </a:endParaRPr>
          </a:p>
          <a:p>
            <a:r>
              <a:rPr lang="en-US" dirty="0" err="1" smtClean="0"/>
              <a:t>MeteorContext</a:t>
            </a:r>
            <a:r>
              <a:rPr lang="en-US" dirty="0" smtClean="0"/>
              <a:t> contains </a:t>
            </a:r>
            <a:r>
              <a:rPr lang="en-US" dirty="0" err="1" smtClean="0"/>
              <a:t>SecurityToken</a:t>
            </a:r>
            <a:r>
              <a:rPr lang="en-US" dirty="0" smtClean="0"/>
              <a:t> and Access Provider information</a:t>
            </a:r>
          </a:p>
          <a:p>
            <a:r>
              <a:rPr lang="en-US" dirty="0" err="1" smtClean="0"/>
              <a:t>MeteorDataResponseWrapper</a:t>
            </a:r>
            <a:r>
              <a:rPr lang="en-US" dirty="0" smtClean="0"/>
              <a:t> wraps a </a:t>
            </a:r>
            <a:r>
              <a:rPr lang="en-US" dirty="0" err="1" smtClean="0"/>
              <a:t>MeteorRsMsg</a:t>
            </a:r>
            <a:r>
              <a:rPr lang="en-US" dirty="0" smtClean="0"/>
              <a:t> </a:t>
            </a:r>
            <a:r>
              <a:rPr lang="en-US" dirty="0" smtClean="0"/>
              <a:t>– the root object generated by Castor XML for the Meteor 4.0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Provider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Used by the Meteor Help Desk to check the status of Data Providers</a:t>
            </a:r>
          </a:p>
          <a:p>
            <a:r>
              <a:rPr lang="en-US" sz="3500" dirty="0" smtClean="0"/>
              <a:t>Calls </a:t>
            </a:r>
            <a:r>
              <a:rPr lang="en-US" sz="3500" dirty="0" err="1" smtClean="0"/>
              <a:t>GetStatus</a:t>
            </a:r>
            <a:r>
              <a:rPr lang="en-US" sz="3500" dirty="0" smtClean="0"/>
              <a:t> operation of the Data Provider web service to determine if the Data Provider is currently running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514600"/>
            <a:ext cx="11430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 Provider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277100" y="3276600"/>
            <a:ext cx="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Translation layer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Target code is written to interface, knows nothing of underlying </a:t>
            </a:r>
            <a:r>
              <a:rPr lang="en-US" dirty="0" smtClean="0"/>
              <a:t>implementations</a:t>
            </a:r>
            <a:endParaRPr lang="en-US" dirty="0" smtClean="0"/>
          </a:p>
          <a:p>
            <a:r>
              <a:rPr lang="en-US" dirty="0" smtClean="0"/>
              <a:t>Adapters implement interface to make </a:t>
            </a:r>
            <a:r>
              <a:rPr lang="en-US" dirty="0" smtClean="0"/>
              <a:t>client code compatible </a:t>
            </a:r>
            <a:r>
              <a:rPr lang="en-US" dirty="0" smtClean="0"/>
              <a:t>with target code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81200" y="1676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81200" y="2971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 Interface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600" y="3657600"/>
            <a:ext cx="9906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 </a:t>
            </a:r>
            <a:r>
              <a:rPr lang="en-US" dirty="0" err="1" smtClean="0"/>
              <a:t>Impl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3657600"/>
            <a:ext cx="9906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 </a:t>
            </a:r>
            <a:r>
              <a:rPr lang="en-US" dirty="0" err="1" smtClean="0"/>
              <a:t>Impl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9600" y="4876800"/>
            <a:ext cx="9906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05200" y="4876800"/>
            <a:ext cx="9906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2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5" idx="2"/>
          </p:cNvCxnSpPr>
          <p:nvPr/>
        </p:nvCxnSpPr>
        <p:spPr>
          <a:xfrm flipV="1">
            <a:off x="1104900" y="4419600"/>
            <a:ext cx="0" cy="4572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0"/>
            <a:endCxn id="16" idx="2"/>
          </p:cNvCxnSpPr>
          <p:nvPr/>
        </p:nvCxnSpPr>
        <p:spPr>
          <a:xfrm flipV="1">
            <a:off x="4000500" y="4419600"/>
            <a:ext cx="0" cy="4572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5" idx="0"/>
            <a:endCxn id="14" idx="1"/>
          </p:cNvCxnSpPr>
          <p:nvPr/>
        </p:nvCxnSpPr>
        <p:spPr>
          <a:xfrm rot="5400000" flipH="1" flipV="1">
            <a:off x="1390650" y="3067050"/>
            <a:ext cx="304800" cy="876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6" idx="0"/>
            <a:endCxn id="14" idx="3"/>
          </p:cNvCxnSpPr>
          <p:nvPr/>
        </p:nvCxnSpPr>
        <p:spPr>
          <a:xfrm rot="16200000" flipV="1">
            <a:off x="3409950" y="3067050"/>
            <a:ext cx="304800" cy="876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3" idx="2"/>
          </p:cNvCxnSpPr>
          <p:nvPr/>
        </p:nvCxnSpPr>
        <p:spPr>
          <a:xfrm flipV="1">
            <a:off x="2552700" y="24384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28800" y="254889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Interacts with</a:t>
            </a:r>
            <a:endParaRPr lang="en-US" sz="1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" y="44958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Interacts with</a:t>
            </a:r>
            <a:endParaRPr 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3276600" y="44958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Interacts with</a:t>
            </a:r>
            <a:endParaRPr lang="en-US" sz="1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3400" y="30480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Implements</a:t>
            </a:r>
            <a:endParaRPr lang="en-US" sz="14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3429000" y="30480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Implements</a:t>
            </a:r>
            <a:endParaRPr lang="en-US" sz="14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Modern standards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Wide acceptance and large support community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Increased interoperability with other systems and platforms</a:t>
            </a:r>
            <a:endParaRPr lang="en-US" dirty="0">
              <a:latin typeface="Trebuchet MS" pitchFamily="34" charset="0"/>
            </a:endParaRPr>
          </a:p>
          <a:p>
            <a:r>
              <a:rPr lang="en-US" dirty="0" smtClean="0"/>
              <a:t>Backwards compatibility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Progressive adoption of new Meteor versions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Upgrade schedule flexibility</a:t>
            </a:r>
          </a:p>
          <a:p>
            <a:r>
              <a:rPr lang="en-US" dirty="0" smtClean="0"/>
              <a:t>Improved customization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UI Provider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TokenProvider and DataServerAbstraction interfaces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LGPL v2.1</a:t>
            </a:r>
            <a:endParaRPr lang="en-US" dirty="0"/>
          </a:p>
        </p:txBody>
      </p:sp>
      <p:pic>
        <p:nvPicPr>
          <p:cNvPr id="7" name="Content Placeholder 6" descr="491px-The_GNU_logo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362200"/>
            <a:ext cx="2819400" cy="2756236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Free and open source</a:t>
            </a:r>
          </a:p>
          <a:p>
            <a:r>
              <a:rPr lang="en-US" dirty="0" smtClean="0"/>
              <a:t>Changes to Meteor source code must also be open source</a:t>
            </a:r>
          </a:p>
          <a:p>
            <a:r>
              <a:rPr lang="en-US" dirty="0" smtClean="0"/>
              <a:t>Works that use Meteor libraries may be closed source</a:t>
            </a:r>
          </a:p>
          <a:p>
            <a:r>
              <a:rPr lang="en-US" dirty="0" smtClean="0">
                <a:hlinkClick r:id="rId3"/>
              </a:rPr>
              <a:t>http://www.gnu.org/licenses/lgpl-2.1.html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JDK</a:t>
            </a:r>
            <a:endParaRPr lang="en-US" dirty="0"/>
          </a:p>
        </p:txBody>
      </p:sp>
      <p:pic>
        <p:nvPicPr>
          <p:cNvPr id="6" name="Content Placeholder 5" descr="300px-Java_logo.svg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990600" y="1524000"/>
            <a:ext cx="1996354" cy="365998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JDK version 6</a:t>
            </a:r>
          </a:p>
          <a:p>
            <a:r>
              <a:rPr lang="en-US" dirty="0" smtClean="0"/>
              <a:t>Meteor developed using JDK 1.6.0 update 26</a:t>
            </a:r>
          </a:p>
          <a:p>
            <a:r>
              <a:rPr lang="en-US" dirty="0" smtClean="0">
                <a:hlinkClick r:id="rId4"/>
              </a:rPr>
              <a:t>http://www.oracle.com/technetwork/java/javase/overview/index.html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Tomcat</a:t>
            </a:r>
            <a:endParaRPr lang="en-US" dirty="0"/>
          </a:p>
        </p:txBody>
      </p:sp>
      <p:pic>
        <p:nvPicPr>
          <p:cNvPr id="6" name="Content Placeholder 5" descr="300px-Tomcat-logo.svg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52450" y="2590800"/>
            <a:ext cx="2857500" cy="1905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Tomcat versions 6 and 7</a:t>
            </a:r>
          </a:p>
          <a:p>
            <a:r>
              <a:rPr lang="en-US" dirty="0" smtClean="0"/>
              <a:t>Meteor developed using Tomcat 6.0.33 and 7.0.16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Maven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and </a:t>
            </a:r>
            <a:r>
              <a:rPr lang="en-US" u="sng" dirty="0" smtClean="0"/>
              <a:t>dependency management tool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Meteor dependencies no longer packaged with source code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Dependencies downloaded from Maven repository at build time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Uniform directory structure across all Maven projects</a:t>
            </a:r>
          </a:p>
          <a:p>
            <a:r>
              <a:rPr lang="en-US" dirty="0" smtClean="0">
                <a:hlinkClick r:id="rId3"/>
              </a:rPr>
              <a:t>http://maven.apache.org/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</TotalTime>
  <Words>1067</Words>
  <Application>Microsoft Office PowerPoint</Application>
  <PresentationFormat>On-screen Show (4:3)</PresentationFormat>
  <Paragraphs>311</Paragraphs>
  <Slides>34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Meteor 4.0 – Technical Overview</vt:lpstr>
      <vt:lpstr>Agenda</vt:lpstr>
      <vt:lpstr>Meteor 4.0 Technical Goals</vt:lpstr>
      <vt:lpstr>Slide 4</vt:lpstr>
      <vt:lpstr>Technology review</vt:lpstr>
      <vt:lpstr>GNU LGPL v2.1</vt:lpstr>
      <vt:lpstr>Java JDK</vt:lpstr>
      <vt:lpstr>Apache Tomcat</vt:lpstr>
      <vt:lpstr>Apache Maven</vt:lpstr>
      <vt:lpstr>Maven Directory Structure</vt:lpstr>
      <vt:lpstr>Apache CXF</vt:lpstr>
      <vt:lpstr>Shibboleth</vt:lpstr>
      <vt:lpstr>Slide 13</vt:lpstr>
      <vt:lpstr>Other Library Upgrades</vt:lpstr>
      <vt:lpstr>Other Library Upgrades (cont.)</vt:lpstr>
      <vt:lpstr>Other Library Upgrades (cont.)</vt:lpstr>
      <vt:lpstr>Provider overview</vt:lpstr>
      <vt:lpstr>Meteor 4.0 Architecture</vt:lpstr>
      <vt:lpstr>UI Provider</vt:lpstr>
      <vt:lpstr>Token Provider</vt:lpstr>
      <vt:lpstr>Shibboleth Login Example</vt:lpstr>
      <vt:lpstr>Token Provider</vt:lpstr>
      <vt:lpstr>Access Provider</vt:lpstr>
      <vt:lpstr>Broadcast Mode</vt:lpstr>
      <vt:lpstr>Access Provider Query Flow</vt:lpstr>
      <vt:lpstr>Registry Service</vt:lpstr>
      <vt:lpstr>Registry Connection Configuration</vt:lpstr>
      <vt:lpstr>Index Provider</vt:lpstr>
      <vt:lpstr>Data Provider</vt:lpstr>
      <vt:lpstr>DataServerAbstraction</vt:lpstr>
      <vt:lpstr>DataServerAbstraction</vt:lpstr>
      <vt:lpstr>Status Provider</vt:lpstr>
      <vt:lpstr>Translation layer</vt:lpstr>
      <vt:lpstr>Adapter Pattern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Lazos</dc:creator>
  <cp:lastModifiedBy>John Lazos</cp:lastModifiedBy>
  <cp:revision>187</cp:revision>
  <dcterms:created xsi:type="dcterms:W3CDTF">2012-02-22T12:36:40Z</dcterms:created>
  <dcterms:modified xsi:type="dcterms:W3CDTF">2012-03-02T20:45:27Z</dcterms:modified>
</cp:coreProperties>
</file>