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53"/>
  </p:notes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74" r:id="rId9"/>
    <p:sldId id="266" r:id="rId10"/>
    <p:sldId id="267" r:id="rId11"/>
    <p:sldId id="269" r:id="rId12"/>
    <p:sldId id="271" r:id="rId13"/>
    <p:sldId id="272" r:id="rId14"/>
    <p:sldId id="273" r:id="rId15"/>
    <p:sldId id="275" r:id="rId16"/>
    <p:sldId id="276" r:id="rId17"/>
    <p:sldId id="260" r:id="rId18"/>
    <p:sldId id="277" r:id="rId19"/>
    <p:sldId id="278" r:id="rId20"/>
    <p:sldId id="279" r:id="rId21"/>
    <p:sldId id="280" r:id="rId22"/>
    <p:sldId id="291" r:id="rId23"/>
    <p:sldId id="281" r:id="rId24"/>
    <p:sldId id="287" r:id="rId25"/>
    <p:sldId id="286" r:id="rId26"/>
    <p:sldId id="282" r:id="rId27"/>
    <p:sldId id="288" r:id="rId28"/>
    <p:sldId id="284" r:id="rId29"/>
    <p:sldId id="283" r:id="rId30"/>
    <p:sldId id="289" r:id="rId31"/>
    <p:sldId id="290" r:id="rId32"/>
    <p:sldId id="285" r:id="rId33"/>
    <p:sldId id="306" r:id="rId34"/>
    <p:sldId id="313" r:id="rId35"/>
    <p:sldId id="314" r:id="rId36"/>
    <p:sldId id="261" r:id="rId37"/>
    <p:sldId id="292" r:id="rId38"/>
    <p:sldId id="293" r:id="rId39"/>
    <p:sldId id="294" r:id="rId40"/>
    <p:sldId id="295" r:id="rId41"/>
    <p:sldId id="300" r:id="rId42"/>
    <p:sldId id="301" r:id="rId43"/>
    <p:sldId id="303" r:id="rId44"/>
    <p:sldId id="304" r:id="rId45"/>
    <p:sldId id="305" r:id="rId46"/>
    <p:sldId id="297" r:id="rId47"/>
    <p:sldId id="299" r:id="rId48"/>
    <p:sldId id="309" r:id="rId49"/>
    <p:sldId id="307" r:id="rId50"/>
    <p:sldId id="308" r:id="rId51"/>
    <p:sldId id="31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16" autoAdjust="0"/>
    <p:restoredTop sz="83397" autoAdjust="0"/>
  </p:normalViewPr>
  <p:slideViewPr>
    <p:cSldViewPr>
      <p:cViewPr varScale="1">
        <p:scale>
          <a:sx n="83" d="100"/>
          <a:sy n="83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F8DA6-047C-40A3-BE76-EC29CC9786AA}" type="datetimeFigureOut">
              <a:rPr lang="en-US" smtClean="0"/>
              <a:pPr/>
              <a:t>3/6/2012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9AB0A-2976-47C5-8627-5DED1FABBA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Meteor has upgraded from</a:t>
            </a:r>
            <a:r>
              <a:rPr lang="en-US" baseline="0" dirty="0" smtClean="0"/>
              <a:t> JDK version 5 to version 6. JDK 1.6.0 update 26 was the version used during development.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9AB0A-2976-47C5-8627-5DED1FABBA6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Uniform directory structure make</a:t>
            </a:r>
            <a:r>
              <a:rPr lang="en-US" baseline="0" dirty="0" smtClean="0"/>
              <a:t>s it easy to bring new developers up to </a:t>
            </a:r>
            <a:r>
              <a:rPr lang="en-US" baseline="0" dirty="0" smtClean="0"/>
              <a:t>sp.eed </a:t>
            </a:r>
            <a:r>
              <a:rPr lang="en-US" baseline="0" dirty="0" smtClean="0"/>
              <a:t>with how the project is organized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9AB0A-2976-47C5-8627-5DED1FABBA6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Meteor provider</a:t>
            </a:r>
            <a:r>
              <a:rPr lang="en-US" baseline="0" dirty="0" smtClean="0"/>
              <a:t> software and libraries use this directory structure.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9AB0A-2976-47C5-8627-5DED1FABBA6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9AB0A-2976-47C5-8627-5DED1FABBA6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9AB0A-2976-47C5-8627-5DED1FABBA64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9AB0A-2976-47C5-8627-5DED1FABBA64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9AB0A-2976-47C5-8627-5DED1FABBA64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10-446D-415F-A982-518930E087F7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10-446D-415F-A982-518930E087F7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10-446D-415F-A982-518930E087F7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10-446D-415F-A982-518930E087F7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10-446D-415F-A982-518930E087F7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10-446D-415F-A982-518930E087F7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10-446D-415F-A982-518930E087F7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10-446D-415F-A982-518930E087F7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Emphasi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895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600200"/>
            <a:ext cx="5181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10-446D-415F-A982-518930E087F7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Emphasi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1200" y="1600200"/>
            <a:ext cx="2895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5181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10-446D-415F-A982-518930E087F7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10-446D-415F-A982-518930E087F7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10-446D-415F-A982-518930E087F7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010-446D-415F-A982-518930E087F7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26010-446D-415F-A982-518930E087F7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9343D-46AE-4C14-8296-D13D823691D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304800" y="228600"/>
            <a:ext cx="8534400" cy="6400800"/>
          </a:xfrm>
          <a:prstGeom prst="roundRect">
            <a:avLst>
              <a:gd name="adj" fmla="val 348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 descr="C:\Projects\Meteor\docs\2011\HTML\meteor-html-templates\imgs\logo.jpg"/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533400" y="6172200"/>
            <a:ext cx="1143000" cy="431948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 userDrawn="1"/>
        </p:nvGrpSpPr>
        <p:grpSpPr>
          <a:xfrm>
            <a:off x="2890838" y="6096000"/>
            <a:ext cx="3362325" cy="491448"/>
            <a:chOff x="2667000" y="6096000"/>
            <a:chExt cx="3362325" cy="491448"/>
          </a:xfrm>
        </p:grpSpPr>
        <p:pic>
          <p:nvPicPr>
            <p:cNvPr id="10" name="Picture 6" descr="National Student Clearinghouse Logo"/>
            <p:cNvPicPr>
              <a:picLocks noChangeAspect="1" noChangeArrowheads="1"/>
            </p:cNvPicPr>
            <p:nvPr userDrawn="1"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2667000" y="6096000"/>
              <a:ext cx="533400" cy="491448"/>
            </a:xfrm>
            <a:prstGeom prst="rect">
              <a:avLst/>
            </a:prstGeom>
            <a:noFill/>
          </p:spPr>
        </p:pic>
        <p:pic>
          <p:nvPicPr>
            <p:cNvPr id="11" name="Picture 7"/>
            <p:cNvPicPr>
              <a:picLocks noChangeAspect="1" noChangeArrowheads="1"/>
            </p:cNvPicPr>
            <p:nvPr userDrawn="1"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3200400" y="6248400"/>
              <a:ext cx="2828925" cy="245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79" r:id="rId5"/>
    <p:sldLayoutId id="2147483680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xf.apache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oasis-open.org/committees/download.php/35389/sstc-saml-profiles-errata-2.0-wd-06-diff.pdf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asis-open.org/committees/download.php/35389/sstc-saml-profiles-errata-2.0-wd-06-diff.pdf" TargetMode="External"/><Relationship Id="rId2" Type="http://schemas.openxmlformats.org/officeDocument/2006/relationships/hyperlink" Target="http://shibboleth.internet2.edu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f4j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ouncycastle.org/java.html" TargetMode="External"/><Relationship Id="rId5" Type="http://schemas.openxmlformats.org/officeDocument/2006/relationships/hyperlink" Target="http://docs.oracle.com/javase/6/docs/technotes/guides/security/crypto/CryptoSpec.html" TargetMode="External"/><Relationship Id="rId4" Type="http://schemas.openxmlformats.org/officeDocument/2006/relationships/hyperlink" Target="http://castor.org/xml-framework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mail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eveloper/technicalArticles/xml/dig_signature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wnload.oracle.com/javase/6/docs/technotes/guides/security/jsse/JSSERefGuide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licenses/lgpl-2.1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oracle.com/technetwork/java/javase/overview/index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Meteor 4.0 – Technical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Lazos</a:t>
            </a:r>
          </a:p>
          <a:p>
            <a:r>
              <a:rPr lang="en-US" dirty="0" smtClean="0"/>
              <a:t>Logic Technology Inc.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Directory Structure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algn="r">
              <a:buSzPct val="150000"/>
              <a:buNone/>
            </a:pPr>
            <a:r>
              <a:rPr lang="en-US" sz="2000" dirty="0" smtClean="0"/>
              <a:t>Root folder</a:t>
            </a:r>
          </a:p>
          <a:p>
            <a:pPr algn="r">
              <a:buSzPct val="150000"/>
              <a:buNone/>
            </a:pPr>
            <a:endParaRPr lang="en-US" sz="2000" dirty="0" smtClean="0"/>
          </a:p>
          <a:p>
            <a:pPr algn="r">
              <a:buSzPct val="150000"/>
              <a:buNone/>
            </a:pPr>
            <a:r>
              <a:rPr lang="en-US" sz="2000" dirty="0" smtClean="0"/>
              <a:t>Project source files</a:t>
            </a:r>
          </a:p>
          <a:p>
            <a:pPr algn="r">
              <a:buSzPct val="150000"/>
              <a:buNone/>
            </a:pPr>
            <a:r>
              <a:rPr lang="en-US" sz="2000" dirty="0" smtClean="0"/>
              <a:t>Java files</a:t>
            </a:r>
          </a:p>
          <a:p>
            <a:pPr algn="r">
              <a:buSzPct val="150000"/>
              <a:buNone/>
            </a:pPr>
            <a:r>
              <a:rPr lang="en-US" sz="2000" dirty="0" smtClean="0"/>
              <a:t>Resources (e.g. properties, xml)</a:t>
            </a:r>
          </a:p>
          <a:p>
            <a:pPr algn="r">
              <a:buSzPct val="150000"/>
              <a:buNone/>
            </a:pPr>
            <a:r>
              <a:rPr lang="en-US" sz="2000" dirty="0" smtClean="0"/>
              <a:t>Web app resources (HTML, etc.)</a:t>
            </a:r>
          </a:p>
          <a:p>
            <a:pPr algn="r">
              <a:buSzPct val="150000"/>
              <a:buNone/>
            </a:pPr>
            <a:r>
              <a:rPr lang="en-US" sz="2000" dirty="0" smtClean="0"/>
              <a:t>Mirrors main – unit tests</a:t>
            </a:r>
          </a:p>
          <a:p>
            <a:pPr algn="r">
              <a:buSzPct val="150000"/>
              <a:buNone/>
            </a:pPr>
            <a:endParaRPr lang="en-US" sz="2000" dirty="0" smtClean="0"/>
          </a:p>
          <a:p>
            <a:pPr algn="r">
              <a:buSzPct val="150000"/>
              <a:buNone/>
            </a:pPr>
            <a:r>
              <a:rPr lang="en-US" sz="2000" dirty="0" smtClean="0"/>
              <a:t>Resources for unit tests</a:t>
            </a:r>
          </a:p>
          <a:p>
            <a:pPr algn="r">
              <a:buSzPct val="150000"/>
              <a:buNone/>
            </a:pPr>
            <a:r>
              <a:rPr lang="en-US" sz="2000" dirty="0" smtClean="0"/>
              <a:t>Build output directory</a:t>
            </a:r>
          </a:p>
          <a:p>
            <a:pPr algn="r">
              <a:buSzPct val="150000"/>
              <a:buNone/>
            </a:pPr>
            <a:r>
              <a:rPr lang="en-US" sz="2000" dirty="0" smtClean="0"/>
              <a:t>Compiles java class files</a:t>
            </a:r>
          </a:p>
          <a:p>
            <a:pPr>
              <a:buSzPct val="150000"/>
              <a:buNone/>
            </a:pPr>
            <a:endParaRPr lang="en-US" sz="2000" dirty="0" smtClean="0"/>
          </a:p>
          <a:p>
            <a:pPr marL="574675">
              <a:buSzPct val="150000"/>
              <a:buBlip>
                <a:blip r:embed="rId3"/>
              </a:buBlip>
            </a:pPr>
            <a:r>
              <a:rPr lang="en-US" sz="2000" dirty="0" smtClean="0"/>
              <a:t>project</a:t>
            </a:r>
          </a:p>
          <a:p>
            <a:pPr marL="914400" lvl="1">
              <a:buSzPct val="150000"/>
              <a:buBlip>
                <a:blip r:embed="rId3"/>
              </a:buBlip>
            </a:pPr>
            <a:r>
              <a:rPr lang="en-US" sz="2000" dirty="0" smtClean="0">
                <a:latin typeface="Trebuchet MS" pitchFamily="34" charset="0"/>
              </a:rPr>
              <a:t>src</a:t>
            </a:r>
          </a:p>
          <a:p>
            <a:pPr marL="1252538" lvl="2">
              <a:buSzPct val="150000"/>
              <a:buBlip>
                <a:blip r:embed="rId3"/>
              </a:buBlip>
            </a:pPr>
            <a:r>
              <a:rPr lang="en-US" sz="2000" dirty="0" smtClean="0">
                <a:latin typeface="Trebuchet MS" pitchFamily="34" charset="0"/>
              </a:rPr>
              <a:t>main</a:t>
            </a:r>
          </a:p>
          <a:p>
            <a:pPr marL="1720850" lvl="3">
              <a:buSzPct val="150000"/>
              <a:buBlip>
                <a:blip r:embed="rId3"/>
              </a:buBlip>
            </a:pPr>
            <a:r>
              <a:rPr lang="en-US" dirty="0" smtClean="0">
                <a:latin typeface="Trebuchet MS" pitchFamily="34" charset="0"/>
              </a:rPr>
              <a:t>java</a:t>
            </a:r>
          </a:p>
          <a:p>
            <a:pPr marL="1720850" lvl="3">
              <a:buSzPct val="150000"/>
              <a:buBlip>
                <a:blip r:embed="rId3"/>
              </a:buBlip>
            </a:pPr>
            <a:r>
              <a:rPr lang="en-US" dirty="0" smtClean="0">
                <a:latin typeface="Trebuchet MS" pitchFamily="34" charset="0"/>
              </a:rPr>
              <a:t>resources</a:t>
            </a:r>
          </a:p>
          <a:p>
            <a:pPr marL="1720850" lvl="3">
              <a:buSzPct val="150000"/>
              <a:buBlip>
                <a:blip r:embed="rId3"/>
              </a:buBlip>
            </a:pPr>
            <a:r>
              <a:rPr lang="en-US" dirty="0" smtClean="0">
                <a:latin typeface="Trebuchet MS" pitchFamily="34" charset="0"/>
              </a:rPr>
              <a:t>webapp</a:t>
            </a:r>
          </a:p>
          <a:p>
            <a:pPr marL="1252538" lvl="2">
              <a:buSzPct val="150000"/>
              <a:buBlip>
                <a:blip r:embed="rId3"/>
              </a:buBlip>
            </a:pPr>
            <a:r>
              <a:rPr lang="en-US" sz="2000" dirty="0" smtClean="0">
                <a:latin typeface="Trebuchet MS" pitchFamily="34" charset="0"/>
              </a:rPr>
              <a:t>test</a:t>
            </a:r>
          </a:p>
          <a:p>
            <a:pPr marL="1720850" lvl="3">
              <a:buSzPct val="150000"/>
              <a:buBlip>
                <a:blip r:embed="rId3"/>
              </a:buBlip>
            </a:pPr>
            <a:r>
              <a:rPr lang="en-US" dirty="0" smtClean="0">
                <a:latin typeface="Trebuchet MS" pitchFamily="34" charset="0"/>
              </a:rPr>
              <a:t>java</a:t>
            </a:r>
          </a:p>
          <a:p>
            <a:pPr marL="1720850" lvl="3">
              <a:buSzPct val="150000"/>
              <a:buBlip>
                <a:blip r:embed="rId3"/>
              </a:buBlip>
            </a:pPr>
            <a:r>
              <a:rPr lang="en-US" dirty="0" smtClean="0">
                <a:latin typeface="Trebuchet MS" pitchFamily="34" charset="0"/>
              </a:rPr>
              <a:t>resources</a:t>
            </a:r>
          </a:p>
          <a:p>
            <a:pPr marL="914400" lvl="1">
              <a:buSzPct val="150000"/>
              <a:buBlip>
                <a:blip r:embed="rId3"/>
              </a:buBlip>
            </a:pPr>
            <a:r>
              <a:rPr lang="en-US" sz="2000" dirty="0" smtClean="0">
                <a:latin typeface="Trebuchet MS" pitchFamily="34" charset="0"/>
              </a:rPr>
              <a:t>target</a:t>
            </a:r>
          </a:p>
          <a:p>
            <a:pPr marL="1252538" lvl="2" defTabSz="974725">
              <a:buSzPct val="150000"/>
              <a:buBlip>
                <a:blip r:embed="rId3"/>
              </a:buBlip>
            </a:pPr>
            <a:r>
              <a:rPr lang="en-US" sz="2000" dirty="0" smtClean="0">
                <a:latin typeface="Trebuchet MS" pitchFamily="34" charset="0"/>
              </a:rPr>
              <a:t>classes</a:t>
            </a:r>
            <a:endParaRPr lang="en-US" sz="2000" dirty="0">
              <a:latin typeface="Trebuchet MS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CXF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JAX-WS based web services framework to replace Apache SOAP + HPC</a:t>
            </a:r>
          </a:p>
          <a:p>
            <a:r>
              <a:rPr lang="en-US" dirty="0" smtClean="0"/>
              <a:t>Supports SOAP 1.2, WS-Security, SAML 2.0</a:t>
            </a:r>
          </a:p>
          <a:p>
            <a:r>
              <a:rPr lang="en-US" dirty="0" smtClean="0"/>
              <a:t>Includes the following libraries:</a:t>
            </a:r>
          </a:p>
          <a:p>
            <a:pPr lvl="1"/>
            <a:r>
              <a:rPr lang="en-US" dirty="0" smtClean="0"/>
              <a:t>WSS4J 1.6.4</a:t>
            </a:r>
          </a:p>
          <a:p>
            <a:pPr lvl="1"/>
            <a:r>
              <a:rPr lang="en-US" dirty="0" err="1" smtClean="0"/>
              <a:t>OpenSAML</a:t>
            </a:r>
            <a:r>
              <a:rPr lang="en-US" dirty="0" smtClean="0"/>
              <a:t> 2.5.1</a:t>
            </a:r>
          </a:p>
          <a:p>
            <a:r>
              <a:rPr lang="en-US" dirty="0" smtClean="0">
                <a:hlinkClick r:id="rId2"/>
              </a:rPr>
              <a:t>http://cxf.apache.org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Shibboleth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Open source web single sign-on solution</a:t>
            </a:r>
          </a:p>
          <a:p>
            <a:r>
              <a:rPr lang="en-US" dirty="0" smtClean="0"/>
              <a:t>Widely adopted by post-secondary education industry</a:t>
            </a:r>
          </a:p>
          <a:p>
            <a:r>
              <a:rPr lang="en-US" dirty="0" smtClean="0"/>
              <a:t>Implements </a:t>
            </a:r>
            <a:r>
              <a:rPr lang="en-US" dirty="0" smtClean="0">
                <a:hlinkClick r:id="rId2"/>
              </a:rPr>
              <a:t>SAML Web Browser SSO Profile</a:t>
            </a:r>
            <a:endParaRPr lang="en-US" dirty="0" smtClean="0"/>
          </a:p>
        </p:txBody>
      </p:sp>
      <p:pic>
        <p:nvPicPr>
          <p:cNvPr id="8" name="Content Placeholder 7" descr="shibboleth-featured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638800" y="1905000"/>
            <a:ext cx="3048000" cy="3048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smtClean="0"/>
              <a:t>Shibboleth Home: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http://shibboleth.internet2.edu/</a:t>
            </a:r>
            <a:endParaRPr lang="en-US" dirty="0" smtClean="0"/>
          </a:p>
          <a:p>
            <a:r>
              <a:rPr lang="en-US" dirty="0" smtClean="0"/>
              <a:t>SAML Web Browser SSO Profile: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http://www.oasis-open.org/committees/download.php/35389/sstc-saml-profiles-errata-2.0-wd-06-diff.pdf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Library Upgrades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20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2971800"/>
                <a:gridCol w="3276600"/>
              </a:tblGrid>
              <a:tr h="27167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Name/Version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Replacement</a:t>
                      </a:r>
                      <a:endParaRPr lang="en-US" dirty="0"/>
                    </a:p>
                  </a:txBody>
                  <a:tcPr/>
                </a:tc>
              </a:tr>
              <a:tr h="679174">
                <a:tc>
                  <a:txBody>
                    <a:bodyPr/>
                    <a:lstStyle/>
                    <a:p>
                      <a:r>
                        <a:rPr lang="en-US" dirty="0" smtClean="0"/>
                        <a:t>Logging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Apache Commons Logging</a:t>
                      </a:r>
                    </a:p>
                    <a:p>
                      <a:r>
                        <a:rPr lang="en-US" dirty="0" smtClean="0"/>
                        <a:t>(commons-logging-1.0.4.jar,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log4j-1.2.9.jar)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Simple</a:t>
                      </a:r>
                      <a:r>
                        <a:rPr lang="en-US" b="0" baseline="0" dirty="0" smtClean="0"/>
                        <a:t> Logging Façade for Java</a:t>
                      </a:r>
                    </a:p>
                    <a:p>
                      <a:r>
                        <a:rPr lang="en-US" b="0" dirty="0" smtClean="0"/>
                        <a:t>(slf4j-1.6.3.jar)</a:t>
                      </a:r>
                    </a:p>
                    <a:p>
                      <a:r>
                        <a:rPr lang="en-US" dirty="0" smtClean="0">
                          <a:hlinkClick r:id="rId3"/>
                        </a:rPr>
                        <a:t>http://www.slf4j.org/</a:t>
                      </a:r>
                      <a:endParaRPr lang="en-US" b="0" dirty="0" smtClean="0"/>
                    </a:p>
                  </a:txBody>
                  <a:tcPr/>
                </a:tc>
              </a:tr>
              <a:tr h="679174">
                <a:tc>
                  <a:txBody>
                    <a:bodyPr/>
                    <a:lstStyle/>
                    <a:p>
                      <a:r>
                        <a:rPr lang="en-US" dirty="0" smtClean="0"/>
                        <a:t>Castor 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castor-0.9.6-xml.jar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castor-xml-1.3.2.jar</a:t>
                      </a:r>
                    </a:p>
                    <a:p>
                      <a:r>
                        <a:rPr lang="en-US" dirty="0" smtClean="0">
                          <a:hlinkClick r:id="rId4"/>
                        </a:rPr>
                        <a:t>http://castor.org/xml-framework.html</a:t>
                      </a:r>
                      <a:endParaRPr lang="en-US" dirty="0"/>
                    </a:p>
                  </a:txBody>
                  <a:tcPr/>
                </a:tc>
              </a:tr>
              <a:tr h="1494183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Cryptography Extensions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jce-1.2.2.jar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jce-provider-sun-1.2.2.jar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JCA for Java6</a:t>
                      </a:r>
                    </a:p>
                    <a:p>
                      <a:r>
                        <a:rPr lang="en-US" dirty="0" smtClean="0">
                          <a:hlinkClick r:id="rId5"/>
                        </a:rPr>
                        <a:t>http://docs.oracle.com/javase/6/docs/technotes/guides/security/crypto/CryptoSpec.html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BouncyCastle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Java6</a:t>
                      </a:r>
                    </a:p>
                    <a:p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http://www.bouncycastle.org/java.html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Library Upgrades (cont.)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20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2971800"/>
                <a:gridCol w="3276600"/>
              </a:tblGrid>
              <a:tr h="27167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Name/Version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Replacement</a:t>
                      </a:r>
                      <a:endParaRPr lang="en-US" dirty="0"/>
                    </a:p>
                  </a:txBody>
                  <a:tcPr/>
                </a:tc>
              </a:tr>
              <a:tr h="271670">
                <a:tc>
                  <a:txBody>
                    <a:bodyPr/>
                    <a:lstStyle/>
                    <a:p>
                      <a:r>
                        <a:rPr lang="en-US" dirty="0" smtClean="0"/>
                        <a:t>Activation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activation-1.0.2.jar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JAF is now included with Java 6</a:t>
                      </a:r>
                      <a:endParaRPr lang="en-US" dirty="0"/>
                    </a:p>
                  </a:txBody>
                  <a:tcPr/>
                </a:tc>
              </a:tr>
              <a:tr h="27167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mail-1.3.2.jar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JavaMail</a:t>
                      </a:r>
                      <a:r>
                        <a:rPr lang="en-US" baseline="0" dirty="0" smtClean="0"/>
                        <a:t> 1.4.4 (</a:t>
                      </a:r>
                      <a:r>
                        <a:rPr lang="en-US" baseline="0" dirty="0" smtClean="0">
                          <a:hlinkClick r:id="rId2"/>
                        </a:rPr>
                        <a:t>http://www.oracle.com/technetwork/java/javamail/index.html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27167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XML Parsing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bsf-xalan-2.6.0.jar, xalan-2.6.0.jar, xercesImpl-2.6.2.jar, xml-apis-xerces-2.6.2.jar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xalan-2.7.1.jar, serializer-2.7.1.jar, xercesImpl-2.10.0.jar, xml-apis-1.4.01.jar, xml-resolver-1.2.jar, xpp3_min-1.1.4c.jar, xstream-1.3.1.jar, jaxb-impl-2.1.13.jar, stax-api-1.0.1.jar, xmltooling-1.3.1.jar, wsdl4j-1.6.2.jar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Library Upgrades (cont.)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114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2971800"/>
                <a:gridCol w="3276600"/>
              </a:tblGrid>
              <a:tr h="27167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Name/Version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Replacement</a:t>
                      </a:r>
                      <a:endParaRPr lang="en-US" dirty="0"/>
                    </a:p>
                  </a:txBody>
                  <a:tcPr/>
                </a:tc>
              </a:tr>
              <a:tr h="27167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XML Security digital signing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xmlsec-1.4.1.jar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Apache WSS4J and xmlsec-1.4.5.jar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6 JDK XML parsing libraries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http://java.sun.com/developer/technicalArticles/xml/dig_signatures/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7167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 SSL and HTTPS 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jcert-1.0.3_03.jar, jnet-1.0.3_03.jar, jsse-1.0.3_03.jar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Included in Java 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http://download.oracle.com/javase/6/docs/technotes/guides/security/jsse/JSSERefGuide.html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http://download.oracle.com/javase/6/docs/technotes/guides/security/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Provider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Meteor 4.0 Architecture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33528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Provider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00600" y="48768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Provider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72300" y="48768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Registry Service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72300" y="33528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Provider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72300" y="19050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 Provider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7000" y="33528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Provider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67000" y="19050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Token Provider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" idx="2"/>
            <a:endCxn id="5" idx="0"/>
          </p:cNvCxnSpPr>
          <p:nvPr/>
        </p:nvCxnSpPr>
        <p:spPr>
          <a:xfrm>
            <a:off x="3238500" y="2667000"/>
            <a:ext cx="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7" idx="1"/>
          </p:cNvCxnSpPr>
          <p:nvPr/>
        </p:nvCxnSpPr>
        <p:spPr>
          <a:xfrm>
            <a:off x="3810000" y="3733800"/>
            <a:ext cx="990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43600" y="4114800"/>
            <a:ext cx="99060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11" idx="1"/>
          </p:cNvCxnSpPr>
          <p:nvPr/>
        </p:nvCxnSpPr>
        <p:spPr>
          <a:xfrm>
            <a:off x="5943600" y="3733800"/>
            <a:ext cx="10287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8" idx="0"/>
          </p:cNvCxnSpPr>
          <p:nvPr/>
        </p:nvCxnSpPr>
        <p:spPr>
          <a:xfrm>
            <a:off x="5372100" y="4114800"/>
            <a:ext cx="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10" idx="1"/>
          </p:cNvCxnSpPr>
          <p:nvPr/>
        </p:nvCxnSpPr>
        <p:spPr>
          <a:xfrm>
            <a:off x="5943600" y="5257800"/>
            <a:ext cx="10287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0" idx="0"/>
          </p:cNvCxnSpPr>
          <p:nvPr/>
        </p:nvCxnSpPr>
        <p:spPr>
          <a:xfrm>
            <a:off x="7543800" y="4114800"/>
            <a:ext cx="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2"/>
            <a:endCxn id="11" idx="0"/>
          </p:cNvCxnSpPr>
          <p:nvPr/>
        </p:nvCxnSpPr>
        <p:spPr>
          <a:xfrm>
            <a:off x="7543800" y="2667000"/>
            <a:ext cx="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Documents and Settings\jlazos\Local Settings\Temporary Internet Files\Content.IE5\HHBJEOJ3\MC9004316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162212"/>
            <a:ext cx="1143000" cy="1143000"/>
          </a:xfrm>
          <a:prstGeom prst="rect">
            <a:avLst/>
          </a:prstGeom>
          <a:noFill/>
          <a:scene3d>
            <a:camera prst="orthographicFront">
              <a:rot lat="0" lon="10799977" rev="0"/>
            </a:camera>
            <a:lightRig rig="threePt" dir="t"/>
          </a:scene3d>
        </p:spPr>
      </p:pic>
      <p:sp>
        <p:nvSpPr>
          <p:cNvPr id="37" name="TextBox 36"/>
          <p:cNvSpPr txBox="1"/>
          <p:nvPr/>
        </p:nvSpPr>
        <p:spPr>
          <a:xfrm>
            <a:off x="914400" y="4355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5" idx="1"/>
            <a:endCxn id="1026" idx="3"/>
          </p:cNvCxnSpPr>
          <p:nvPr/>
        </p:nvCxnSpPr>
        <p:spPr>
          <a:xfrm flipH="1" flipV="1">
            <a:off x="1752600" y="3733712"/>
            <a:ext cx="914400" cy="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UI Provider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External facing web application</a:t>
            </a:r>
          </a:p>
          <a:p>
            <a:r>
              <a:rPr lang="en-US" dirty="0" smtClean="0"/>
              <a:t>Accepts queries and renders responses to user interface:</a:t>
            </a:r>
          </a:p>
          <a:p>
            <a:pPr lvl="1"/>
            <a:r>
              <a:rPr lang="en-US" dirty="0" smtClean="0"/>
              <a:t>XSLT</a:t>
            </a:r>
          </a:p>
          <a:p>
            <a:pPr lvl="1"/>
            <a:r>
              <a:rPr lang="en-US" dirty="0" smtClean="0"/>
              <a:t>Spring MVC</a:t>
            </a:r>
          </a:p>
          <a:p>
            <a:r>
              <a:rPr lang="en-US" dirty="0" smtClean="0"/>
              <a:t>Authentication delegated to Token Provider</a:t>
            </a:r>
          </a:p>
          <a:p>
            <a:r>
              <a:rPr lang="en-US" dirty="0" smtClean="0"/>
              <a:t>Queries forwarded to Access Provider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81000" y="2971800"/>
            <a:ext cx="2895600" cy="1562188"/>
            <a:chOff x="533400" y="2971800"/>
            <a:chExt cx="2895600" cy="1562188"/>
          </a:xfrm>
        </p:grpSpPr>
        <p:pic>
          <p:nvPicPr>
            <p:cNvPr id="7" name="Picture 2" descr="C:\Documents and Settings\jlazos\Local Settings\Temporary Internet Files\Content.IE5\HHBJEOJ3\MC900431641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" y="2971800"/>
              <a:ext cx="1143000" cy="1143000"/>
            </a:xfrm>
            <a:prstGeom prst="rect">
              <a:avLst/>
            </a:prstGeom>
            <a:noFill/>
            <a:scene3d>
              <a:camera prst="orthographicFront">
                <a:rot lat="0" lon="10799977" rev="0"/>
              </a:camera>
              <a:lightRig rig="threePt" dir="t"/>
            </a:scene3d>
          </p:spPr>
        </p:pic>
        <p:sp>
          <p:nvSpPr>
            <p:cNvPr id="6" name="Rectangle 5"/>
            <p:cNvSpPr/>
            <p:nvPr/>
          </p:nvSpPr>
          <p:spPr>
            <a:xfrm>
              <a:off x="2286000" y="3162388"/>
              <a:ext cx="1143000" cy="762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UI Provider</a:t>
              </a:r>
              <a:endParaRPr 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8200" y="416465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1"/>
              <a:endCxn id="7" idx="3"/>
            </p:cNvCxnSpPr>
            <p:nvPr/>
          </p:nvCxnSpPr>
          <p:spPr>
            <a:xfrm flipH="1" flipV="1">
              <a:off x="1676400" y="3543300"/>
              <a:ext cx="609600" cy="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Meteor 4.0 Technical Goals</a:t>
            </a:r>
          </a:p>
          <a:p>
            <a:r>
              <a:rPr lang="en-US" dirty="0" smtClean="0"/>
              <a:t>Technology review</a:t>
            </a:r>
          </a:p>
          <a:p>
            <a:r>
              <a:rPr lang="en-US" dirty="0" smtClean="0"/>
              <a:t>Provider overview</a:t>
            </a:r>
          </a:p>
          <a:p>
            <a:r>
              <a:rPr lang="en-US" dirty="0" smtClean="0"/>
              <a:t>Translation </a:t>
            </a:r>
            <a:r>
              <a:rPr lang="en-US" dirty="0" smtClean="0"/>
              <a:t>layer</a:t>
            </a:r>
          </a:p>
          <a:p>
            <a:r>
              <a:rPr lang="en-US" dirty="0" smtClean="0"/>
              <a:t>Q &amp; A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Provider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Examines user request data to retrieve authentication attributes</a:t>
            </a:r>
          </a:p>
          <a:p>
            <a:r>
              <a:rPr lang="en-US" dirty="0" smtClean="0"/>
              <a:t>If user authentication attributes cannot be acquired, access is denied</a:t>
            </a:r>
          </a:p>
          <a:p>
            <a:r>
              <a:rPr lang="en-US" dirty="0" smtClean="0"/>
              <a:t>Example implementations</a:t>
            </a:r>
            <a:r>
              <a:rPr lang="en-US" dirty="0" smtClean="0"/>
              <a:t>:</a:t>
            </a:r>
            <a:endParaRPr lang="en-US" sz="2200" dirty="0" smtClean="0"/>
          </a:p>
          <a:p>
            <a:pPr lvl="1"/>
            <a:r>
              <a:rPr lang="en-US" dirty="0" smtClean="0"/>
              <a:t>Sample Token Provider</a:t>
            </a:r>
          </a:p>
          <a:p>
            <a:pPr lvl="1"/>
            <a:r>
              <a:rPr lang="en-US" dirty="0" smtClean="0"/>
              <a:t>Shibboleth Token Provider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81000" y="2362200"/>
            <a:ext cx="2895600" cy="2667000"/>
            <a:chOff x="533400" y="2529681"/>
            <a:chExt cx="2895600" cy="2667000"/>
          </a:xfrm>
        </p:grpSpPr>
        <p:sp>
          <p:nvSpPr>
            <p:cNvPr id="9" name="Rectangle 8"/>
            <p:cNvSpPr/>
            <p:nvPr/>
          </p:nvSpPr>
          <p:spPr>
            <a:xfrm>
              <a:off x="2286000" y="3825081"/>
              <a:ext cx="11430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UI Provider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86000" y="2529681"/>
              <a:ext cx="1143000" cy="762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Token Provider</a:t>
              </a:r>
              <a:endParaRPr lang="en-US" b="1" dirty="0"/>
            </a:p>
          </p:txBody>
        </p:sp>
        <p:cxnSp>
          <p:nvCxnSpPr>
            <p:cNvPr id="11" name="Straight Arrow Connector 10"/>
            <p:cNvCxnSpPr>
              <a:stCxn id="10" idx="2"/>
              <a:endCxn id="9" idx="0"/>
            </p:cNvCxnSpPr>
            <p:nvPr/>
          </p:nvCxnSpPr>
          <p:spPr>
            <a:xfrm>
              <a:off x="2857500" y="3291681"/>
              <a:ext cx="0" cy="533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2" descr="C:\Documents and Settings\jlazos\Local Settings\Temporary Internet Files\Content.IE5\HHBJEOJ3\MC900431641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" y="3634493"/>
              <a:ext cx="1143000" cy="1143000"/>
            </a:xfrm>
            <a:prstGeom prst="rect">
              <a:avLst/>
            </a:prstGeom>
            <a:noFill/>
            <a:scene3d>
              <a:camera prst="orthographicFront">
                <a:rot lat="0" lon="10799977" rev="0"/>
              </a:camera>
              <a:lightRig rig="threePt" dir="t"/>
            </a:scene3d>
          </p:spPr>
        </p:pic>
        <p:sp>
          <p:nvSpPr>
            <p:cNvPr id="13" name="TextBox 12"/>
            <p:cNvSpPr txBox="1"/>
            <p:nvPr/>
          </p:nvSpPr>
          <p:spPr>
            <a:xfrm>
              <a:off x="838200" y="4827349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9" idx="1"/>
              <a:endCxn id="12" idx="3"/>
            </p:cNvCxnSpPr>
            <p:nvPr/>
          </p:nvCxnSpPr>
          <p:spPr>
            <a:xfrm flipH="1" flipV="1">
              <a:off x="1676400" y="4205993"/>
              <a:ext cx="609600" cy="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Shibboleth Token Provider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324600" y="3886200"/>
            <a:ext cx="1676400" cy="95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Provider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324600" y="2362200"/>
            <a:ext cx="1676400" cy="95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Token Provider</a:t>
            </a:r>
          </a:p>
          <a:p>
            <a:pPr algn="ctr"/>
            <a:r>
              <a:rPr lang="en-US" dirty="0" smtClean="0"/>
              <a:t>(</a:t>
            </a:r>
            <a:r>
              <a:rPr lang="en-US" sz="1600" dirty="0" smtClean="0"/>
              <a:t>ShibbolethToken</a:t>
            </a:r>
          </a:p>
          <a:p>
            <a:pPr algn="ctr"/>
            <a:r>
              <a:rPr lang="en-US" sz="1600" dirty="0" smtClean="0"/>
              <a:t>Provider)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3581400" y="2362200"/>
            <a:ext cx="1219200" cy="2438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Shibboleth</a:t>
            </a:r>
          </a:p>
          <a:p>
            <a:pPr algn="ctr"/>
            <a:r>
              <a:rPr lang="en-US" b="1" dirty="0" smtClean="0"/>
              <a:t>SP</a:t>
            </a:r>
            <a:endParaRPr lang="en-US" b="1" dirty="0"/>
          </a:p>
        </p:txBody>
      </p:sp>
      <p:grpSp>
        <p:nvGrpSpPr>
          <p:cNvPr id="49" name="Group 48"/>
          <p:cNvGrpSpPr/>
          <p:nvPr/>
        </p:nvGrpSpPr>
        <p:grpSpPr>
          <a:xfrm>
            <a:off x="914400" y="3771812"/>
            <a:ext cx="1143000" cy="1562188"/>
            <a:chOff x="533400" y="3634493"/>
            <a:chExt cx="1143000" cy="1562188"/>
          </a:xfrm>
        </p:grpSpPr>
        <p:pic>
          <p:nvPicPr>
            <p:cNvPr id="46" name="Picture 2" descr="C:\Documents and Settings\jlazos\Local Settings\Temporary Internet Files\Content.IE5\HHBJEOJ3\MC900431641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" y="3634493"/>
              <a:ext cx="1143000" cy="1143000"/>
            </a:xfrm>
            <a:prstGeom prst="rect">
              <a:avLst/>
            </a:prstGeom>
            <a:noFill/>
            <a:scene3d>
              <a:camera prst="orthographicFront">
                <a:rot lat="0" lon="10799977" rev="0"/>
              </a:camera>
              <a:lightRig rig="threePt" dir="t"/>
            </a:scene3d>
          </p:spPr>
        </p:pic>
        <p:sp>
          <p:nvSpPr>
            <p:cNvPr id="47" name="TextBox 46"/>
            <p:cNvSpPr txBox="1"/>
            <p:nvPr/>
          </p:nvSpPr>
          <p:spPr>
            <a:xfrm>
              <a:off x="838200" y="4827349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</p:grpSp>
      <p:cxnSp>
        <p:nvCxnSpPr>
          <p:cNvPr id="53" name="Straight Arrow Connector 52"/>
          <p:cNvCxnSpPr>
            <a:stCxn id="46" idx="3"/>
          </p:cNvCxnSpPr>
          <p:nvPr/>
        </p:nvCxnSpPr>
        <p:spPr>
          <a:xfrm>
            <a:off x="2057400" y="4343312"/>
            <a:ext cx="1524000" cy="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Line Callout 1 66"/>
          <p:cNvSpPr/>
          <p:nvPr/>
        </p:nvSpPr>
        <p:spPr>
          <a:xfrm>
            <a:off x="762000" y="1447800"/>
            <a:ext cx="2362200" cy="1905000"/>
          </a:xfrm>
          <a:prstGeom prst="borderCallout1">
            <a:avLst>
              <a:gd name="adj1" fmla="val 42287"/>
              <a:gd name="adj2" fmla="val 100556"/>
              <a:gd name="adj3" fmla="val 61382"/>
              <a:gd name="adj4" fmla="val 1190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1. Shibboleth Service Provider intercepts all user requests, authenticates with Shibboleth Identity Provider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" name="Straight Arrow Connector 67"/>
          <p:cNvCxnSpPr>
            <a:stCxn id="16" idx="0"/>
            <a:endCxn id="31" idx="2"/>
          </p:cNvCxnSpPr>
          <p:nvPr/>
        </p:nvCxnSpPr>
        <p:spPr>
          <a:xfrm flipV="1">
            <a:off x="7162800" y="3316357"/>
            <a:ext cx="0" cy="5698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ine Callout 1 70"/>
          <p:cNvSpPr/>
          <p:nvPr/>
        </p:nvSpPr>
        <p:spPr>
          <a:xfrm>
            <a:off x="3200400" y="5029200"/>
            <a:ext cx="2971800" cy="990600"/>
          </a:xfrm>
          <a:prstGeom prst="borderCallout1">
            <a:avLst>
              <a:gd name="adj1" fmla="val -838"/>
              <a:gd name="adj2" fmla="val 73989"/>
              <a:gd name="adj3" fmla="val -66662"/>
              <a:gd name="adj4" fmla="val 790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2. Shibboleth SP passes authenticated user request to UI Provider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4800600" y="4343400"/>
            <a:ext cx="1524000" cy="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Line Callout 1 85"/>
          <p:cNvSpPr/>
          <p:nvPr/>
        </p:nvSpPr>
        <p:spPr>
          <a:xfrm>
            <a:off x="4419600" y="1371600"/>
            <a:ext cx="4038600" cy="762000"/>
          </a:xfrm>
          <a:prstGeom prst="borderCallout1">
            <a:avLst>
              <a:gd name="adj1" fmla="val 96662"/>
              <a:gd name="adj2" fmla="val 70042"/>
              <a:gd name="adj3" fmla="val 126030"/>
              <a:gd name="adj4" fmla="val 701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Arial" pitchFamily="34" charset="0"/>
                <a:cs typeface="Arial" pitchFamily="34" charset="0"/>
              </a:rPr>
              <a:t>3. Token Provider gets auth attributes from Shibboleth request attributes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TokenProvider</a:t>
            </a:r>
            <a:r>
              <a:rPr lang="en-US" dirty="0" smtClean="0"/>
              <a:t> Java Interface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Specifies </a:t>
            </a:r>
            <a:r>
              <a:rPr lang="en-US" dirty="0" smtClean="0"/>
              <a:t>one method: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200" dirty="0" err="1" smtClean="0">
                <a:latin typeface="Consolas" pitchFamily="49" charset="0"/>
              </a:rPr>
              <a:t>SecurityToken</a:t>
            </a:r>
            <a:r>
              <a:rPr lang="en-US" sz="2200" dirty="0" smtClean="0">
                <a:latin typeface="Consolas" pitchFamily="49" charset="0"/>
              </a:rPr>
              <a:t> </a:t>
            </a:r>
            <a:r>
              <a:rPr lang="en-US" sz="2200" dirty="0" err="1" smtClean="0">
                <a:latin typeface="Consolas" pitchFamily="49" charset="0"/>
              </a:rPr>
              <a:t>getSecurityToken</a:t>
            </a:r>
            <a:r>
              <a:rPr lang="en-US" sz="2200" dirty="0" smtClean="0">
                <a:latin typeface="Consolas" pitchFamily="49" charset="0"/>
              </a:rPr>
              <a:t>( </a:t>
            </a:r>
            <a:r>
              <a:rPr lang="en-US" sz="2200" dirty="0" err="1" smtClean="0">
                <a:latin typeface="Consolas" pitchFamily="49" charset="0"/>
              </a:rPr>
              <a:t>HttpServletRequest</a:t>
            </a:r>
            <a:r>
              <a:rPr lang="en-US" sz="2200" dirty="0" smtClean="0">
                <a:latin typeface="Consolas" pitchFamily="49" charset="0"/>
              </a:rPr>
              <a:t> 	request)</a:t>
            </a:r>
            <a:endParaRPr lang="en-US" sz="2200" dirty="0" smtClean="0"/>
          </a:p>
          <a:p>
            <a:r>
              <a:rPr lang="en-US" dirty="0" err="1" smtClean="0"/>
              <a:t>SecurityToken</a:t>
            </a:r>
            <a:r>
              <a:rPr lang="en-US" dirty="0" smtClean="0"/>
              <a:t> </a:t>
            </a:r>
            <a:r>
              <a:rPr lang="en-US" dirty="0" smtClean="0"/>
              <a:t>class</a:t>
            </a:r>
            <a:endParaRPr lang="en-US" sz="2000" dirty="0" smtClean="0"/>
          </a:p>
          <a:p>
            <a:pPr lvl="1"/>
            <a:r>
              <a:rPr lang="en-US" dirty="0" smtClean="0"/>
              <a:t>interface to access attributes of SAML assertion</a:t>
            </a:r>
          </a:p>
          <a:p>
            <a:r>
              <a:rPr lang="en-US" dirty="0" err="1" smtClean="0"/>
              <a:t>SecurityTokenImpl</a:t>
            </a:r>
            <a:endParaRPr lang="en-US" dirty="0" smtClean="0"/>
          </a:p>
          <a:p>
            <a:pPr lvl="1"/>
            <a:r>
              <a:rPr lang="en-US" dirty="0" smtClean="0"/>
              <a:t>Consumes and produces Meteor 4.0 SAML assertion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Provider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59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Accepts Meteor query from UI Provider (Access Provider should NOT be exposed to end users)</a:t>
            </a:r>
          </a:p>
          <a:p>
            <a:r>
              <a:rPr lang="en-US" dirty="0" smtClean="0"/>
              <a:t>Calls Index Provider for list of Data Providers</a:t>
            </a:r>
          </a:p>
          <a:p>
            <a:r>
              <a:rPr lang="en-US" dirty="0" smtClean="0"/>
              <a:t>Gets data from Data Providers</a:t>
            </a:r>
          </a:p>
          <a:p>
            <a:r>
              <a:rPr lang="en-US" dirty="0" smtClean="0"/>
              <a:t>Filters data by duplicate loan and best source logic</a:t>
            </a:r>
          </a:p>
          <a:p>
            <a:r>
              <a:rPr lang="en-US" dirty="0" smtClean="0"/>
              <a:t>Returns XML to UI Provider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71925" y="3886200"/>
            <a:ext cx="1143000" cy="762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Access</a:t>
            </a:r>
            <a:r>
              <a:rPr lang="en-US" dirty="0" smtClean="0"/>
              <a:t> </a:t>
            </a:r>
            <a:r>
              <a:rPr lang="en-US" b="1" dirty="0" smtClean="0"/>
              <a:t>Provider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143625" y="38862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Provider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47850" y="38862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Provider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3"/>
            <a:endCxn id="6" idx="1"/>
          </p:cNvCxnSpPr>
          <p:nvPr/>
        </p:nvCxnSpPr>
        <p:spPr>
          <a:xfrm>
            <a:off x="2990850" y="4267200"/>
            <a:ext cx="9810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5114925" y="4267200"/>
            <a:ext cx="10287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572000" y="4648200"/>
            <a:ext cx="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705600" y="4648200"/>
            <a:ext cx="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105400" y="4648200"/>
            <a:ext cx="106680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71925" y="51054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Provider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43625" y="51054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Registry Service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15" idx="1"/>
          </p:cNvCxnSpPr>
          <p:nvPr/>
        </p:nvCxnSpPr>
        <p:spPr>
          <a:xfrm>
            <a:off x="5114925" y="5486400"/>
            <a:ext cx="10287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Access Provider cannot connect to any Index Providers, the query goes into Broadcast Mode</a:t>
            </a:r>
          </a:p>
          <a:p>
            <a:r>
              <a:rPr lang="en-US" dirty="0" smtClean="0"/>
              <a:t>Access Provider gets all Data Providers registered in the Meteor Registry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Provider Query Flow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914400" y="19050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76400" y="1676400"/>
            <a:ext cx="167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Index Providers from Registry</a:t>
            </a:r>
          </a:p>
        </p:txBody>
      </p:sp>
      <p:sp>
        <p:nvSpPr>
          <p:cNvPr id="20" name="Flowchart: Preparation 19"/>
          <p:cNvSpPr/>
          <p:nvPr/>
        </p:nvSpPr>
        <p:spPr>
          <a:xfrm>
            <a:off x="3886200" y="1676400"/>
            <a:ext cx="1524000" cy="6858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For each IP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6019800" y="1676400"/>
            <a:ext cx="167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Data Providers from IP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914400" y="3810000"/>
            <a:ext cx="1676400" cy="990600"/>
            <a:chOff x="1371600" y="2895600"/>
            <a:chExt cx="1676400" cy="990600"/>
          </a:xfrm>
        </p:grpSpPr>
        <p:sp>
          <p:nvSpPr>
            <p:cNvPr id="22" name="Flowchart: Decision 21"/>
            <p:cNvSpPr/>
            <p:nvPr/>
          </p:nvSpPr>
          <p:spPr>
            <a:xfrm>
              <a:off x="1371600" y="2895600"/>
              <a:ext cx="1600200" cy="9906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71600" y="3048000"/>
              <a:ext cx="1676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Successfully connected to any IP?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4800600" y="39624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Call DPs to get XML loan data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77000" y="39624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Filter data by Best Source Logic</a:t>
            </a:r>
          </a:p>
        </p:txBody>
      </p:sp>
      <p:sp>
        <p:nvSpPr>
          <p:cNvPr id="29" name="Flowchart: Connector 28"/>
          <p:cNvSpPr/>
          <p:nvPr/>
        </p:nvSpPr>
        <p:spPr>
          <a:xfrm>
            <a:off x="8153400" y="4191000"/>
            <a:ext cx="228600" cy="228600"/>
          </a:xfrm>
          <a:prstGeom prst="flowChartConnector">
            <a:avLst/>
          </a:prstGeom>
          <a:ln w="63500" cmpd="thinThick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7" idx="6"/>
            <a:endCxn id="8" idx="1"/>
          </p:cNvCxnSpPr>
          <p:nvPr/>
        </p:nvCxnSpPr>
        <p:spPr>
          <a:xfrm>
            <a:off x="1143000" y="20193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3"/>
            <a:endCxn id="20" idx="1"/>
          </p:cNvCxnSpPr>
          <p:nvPr/>
        </p:nvCxnSpPr>
        <p:spPr>
          <a:xfrm>
            <a:off x="3352800" y="20193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3"/>
            <a:endCxn id="21" idx="1"/>
          </p:cNvCxnSpPr>
          <p:nvPr/>
        </p:nvCxnSpPr>
        <p:spPr>
          <a:xfrm>
            <a:off x="5410200" y="2019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21" idx="2"/>
            <a:endCxn id="23" idx="1"/>
          </p:cNvCxnSpPr>
          <p:nvPr/>
        </p:nvCxnSpPr>
        <p:spPr>
          <a:xfrm rot="5400000">
            <a:off x="2901434" y="375166"/>
            <a:ext cx="1969532" cy="5943600"/>
          </a:xfrm>
          <a:prstGeom prst="bentConnector4">
            <a:avLst>
              <a:gd name="adj1" fmla="val 22633"/>
              <a:gd name="adj2" fmla="val 105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stCxn id="22" idx="0"/>
            <a:endCxn id="26" idx="1"/>
          </p:cNvCxnSpPr>
          <p:nvPr/>
        </p:nvCxnSpPr>
        <p:spPr>
          <a:xfrm rot="5400000" flipH="1" flipV="1">
            <a:off x="2057400" y="3276600"/>
            <a:ext cx="190500" cy="876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>
            <a:stCxn id="22" idx="2"/>
            <a:endCxn id="25" idx="1"/>
          </p:cNvCxnSpPr>
          <p:nvPr/>
        </p:nvCxnSpPr>
        <p:spPr>
          <a:xfrm rot="16200000" flipH="1">
            <a:off x="2057400" y="4457700"/>
            <a:ext cx="190500" cy="876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2514600" y="3276600"/>
            <a:ext cx="1524000" cy="2057400"/>
            <a:chOff x="2590800" y="3276600"/>
            <a:chExt cx="1524000" cy="2057400"/>
          </a:xfrm>
        </p:grpSpPr>
        <p:sp>
          <p:nvSpPr>
            <p:cNvPr id="25" name="Flowchart: Process 24"/>
            <p:cNvSpPr/>
            <p:nvPr/>
          </p:nvSpPr>
          <p:spPr>
            <a:xfrm>
              <a:off x="2667000" y="4648200"/>
              <a:ext cx="1371600" cy="6858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Get DPs from registry</a:t>
              </a:r>
              <a:endParaRPr lang="en-US" sz="1400" dirty="0"/>
            </a:p>
          </p:txBody>
        </p:sp>
        <p:sp>
          <p:nvSpPr>
            <p:cNvPr id="26" name="Flowchart: Process 25"/>
            <p:cNvSpPr/>
            <p:nvPr/>
          </p:nvSpPr>
          <p:spPr>
            <a:xfrm>
              <a:off x="2667000" y="3276600"/>
              <a:ext cx="1371600" cy="6858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Get DP connection info from Registry</a:t>
              </a:r>
              <a:endParaRPr 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90800" y="4416623"/>
              <a:ext cx="152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Broadcast Mode</a:t>
              </a:r>
              <a:endParaRPr lang="en-US" sz="1400" b="1" dirty="0"/>
            </a:p>
          </p:txBody>
        </p:sp>
      </p:grpSp>
      <p:cxnSp>
        <p:nvCxnSpPr>
          <p:cNvPr id="52" name="Elbow Connector 51"/>
          <p:cNvCxnSpPr>
            <a:stCxn id="25" idx="3"/>
            <a:endCxn id="27" idx="1"/>
          </p:cNvCxnSpPr>
          <p:nvPr/>
        </p:nvCxnSpPr>
        <p:spPr>
          <a:xfrm flipV="1">
            <a:off x="3962400" y="4305300"/>
            <a:ext cx="8382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6" idx="3"/>
            <a:endCxn id="27" idx="1"/>
          </p:cNvCxnSpPr>
          <p:nvPr/>
        </p:nvCxnSpPr>
        <p:spPr>
          <a:xfrm>
            <a:off x="3962400" y="3619500"/>
            <a:ext cx="8382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7" idx="3"/>
            <a:endCxn id="28" idx="1"/>
          </p:cNvCxnSpPr>
          <p:nvPr/>
        </p:nvCxnSpPr>
        <p:spPr>
          <a:xfrm>
            <a:off x="6019800" y="43053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8" idx="3"/>
            <a:endCxn id="29" idx="2"/>
          </p:cNvCxnSpPr>
          <p:nvPr/>
        </p:nvCxnSpPr>
        <p:spPr>
          <a:xfrm>
            <a:off x="7696200" y="43053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 Service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300" dirty="0" smtClean="0"/>
              <a:t>Web service hosted by NSC</a:t>
            </a:r>
          </a:p>
          <a:p>
            <a:r>
              <a:rPr lang="en-US" sz="3300" dirty="0" smtClean="0"/>
              <a:t>Contains registered provider info</a:t>
            </a:r>
          </a:p>
          <a:p>
            <a:pPr lvl="1"/>
            <a:r>
              <a:rPr lang="en-US" sz="2800" dirty="0" smtClean="0"/>
              <a:t>Meteor versions</a:t>
            </a:r>
          </a:p>
          <a:p>
            <a:pPr lvl="1"/>
            <a:r>
              <a:rPr lang="en-US" sz="2800" dirty="0" smtClean="0"/>
              <a:t>X.509 Certificates</a:t>
            </a:r>
          </a:p>
          <a:p>
            <a:pPr lvl="1"/>
            <a:r>
              <a:rPr lang="en-US" sz="2800" dirty="0" smtClean="0"/>
              <a:t>Connection URLs</a:t>
            </a:r>
          </a:p>
          <a:p>
            <a:pPr lvl="1"/>
            <a:r>
              <a:rPr lang="en-US" sz="2800" dirty="0" smtClean="0"/>
              <a:t>Minimum authentication levels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15000" y="25908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Provider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15000" y="39624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Provider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91400" y="3962400"/>
            <a:ext cx="1143000" cy="762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Registry Service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91400" y="25908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Provider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58000" y="3352800"/>
            <a:ext cx="53340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6858000" y="297180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10" idx="0"/>
          </p:cNvCxnSpPr>
          <p:nvPr/>
        </p:nvCxnSpPr>
        <p:spPr>
          <a:xfrm>
            <a:off x="6286500" y="3352800"/>
            <a:ext cx="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11" idx="1"/>
          </p:cNvCxnSpPr>
          <p:nvPr/>
        </p:nvCxnSpPr>
        <p:spPr>
          <a:xfrm>
            <a:off x="6858000" y="434340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1" idx="0"/>
          </p:cNvCxnSpPr>
          <p:nvPr/>
        </p:nvCxnSpPr>
        <p:spPr>
          <a:xfrm>
            <a:off x="7962900" y="3352800"/>
            <a:ext cx="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 Connection Configuration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 </a:t>
            </a:r>
            <a:r>
              <a:rPr lang="en-US" dirty="0" err="1" smtClean="0"/>
              <a:t>directory.properties</a:t>
            </a:r>
            <a:r>
              <a:rPr lang="en-US" dirty="0" smtClean="0"/>
              <a:t> (</a:t>
            </a:r>
            <a:r>
              <a:rPr lang="en-US" dirty="0" err="1" smtClean="0"/>
              <a:t>src</a:t>
            </a:r>
            <a:r>
              <a:rPr lang="en-US" dirty="0" smtClean="0"/>
              <a:t>/main/resources):</a:t>
            </a:r>
            <a:endParaRPr lang="en-US" dirty="0" smtClean="0"/>
          </a:p>
          <a:p>
            <a:pPr marL="742950" indent="-285750">
              <a:buNone/>
            </a:pPr>
            <a:r>
              <a:rPr lang="en-US" sz="2800" dirty="0" smtClean="0"/>
              <a:t>(Primary connection)</a:t>
            </a:r>
          </a:p>
          <a:p>
            <a:pPr lvl="1">
              <a:buNone/>
            </a:pPr>
            <a:r>
              <a:rPr lang="en-US" dirty="0" err="1" smtClean="0"/>
              <a:t>directory.ws.url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0000FF"/>
                </a:solidFill>
              </a:rPr>
              <a:t>http</a:t>
            </a:r>
            <a:r>
              <a:rPr lang="en-US" dirty="0" smtClean="0">
                <a:solidFill>
                  <a:srgbClr val="0000FF"/>
                </a:solidFill>
              </a:rPr>
              <a:t>://[url to clearinghouse primary registry]</a:t>
            </a:r>
            <a:endParaRPr lang="en-US" dirty="0" smtClean="0">
              <a:solidFill>
                <a:srgbClr val="0000FF"/>
              </a:solidFill>
            </a:endParaRPr>
          </a:p>
          <a:p>
            <a:pPr lvl="1">
              <a:buNone/>
            </a:pPr>
            <a:r>
              <a:rPr lang="en-US" dirty="0" smtClean="0"/>
              <a:t>(Failover connection)</a:t>
            </a:r>
          </a:p>
          <a:p>
            <a:pPr lvl="1">
              <a:buNone/>
            </a:pPr>
            <a:r>
              <a:rPr lang="en-US" dirty="0" err="1" smtClean="0"/>
              <a:t>directory.ws.failover.url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0000FF"/>
                </a:solidFill>
              </a:rPr>
              <a:t>http</a:t>
            </a:r>
            <a:r>
              <a:rPr lang="en-US" dirty="0" smtClean="0">
                <a:solidFill>
                  <a:srgbClr val="0000FF"/>
                </a:solidFill>
              </a:rPr>
              <a:t>://</a:t>
            </a:r>
            <a:r>
              <a:rPr lang="en-US" dirty="0" smtClean="0">
                <a:solidFill>
                  <a:srgbClr val="0000FF"/>
                </a:solidFill>
              </a:rPr>
              <a:t>[url to clearinghouse failover registry]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Provider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Accepts request for SSN from Access Provider</a:t>
            </a:r>
          </a:p>
          <a:p>
            <a:r>
              <a:rPr lang="en-US" dirty="0" smtClean="0"/>
              <a:t>Validates request signature using certificate stored in Registry</a:t>
            </a:r>
          </a:p>
          <a:p>
            <a:r>
              <a:rPr lang="en-US" dirty="0" smtClean="0"/>
              <a:t>Returns list of Data Providers that may have data for SSN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15000" y="25908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Provider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15000" y="3962400"/>
            <a:ext cx="1143000" cy="762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Provider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91400" y="39624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Registry Service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58000" y="3352800"/>
            <a:ext cx="53340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10" idx="0"/>
          </p:cNvCxnSpPr>
          <p:nvPr/>
        </p:nvCxnSpPr>
        <p:spPr>
          <a:xfrm>
            <a:off x="6286500" y="3352800"/>
            <a:ext cx="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11" idx="1"/>
          </p:cNvCxnSpPr>
          <p:nvPr/>
        </p:nvCxnSpPr>
        <p:spPr>
          <a:xfrm>
            <a:off x="6858000" y="434340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Provider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Accepts request for data on SSN from Access Provider</a:t>
            </a:r>
          </a:p>
          <a:p>
            <a:r>
              <a:rPr lang="en-US" dirty="0" smtClean="0"/>
              <a:t>Validates request signature using certificate stored in Registry</a:t>
            </a:r>
          </a:p>
          <a:p>
            <a:r>
              <a:rPr lang="en-US" dirty="0" smtClean="0"/>
              <a:t>Calls </a:t>
            </a:r>
            <a:r>
              <a:rPr lang="en-US" dirty="0" err="1" smtClean="0"/>
              <a:t>DataServerAbstraction</a:t>
            </a:r>
            <a:r>
              <a:rPr lang="en-US" dirty="0" smtClean="0"/>
              <a:t> to get loan data for SSN</a:t>
            </a:r>
          </a:p>
          <a:p>
            <a:r>
              <a:rPr lang="en-US" dirty="0" smtClean="0"/>
              <a:t>Returns loan data in Meteor schema XML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715000" y="25908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Provider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391400" y="39624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Registry Service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391400" y="2590800"/>
            <a:ext cx="1143000" cy="762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Provider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858000" y="3352800"/>
            <a:ext cx="53340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  <a:endCxn id="16" idx="1"/>
          </p:cNvCxnSpPr>
          <p:nvPr/>
        </p:nvCxnSpPr>
        <p:spPr>
          <a:xfrm>
            <a:off x="6858000" y="297180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2"/>
            <a:endCxn id="15" idx="0"/>
          </p:cNvCxnSpPr>
          <p:nvPr/>
        </p:nvCxnSpPr>
        <p:spPr>
          <a:xfrm>
            <a:off x="7962900" y="3352800"/>
            <a:ext cx="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Meteor 4.0 Technical Goals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DataServerAbstraction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Gets data for a specific SSN from a Data Provider’s proprietary system</a:t>
            </a:r>
          </a:p>
          <a:p>
            <a:r>
              <a:rPr lang="en-US" dirty="0" smtClean="0"/>
              <a:t>Example implementations</a:t>
            </a:r>
            <a:r>
              <a:rPr lang="en-US" dirty="0" smtClean="0"/>
              <a:t>:</a:t>
            </a:r>
            <a:endParaRPr lang="en-US" sz="2000" dirty="0" smtClean="0"/>
          </a:p>
          <a:p>
            <a:pPr lvl="1"/>
            <a:r>
              <a:rPr lang="en-US" dirty="0" err="1" smtClean="0"/>
              <a:t>RemoteDataServer</a:t>
            </a:r>
            <a:r>
              <a:rPr lang="en-US" dirty="0" smtClean="0"/>
              <a:t> – gets data from a remote resource</a:t>
            </a:r>
          </a:p>
          <a:p>
            <a:pPr lvl="1"/>
            <a:r>
              <a:rPr lang="en-US" dirty="0" err="1" smtClean="0"/>
              <a:t>HPCDataServer</a:t>
            </a:r>
            <a:r>
              <a:rPr lang="en-US" dirty="0" smtClean="0"/>
              <a:t> – gets data from a remote resource over HPC (legacy)</a:t>
            </a:r>
          </a:p>
          <a:p>
            <a:pPr lvl="1"/>
            <a:r>
              <a:rPr lang="en-US" dirty="0" err="1" smtClean="0"/>
              <a:t>FileDataServer</a:t>
            </a:r>
            <a:r>
              <a:rPr lang="en-US" dirty="0" smtClean="0"/>
              <a:t> – gets data from a file (testing)</a:t>
            </a:r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DataServerAbstraction</a:t>
            </a:r>
            <a:r>
              <a:rPr lang="en-US" dirty="0" smtClean="0"/>
              <a:t> Java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Specifies </a:t>
            </a:r>
            <a:r>
              <a:rPr lang="en-US" dirty="0" smtClean="0"/>
              <a:t>one method: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sz="2000" dirty="0" err="1" smtClean="0">
                <a:latin typeface="Consolas" pitchFamily="49" charset="0"/>
              </a:rPr>
              <a:t>MeteorDataResponseWrapper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getData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MeteorContext</a:t>
            </a:r>
            <a:r>
              <a:rPr lang="en-US" sz="2000" dirty="0" smtClean="0">
                <a:latin typeface="Consolas" pitchFamily="49" charset="0"/>
              </a:rPr>
              <a:t> 	context, String </a:t>
            </a:r>
            <a:r>
              <a:rPr lang="en-US" sz="2000" dirty="0" err="1" smtClean="0">
                <a:latin typeface="Consolas" pitchFamily="49" charset="0"/>
              </a:rPr>
              <a:t>ssn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r>
              <a:rPr lang="en-US" dirty="0" err="1" smtClean="0"/>
              <a:t>MeteorContext</a:t>
            </a:r>
            <a:r>
              <a:rPr lang="en-US" dirty="0" smtClean="0"/>
              <a:t> contains </a:t>
            </a:r>
            <a:r>
              <a:rPr lang="en-US" dirty="0" err="1" smtClean="0"/>
              <a:t>SecurityToken</a:t>
            </a:r>
            <a:r>
              <a:rPr lang="en-US" dirty="0" smtClean="0"/>
              <a:t> and Access Provider information</a:t>
            </a:r>
          </a:p>
          <a:p>
            <a:r>
              <a:rPr lang="en-US" dirty="0" err="1" smtClean="0"/>
              <a:t>MeteorDataResponseWrapper</a:t>
            </a:r>
            <a:r>
              <a:rPr lang="en-US" dirty="0" smtClean="0"/>
              <a:t> wraps a </a:t>
            </a:r>
            <a:r>
              <a:rPr lang="en-US" dirty="0" err="1" smtClean="0"/>
              <a:t>MeteorRsMsg</a:t>
            </a:r>
            <a:r>
              <a:rPr lang="en-US" dirty="0" smtClean="0"/>
              <a:t> – the root object generated by Castor XML for the Meteor 4.0 Schema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Provider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Used by the Meteor Help Desk to check the status of Data Providers</a:t>
            </a:r>
          </a:p>
          <a:p>
            <a:r>
              <a:rPr lang="en-US" sz="3500" dirty="0" smtClean="0"/>
              <a:t>Calls </a:t>
            </a:r>
            <a:r>
              <a:rPr lang="en-US" sz="3500" dirty="0" err="1" smtClean="0"/>
              <a:t>GetStatus</a:t>
            </a:r>
            <a:r>
              <a:rPr lang="en-US" sz="3500" dirty="0" smtClean="0"/>
              <a:t> operation of the Data Provider web service to determine if the Data Provider is currently running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05600" y="39624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Provider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05600" y="2514600"/>
            <a:ext cx="1143000" cy="762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 Provider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2"/>
            <a:endCxn id="9" idx="0"/>
          </p:cNvCxnSpPr>
          <p:nvPr/>
        </p:nvCxnSpPr>
        <p:spPr>
          <a:xfrm>
            <a:off x="7277100" y="3276600"/>
            <a:ext cx="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Referenced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meteorlib.jar:</a:t>
            </a:r>
          </a:p>
          <a:p>
            <a:pPr>
              <a:buBlip>
                <a:blip r:embed="rId2"/>
              </a:buBlip>
            </a:pPr>
            <a:r>
              <a:rPr lang="en-US" sz="2400" dirty="0" err="1" smtClean="0"/>
              <a:t>org.meteornetwork.meteor.common.abstraction.token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TokenProvider</a:t>
            </a:r>
            <a:endParaRPr lang="en-US" sz="2000" dirty="0" smtClean="0"/>
          </a:p>
          <a:p>
            <a:pPr>
              <a:buBlip>
                <a:blip r:embed="rId2"/>
              </a:buBlip>
            </a:pPr>
            <a:r>
              <a:rPr lang="en-US" sz="2400" dirty="0" err="1" smtClean="0"/>
              <a:t>org.meteornetwork.meteor.common.abstraction.data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DataServerAbstraction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MeteorContext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MeteorDataResposeMessage</a:t>
            </a:r>
            <a:endParaRPr lang="en-US" sz="2000" dirty="0" smtClean="0"/>
          </a:p>
          <a:p>
            <a:pPr>
              <a:buBlip>
                <a:blip r:embed="rId2"/>
              </a:buBlip>
            </a:pPr>
            <a:r>
              <a:rPr lang="en-US" sz="2400" dirty="0" err="1" smtClean="0"/>
              <a:t>org.meteornetwork.meteor.common.xml.dataresponse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MeteorRsMsg</a:t>
            </a:r>
            <a:endParaRPr lang="en-US" sz="2000" dirty="0" smtClean="0"/>
          </a:p>
          <a:p>
            <a:pPr>
              <a:buNone/>
            </a:pP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Referenced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/>
              <a:t>uiprovider.war</a:t>
            </a:r>
            <a:r>
              <a:rPr lang="en-US" sz="2400" dirty="0" smtClean="0"/>
              <a:t>:</a:t>
            </a:r>
          </a:p>
          <a:p>
            <a:pPr>
              <a:buBlip>
                <a:blip r:embed="rId2"/>
              </a:buBlip>
            </a:pPr>
            <a:r>
              <a:rPr lang="en-US" sz="2400" dirty="0" err="1" smtClean="0"/>
              <a:t>org.meteornetwork.meteor.provider.ui.token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SampleTokenProvider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ShibbolethTokenProvider</a:t>
            </a:r>
            <a:endParaRPr lang="en-US" sz="2000" dirty="0" smtClean="0"/>
          </a:p>
          <a:p>
            <a:pPr marL="514350" indent="-457200">
              <a:buNone/>
            </a:pPr>
            <a:endParaRPr lang="en-US" sz="2400" dirty="0" smtClean="0"/>
          </a:p>
          <a:p>
            <a:pPr marL="514350" indent="-457200">
              <a:buNone/>
            </a:pPr>
            <a:r>
              <a:rPr lang="en-US" sz="2400" dirty="0" smtClean="0"/>
              <a:t>meteorsaml.jar</a:t>
            </a:r>
          </a:p>
          <a:p>
            <a:pPr>
              <a:buBlip>
                <a:blip r:embed="rId2"/>
              </a:buBlip>
            </a:pPr>
            <a:r>
              <a:rPr lang="en-US" sz="2400" dirty="0" err="1" smtClean="0"/>
              <a:t>org.meteornetwork.meteor.saml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SecurityToken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SecurityTokenImpl</a:t>
            </a:r>
            <a:endParaRPr lang="en-US" sz="2000" dirty="0" smtClean="0"/>
          </a:p>
          <a:p>
            <a:pPr>
              <a:buBlip>
                <a:blip r:embed="rId2"/>
              </a:buBlip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Referenced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/>
              <a:t>d</a:t>
            </a:r>
            <a:r>
              <a:rPr lang="en-US" sz="2400" dirty="0" err="1" smtClean="0"/>
              <a:t>ataprovider.war</a:t>
            </a:r>
            <a:r>
              <a:rPr lang="en-US" sz="2400" dirty="0" smtClean="0"/>
              <a:t>:</a:t>
            </a:r>
            <a:endParaRPr lang="en-US" sz="2000" dirty="0" smtClean="0"/>
          </a:p>
          <a:p>
            <a:pPr>
              <a:buBlip>
                <a:blip r:embed="rId2"/>
              </a:buBlip>
            </a:pPr>
            <a:r>
              <a:rPr lang="en-US" sz="2400" dirty="0" err="1" smtClean="0"/>
              <a:t>o</a:t>
            </a:r>
            <a:r>
              <a:rPr lang="en-US" sz="2400" dirty="0" err="1" smtClean="0"/>
              <a:t>rg.meteornetwork.meteor.provider.data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RemoteDataServer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HPCDataServer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FileDataServer</a:t>
            </a:r>
            <a:endParaRPr lang="en-US" sz="20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Translation layer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Pattern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pattern used for Meteor translation layer</a:t>
            </a:r>
          </a:p>
          <a:p>
            <a:r>
              <a:rPr lang="en-US" dirty="0" smtClean="0"/>
              <a:t>Target code is written to interface, knows nothing of underlying implementations</a:t>
            </a:r>
          </a:p>
          <a:p>
            <a:r>
              <a:rPr lang="en-US" dirty="0" smtClean="0"/>
              <a:t>Adapters implement interface to make client code compatible with target code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1000" y="449580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Interacts with</a:t>
            </a:r>
            <a:endParaRPr lang="en-US" sz="1400" i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533400" y="1676400"/>
            <a:ext cx="4191000" cy="3962400"/>
            <a:chOff x="533400" y="1676400"/>
            <a:chExt cx="4191000" cy="3962400"/>
          </a:xfrm>
        </p:grpSpPr>
        <p:sp>
          <p:nvSpPr>
            <p:cNvPr id="13" name="Rectangle 12"/>
            <p:cNvSpPr/>
            <p:nvPr/>
          </p:nvSpPr>
          <p:spPr>
            <a:xfrm>
              <a:off x="1981200" y="1676400"/>
              <a:ext cx="11430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Target Code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81200" y="2971800"/>
              <a:ext cx="11430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Adapter Interface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" y="3657600"/>
              <a:ext cx="9906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Adapter </a:t>
              </a:r>
              <a:r>
                <a:rPr lang="en-US" dirty="0" err="1" smtClean="0"/>
                <a:t>Impl</a:t>
              </a:r>
              <a:r>
                <a:rPr lang="en-US" dirty="0" smtClean="0"/>
                <a:t> 1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3657600"/>
              <a:ext cx="9906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Adapter </a:t>
              </a:r>
              <a:r>
                <a:rPr lang="en-US" dirty="0" err="1" smtClean="0"/>
                <a:t>Impl</a:t>
              </a:r>
              <a:r>
                <a:rPr lang="en-US" dirty="0" smtClean="0"/>
                <a:t> 2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9600" y="4876800"/>
              <a:ext cx="9906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 1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05200" y="4876800"/>
              <a:ext cx="9906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 2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7" idx="0"/>
              <a:endCxn id="15" idx="2"/>
            </p:cNvCxnSpPr>
            <p:nvPr/>
          </p:nvCxnSpPr>
          <p:spPr>
            <a:xfrm flipV="1">
              <a:off x="1104900" y="4419600"/>
              <a:ext cx="0" cy="4572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8" idx="0"/>
              <a:endCxn id="16" idx="2"/>
            </p:cNvCxnSpPr>
            <p:nvPr/>
          </p:nvCxnSpPr>
          <p:spPr>
            <a:xfrm flipV="1">
              <a:off x="4000500" y="4419600"/>
              <a:ext cx="0" cy="4572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15" idx="0"/>
              <a:endCxn id="14" idx="1"/>
            </p:cNvCxnSpPr>
            <p:nvPr/>
          </p:nvCxnSpPr>
          <p:spPr>
            <a:xfrm rot="5400000" flipH="1" flipV="1">
              <a:off x="1390650" y="3067050"/>
              <a:ext cx="3048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16" idx="0"/>
              <a:endCxn id="14" idx="3"/>
            </p:cNvCxnSpPr>
            <p:nvPr/>
          </p:nvCxnSpPr>
          <p:spPr>
            <a:xfrm rot="16200000" flipV="1">
              <a:off x="3409950" y="3067050"/>
              <a:ext cx="3048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4" idx="0"/>
              <a:endCxn id="13" idx="2"/>
            </p:cNvCxnSpPr>
            <p:nvPr/>
          </p:nvCxnSpPr>
          <p:spPr>
            <a:xfrm flipV="1">
              <a:off x="2552700" y="24384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828800" y="2548890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smtClean="0"/>
                <a:t>Interacts with</a:t>
              </a:r>
              <a:endParaRPr lang="en-US" sz="1400" i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76600" y="4495800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smtClean="0"/>
                <a:t>Interacts with</a:t>
              </a:r>
              <a:endParaRPr lang="en-US" sz="1400" i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3400" y="3048000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smtClean="0"/>
                <a:t>Implements</a:t>
              </a:r>
              <a:endParaRPr lang="en-US" sz="1400" i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29000" y="3048000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smtClean="0"/>
                <a:t>Implements</a:t>
              </a:r>
              <a:endParaRPr lang="en-US" sz="1400" i="1" dirty="0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Meteor Translation Layers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71600" y="1382713"/>
            <a:ext cx="2209800" cy="639762"/>
          </a:xfrm>
        </p:spPr>
        <p:txBody>
          <a:bodyPr/>
          <a:lstStyle/>
          <a:p>
            <a:r>
              <a:rPr lang="en-US" dirty="0" smtClean="0"/>
              <a:t>Access Provider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711825" y="1382713"/>
            <a:ext cx="1984375" cy="639762"/>
          </a:xfrm>
        </p:spPr>
        <p:txBody>
          <a:bodyPr/>
          <a:lstStyle/>
          <a:p>
            <a:r>
              <a:rPr lang="en-US" dirty="0" smtClean="0"/>
              <a:t>Data Provider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66546" y="2209800"/>
            <a:ext cx="1011115" cy="67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Query Service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966546" y="3276600"/>
            <a:ext cx="1011115" cy="67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Query</a:t>
            </a:r>
          </a:p>
          <a:p>
            <a:pPr algn="ctr"/>
            <a:r>
              <a:rPr lang="en-US" sz="1200" dirty="0" smtClean="0"/>
              <a:t>Adapter (AP)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609600" y="3974123"/>
            <a:ext cx="1143000" cy="6740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Current Data Query Adapter </a:t>
            </a:r>
          </a:p>
          <a:p>
            <a:pPr algn="ctr"/>
            <a:r>
              <a:rPr lang="en-US" sz="1200" b="1" dirty="0" err="1" smtClean="0"/>
              <a:t>Impl</a:t>
            </a:r>
            <a:endParaRPr lang="en-US" sz="1200" b="1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962400"/>
            <a:ext cx="1143000" cy="6740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HPC Data Query Adapter </a:t>
            </a:r>
            <a:r>
              <a:rPr lang="en-US" sz="1200" b="1" dirty="0" err="1" smtClean="0"/>
              <a:t>Impl</a:t>
            </a:r>
            <a:endParaRPr lang="en-US" sz="1200" b="1" dirty="0"/>
          </a:p>
        </p:txBody>
      </p:sp>
      <p:cxnSp>
        <p:nvCxnSpPr>
          <p:cNvPr id="17" name="Straight Arrow Connector 16"/>
          <p:cNvCxnSpPr>
            <a:endCxn id="13" idx="2"/>
          </p:cNvCxnSpPr>
          <p:nvPr/>
        </p:nvCxnSpPr>
        <p:spPr>
          <a:xfrm flipV="1">
            <a:off x="1181100" y="4648200"/>
            <a:ext cx="0" cy="32824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2"/>
          </p:cNvCxnSpPr>
          <p:nvPr/>
        </p:nvCxnSpPr>
        <p:spPr>
          <a:xfrm flipV="1">
            <a:off x="3771900" y="4636477"/>
            <a:ext cx="0" cy="31652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13" idx="0"/>
            <a:endCxn id="12" idx="1"/>
          </p:cNvCxnSpPr>
          <p:nvPr/>
        </p:nvCxnSpPr>
        <p:spPr>
          <a:xfrm rot="5400000" flipH="1" flipV="1">
            <a:off x="1393581" y="3401158"/>
            <a:ext cx="360484" cy="7854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19"/>
          <p:cNvCxnSpPr>
            <a:stCxn id="14" idx="0"/>
            <a:endCxn id="12" idx="3"/>
          </p:cNvCxnSpPr>
          <p:nvPr/>
        </p:nvCxnSpPr>
        <p:spPr>
          <a:xfrm rot="16200000" flipV="1">
            <a:off x="3200401" y="3390900"/>
            <a:ext cx="348761" cy="79423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0"/>
            <a:endCxn id="11" idx="2"/>
          </p:cNvCxnSpPr>
          <p:nvPr/>
        </p:nvCxnSpPr>
        <p:spPr>
          <a:xfrm flipV="1">
            <a:off x="2472104" y="2883877"/>
            <a:ext cx="0" cy="39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09600" y="4953000"/>
            <a:ext cx="1371600" cy="674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Meteor 4.0 Request/Response Data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2971800" y="4953000"/>
            <a:ext cx="1371600" cy="674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Legacy Meteor Request/Response Data (HPC)</a:t>
            </a:r>
            <a:endParaRPr 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4800600" y="3288323"/>
            <a:ext cx="1143000" cy="6740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Data Query Adapter </a:t>
            </a:r>
          </a:p>
          <a:p>
            <a:pPr algn="ctr"/>
            <a:r>
              <a:rPr lang="en-US" sz="1200" b="1" dirty="0" err="1" smtClean="0"/>
              <a:t>Impl</a:t>
            </a:r>
            <a:endParaRPr lang="en-US" sz="1200" b="1" dirty="0"/>
          </a:p>
        </p:txBody>
      </p:sp>
      <p:sp>
        <p:nvSpPr>
          <p:cNvPr id="54" name="Rectangle 53"/>
          <p:cNvSpPr/>
          <p:nvPr/>
        </p:nvSpPr>
        <p:spPr>
          <a:xfrm>
            <a:off x="7391400" y="3276600"/>
            <a:ext cx="1143000" cy="6740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HPC Data Query Adapter </a:t>
            </a:r>
            <a:r>
              <a:rPr lang="en-US" sz="1200" b="1" dirty="0" err="1" smtClean="0"/>
              <a:t>Impl</a:t>
            </a:r>
            <a:endParaRPr lang="en-US" sz="1200" b="1" dirty="0"/>
          </a:p>
        </p:txBody>
      </p:sp>
      <p:sp>
        <p:nvSpPr>
          <p:cNvPr id="51" name="Rectangle 50"/>
          <p:cNvSpPr/>
          <p:nvPr/>
        </p:nvSpPr>
        <p:spPr>
          <a:xfrm>
            <a:off x="6157546" y="3974123"/>
            <a:ext cx="1011115" cy="67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Query Adapter (DP)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6157546" y="4964723"/>
            <a:ext cx="1011115" cy="67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Provider Manager</a:t>
            </a:r>
            <a:endParaRPr lang="en-US" sz="1200" dirty="0"/>
          </a:p>
        </p:txBody>
      </p:sp>
      <p:cxnSp>
        <p:nvCxnSpPr>
          <p:cNvPr id="59" name="Straight Connector 58"/>
          <p:cNvCxnSpPr>
            <a:stCxn id="52" idx="0"/>
            <a:endCxn id="51" idx="2"/>
          </p:cNvCxnSpPr>
          <p:nvPr/>
        </p:nvCxnSpPr>
        <p:spPr>
          <a:xfrm flipV="1">
            <a:off x="6663104" y="4648200"/>
            <a:ext cx="0" cy="316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800600" y="2221523"/>
            <a:ext cx="1371600" cy="674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Meteor 4.0 Request/Response Data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7162800" y="2209800"/>
            <a:ext cx="1371600" cy="674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Legacy Meteor Request/Response Data (HPC)</a:t>
            </a:r>
            <a:endParaRPr lang="en-US" sz="1200" dirty="0"/>
          </a:p>
        </p:txBody>
      </p:sp>
      <p:cxnSp>
        <p:nvCxnSpPr>
          <p:cNvPr id="65" name="Shape 64"/>
          <p:cNvCxnSpPr>
            <a:stCxn id="53" idx="2"/>
          </p:cNvCxnSpPr>
          <p:nvPr/>
        </p:nvCxnSpPr>
        <p:spPr>
          <a:xfrm rot="16200000" flipH="1">
            <a:off x="5590442" y="3744058"/>
            <a:ext cx="348762" cy="7854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>
            <a:stCxn id="54" idx="2"/>
          </p:cNvCxnSpPr>
          <p:nvPr/>
        </p:nvCxnSpPr>
        <p:spPr>
          <a:xfrm rot="5400000">
            <a:off x="7385539" y="3733800"/>
            <a:ext cx="360485" cy="79423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3" idx="0"/>
          </p:cNvCxnSpPr>
          <p:nvPr/>
        </p:nvCxnSpPr>
        <p:spPr>
          <a:xfrm flipV="1">
            <a:off x="5372100" y="2883877"/>
            <a:ext cx="0" cy="404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4" idx="0"/>
          </p:cNvCxnSpPr>
          <p:nvPr/>
        </p:nvCxnSpPr>
        <p:spPr>
          <a:xfrm flipV="1">
            <a:off x="7962900" y="2872154"/>
            <a:ext cx="952" cy="404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Provider Translation Layer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DataQueryService</a:t>
            </a:r>
            <a:r>
              <a:rPr lang="en-US" dirty="0" smtClean="0"/>
              <a:t> class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Sends </a:t>
            </a:r>
            <a:r>
              <a:rPr lang="en-US" dirty="0" smtClean="0"/>
              <a:t>asynchronous data requests to a set of data providers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For each DP, creates a </a:t>
            </a:r>
            <a:r>
              <a:rPr lang="en-US" dirty="0" err="1" smtClean="0"/>
              <a:t>DataQueryAdapter</a:t>
            </a:r>
            <a:r>
              <a:rPr lang="en-US" dirty="0" smtClean="0"/>
              <a:t> implementation compatible with the DP’s Meteor version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Modern standards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Wide acceptance and large support community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Increased interoperability with other systems and platforms</a:t>
            </a:r>
            <a:endParaRPr lang="en-US" dirty="0">
              <a:latin typeface="Trebuchet MS" pitchFamily="34" charset="0"/>
            </a:endParaRPr>
          </a:p>
          <a:p>
            <a:r>
              <a:rPr lang="en-US" dirty="0" smtClean="0"/>
              <a:t>Backwards compatibility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Progressive adoption of new Meteor versions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Upgrade schedule flexibility</a:t>
            </a:r>
          </a:p>
          <a:p>
            <a:r>
              <a:rPr lang="en-US" dirty="0" smtClean="0"/>
              <a:t>Improved customization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UI Provider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TokenProvider and DataServerAbstraction interfaces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Provider Translation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DataQueryAdapter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/>
              <a:t>Extends </a:t>
            </a:r>
            <a:r>
              <a:rPr lang="en-US" dirty="0" smtClean="0"/>
              <a:t>the Java Callable&lt;T&gt; interface to support asynchronous requests</a:t>
            </a:r>
          </a:p>
          <a:p>
            <a:pPr lvl="1"/>
            <a:r>
              <a:rPr lang="en-US" dirty="0" smtClean="0"/>
              <a:t>Specifies methods for accessing Data Provider connection info and query information (e.g. SSN)</a:t>
            </a:r>
          </a:p>
          <a:p>
            <a:pPr lvl="1"/>
            <a:r>
              <a:rPr lang="en-US" dirty="0" smtClean="0"/>
              <a:t>Implementations:</a:t>
            </a:r>
          </a:p>
          <a:p>
            <a:pPr lvl="2"/>
            <a:r>
              <a:rPr lang="en-US" dirty="0" err="1" smtClean="0"/>
              <a:t>CurrentVersionDataQueryAdapterImpl</a:t>
            </a:r>
            <a:endParaRPr lang="en-US" dirty="0" smtClean="0"/>
          </a:p>
          <a:p>
            <a:pPr lvl="3"/>
            <a:r>
              <a:rPr lang="en-US" dirty="0" smtClean="0"/>
              <a:t>Communicates with Meteor 4.0 Data Providers</a:t>
            </a:r>
          </a:p>
          <a:p>
            <a:pPr lvl="2"/>
            <a:r>
              <a:rPr lang="en-US" dirty="0" err="1" smtClean="0"/>
              <a:t>HPCDataQueryAdapterImpl</a:t>
            </a:r>
            <a:endParaRPr lang="en-US" dirty="0" smtClean="0"/>
          </a:p>
          <a:p>
            <a:pPr lvl="3"/>
            <a:r>
              <a:rPr lang="en-US" dirty="0" smtClean="0"/>
              <a:t>Communicates with legacy Data Providers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Query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3307080"/>
            <a:ext cx="1011115" cy="67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Query Service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494085" y="1600200"/>
            <a:ext cx="1011115" cy="67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Query</a:t>
            </a:r>
          </a:p>
          <a:p>
            <a:pPr algn="ctr"/>
            <a:r>
              <a:rPr lang="en-US" sz="1200" dirty="0" smtClean="0"/>
              <a:t>Adapter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494085" y="2743200"/>
            <a:ext cx="1011115" cy="67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Query</a:t>
            </a:r>
          </a:p>
          <a:p>
            <a:pPr algn="ctr"/>
            <a:r>
              <a:rPr lang="en-US" sz="1200" dirty="0" smtClean="0"/>
              <a:t>Adapter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494085" y="3886200"/>
            <a:ext cx="1011115" cy="67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Query</a:t>
            </a:r>
          </a:p>
          <a:p>
            <a:pPr algn="ctr"/>
            <a:r>
              <a:rPr lang="en-US" sz="1200" dirty="0" smtClean="0"/>
              <a:t>Adapter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2494085" y="5040923"/>
            <a:ext cx="1011115" cy="67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Query</a:t>
            </a:r>
          </a:p>
          <a:p>
            <a:pPr algn="ctr"/>
            <a:r>
              <a:rPr lang="en-US" sz="1200" dirty="0" smtClean="0"/>
              <a:t>Adapter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438400" y="1295400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Provider 1 – Meteor Version 4.0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438400" y="2438400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Provider 2 – Meteor Version 4.0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438400" y="3581400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Provider 3 – Meteor Version 3.3.4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438400" y="4724400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Provider 4 – Meteor Version 3.2</a:t>
            </a:r>
            <a:endParaRPr lang="en-US" sz="1400" dirty="0"/>
          </a:p>
        </p:txBody>
      </p:sp>
      <p:cxnSp>
        <p:nvCxnSpPr>
          <p:cNvPr id="18" name="Elbow Connector 17"/>
          <p:cNvCxnSpPr>
            <a:stCxn id="7" idx="3"/>
            <a:endCxn id="8" idx="1"/>
          </p:cNvCxnSpPr>
          <p:nvPr/>
        </p:nvCxnSpPr>
        <p:spPr>
          <a:xfrm flipV="1">
            <a:off x="1696915" y="1937239"/>
            <a:ext cx="797170" cy="17068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3"/>
            <a:endCxn id="9" idx="1"/>
          </p:cNvCxnSpPr>
          <p:nvPr/>
        </p:nvCxnSpPr>
        <p:spPr>
          <a:xfrm flipV="1">
            <a:off x="1696915" y="3080239"/>
            <a:ext cx="797170" cy="5638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" idx="3"/>
            <a:endCxn id="10" idx="1"/>
          </p:cNvCxnSpPr>
          <p:nvPr/>
        </p:nvCxnSpPr>
        <p:spPr>
          <a:xfrm>
            <a:off x="1696915" y="3644119"/>
            <a:ext cx="797170" cy="5791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" idx="3"/>
            <a:endCxn id="11" idx="1"/>
          </p:cNvCxnSpPr>
          <p:nvPr/>
        </p:nvCxnSpPr>
        <p:spPr>
          <a:xfrm>
            <a:off x="1696915" y="3644119"/>
            <a:ext cx="797170" cy="17338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1000" y="2632710"/>
            <a:ext cx="1676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/>
              <a:t>execute</a:t>
            </a:r>
          </a:p>
          <a:p>
            <a:pPr algn="r"/>
            <a:r>
              <a:rPr lang="en-US" sz="1400" i="1" dirty="0" smtClean="0"/>
              <a:t>(get data)</a:t>
            </a:r>
          </a:p>
          <a:p>
            <a:pPr algn="r"/>
            <a:endParaRPr lang="en-US" sz="1400" i="1" dirty="0" smtClean="0"/>
          </a:p>
          <a:p>
            <a:pPr algn="r"/>
            <a:endParaRPr lang="en-US" sz="1400" i="1" dirty="0" smtClean="0"/>
          </a:p>
          <a:p>
            <a:pPr algn="r"/>
            <a:endParaRPr lang="en-US" sz="1400" i="1" dirty="0" smtClean="0"/>
          </a:p>
          <a:p>
            <a:pPr algn="r"/>
            <a:endParaRPr lang="en-US" sz="1400" i="1" dirty="0" smtClean="0"/>
          </a:p>
          <a:p>
            <a:pPr algn="r"/>
            <a:endParaRPr lang="en-US" sz="1400" i="1" dirty="0" smtClean="0"/>
          </a:p>
          <a:p>
            <a:pPr algn="r"/>
            <a:r>
              <a:rPr lang="en-US" sz="1400" i="1" dirty="0" smtClean="0"/>
              <a:t>Calls are </a:t>
            </a:r>
            <a:r>
              <a:rPr lang="en-US" sz="1400" i="1" u="sng" dirty="0" smtClean="0"/>
              <a:t>asynchronous</a:t>
            </a:r>
            <a:r>
              <a:rPr lang="en-US" sz="1400" i="1" dirty="0" smtClean="0"/>
              <a:t> (happen in parallel)</a:t>
            </a:r>
            <a:endParaRPr lang="en-US" sz="1400" i="1" dirty="0"/>
          </a:p>
        </p:txBody>
      </p:sp>
      <p:sp>
        <p:nvSpPr>
          <p:cNvPr id="26" name="Rectangle 25"/>
          <p:cNvSpPr/>
          <p:nvPr/>
        </p:nvSpPr>
        <p:spPr>
          <a:xfrm>
            <a:off x="3962400" y="1600200"/>
            <a:ext cx="1143000" cy="6740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Current Data Query Adapter </a:t>
            </a:r>
          </a:p>
          <a:p>
            <a:pPr algn="ctr"/>
            <a:r>
              <a:rPr lang="en-US" sz="1200" b="1" dirty="0" err="1" smtClean="0"/>
              <a:t>Impl</a:t>
            </a:r>
            <a:endParaRPr lang="en-US" sz="1200" b="1" dirty="0"/>
          </a:p>
        </p:txBody>
      </p:sp>
      <p:cxnSp>
        <p:nvCxnSpPr>
          <p:cNvPr id="28" name="Straight Arrow Connector 27"/>
          <p:cNvCxnSpPr>
            <a:stCxn id="8" idx="3"/>
            <a:endCxn id="26" idx="1"/>
          </p:cNvCxnSpPr>
          <p:nvPr/>
        </p:nvCxnSpPr>
        <p:spPr>
          <a:xfrm>
            <a:off x="3505200" y="1937239"/>
            <a:ext cx="457200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962400" y="2743200"/>
            <a:ext cx="1143000" cy="6740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Current Data Query Adapter </a:t>
            </a:r>
          </a:p>
          <a:p>
            <a:pPr algn="ctr"/>
            <a:r>
              <a:rPr lang="en-US" sz="1200" b="1" dirty="0" err="1" smtClean="0"/>
              <a:t>Impl</a:t>
            </a:r>
            <a:endParaRPr lang="en-US" sz="1200" b="1" dirty="0"/>
          </a:p>
        </p:txBody>
      </p:sp>
      <p:cxnSp>
        <p:nvCxnSpPr>
          <p:cNvPr id="33" name="Straight Arrow Connector 32"/>
          <p:cNvCxnSpPr>
            <a:stCxn id="9" idx="3"/>
            <a:endCxn id="29" idx="1"/>
          </p:cNvCxnSpPr>
          <p:nvPr/>
        </p:nvCxnSpPr>
        <p:spPr>
          <a:xfrm>
            <a:off x="3505200" y="3080239"/>
            <a:ext cx="457200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962400" y="3886200"/>
            <a:ext cx="1143000" cy="6740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HPC Data Query Adapter </a:t>
            </a:r>
            <a:r>
              <a:rPr lang="en-US" sz="1200" b="1" dirty="0" err="1" smtClean="0"/>
              <a:t>Impl</a:t>
            </a:r>
            <a:endParaRPr lang="en-US" sz="1200" b="1" dirty="0"/>
          </a:p>
        </p:txBody>
      </p:sp>
      <p:cxnSp>
        <p:nvCxnSpPr>
          <p:cNvPr id="36" name="Straight Arrow Connector 35"/>
          <p:cNvCxnSpPr>
            <a:stCxn id="10" idx="3"/>
            <a:endCxn id="34" idx="1"/>
          </p:cNvCxnSpPr>
          <p:nvPr/>
        </p:nvCxnSpPr>
        <p:spPr>
          <a:xfrm>
            <a:off x="3505200" y="4223239"/>
            <a:ext cx="457200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962400" y="5040630"/>
            <a:ext cx="1143000" cy="6740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HPC Data Query Adapter </a:t>
            </a:r>
            <a:r>
              <a:rPr lang="en-US" sz="1200" b="1" dirty="0" err="1" smtClean="0"/>
              <a:t>Impl</a:t>
            </a:r>
            <a:endParaRPr lang="en-US" sz="1200" b="1" dirty="0"/>
          </a:p>
        </p:txBody>
      </p:sp>
      <p:cxnSp>
        <p:nvCxnSpPr>
          <p:cNvPr id="41" name="Straight Arrow Connector 40"/>
          <p:cNvCxnSpPr>
            <a:stCxn id="11" idx="3"/>
            <a:endCxn id="37" idx="1"/>
          </p:cNvCxnSpPr>
          <p:nvPr/>
        </p:nvCxnSpPr>
        <p:spPr>
          <a:xfrm flipV="1">
            <a:off x="3505200" y="5377669"/>
            <a:ext cx="457200" cy="29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629400" y="1600200"/>
            <a:ext cx="1011115" cy="674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Provider 1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6629400" y="2743200"/>
            <a:ext cx="1011115" cy="674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Provider 2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6629400" y="3886200"/>
            <a:ext cx="1011115" cy="674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Provider 3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6629400" y="5029200"/>
            <a:ext cx="1011115" cy="674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Provider 4</a:t>
            </a:r>
            <a:endParaRPr lang="en-US" sz="1200" dirty="0"/>
          </a:p>
        </p:txBody>
      </p:sp>
      <p:cxnSp>
        <p:nvCxnSpPr>
          <p:cNvPr id="47" name="Straight Arrow Connector 46"/>
          <p:cNvCxnSpPr>
            <a:stCxn id="26" idx="3"/>
            <a:endCxn id="42" idx="1"/>
          </p:cNvCxnSpPr>
          <p:nvPr/>
        </p:nvCxnSpPr>
        <p:spPr>
          <a:xfrm>
            <a:off x="5105400" y="1937239"/>
            <a:ext cx="15240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181600" y="16002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web service call</a:t>
            </a:r>
            <a:endParaRPr lang="en-US" sz="1400" i="1" dirty="0"/>
          </a:p>
        </p:txBody>
      </p:sp>
      <p:cxnSp>
        <p:nvCxnSpPr>
          <p:cNvPr id="49" name="Straight Arrow Connector 48"/>
          <p:cNvCxnSpPr>
            <a:stCxn id="29" idx="3"/>
            <a:endCxn id="43" idx="1"/>
          </p:cNvCxnSpPr>
          <p:nvPr/>
        </p:nvCxnSpPr>
        <p:spPr>
          <a:xfrm>
            <a:off x="5105400" y="3080239"/>
            <a:ext cx="15240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4" idx="3"/>
            <a:endCxn id="44" idx="1"/>
          </p:cNvCxnSpPr>
          <p:nvPr/>
        </p:nvCxnSpPr>
        <p:spPr>
          <a:xfrm>
            <a:off x="5105400" y="4223239"/>
            <a:ext cx="15240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7" idx="3"/>
            <a:endCxn id="45" idx="1"/>
          </p:cNvCxnSpPr>
          <p:nvPr/>
        </p:nvCxnSpPr>
        <p:spPr>
          <a:xfrm flipV="1">
            <a:off x="5105400" y="5366239"/>
            <a:ext cx="1524000" cy="1143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181600" y="27432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web service call</a:t>
            </a:r>
            <a:endParaRPr lang="en-US" sz="1400" i="1" dirty="0"/>
          </a:p>
        </p:txBody>
      </p:sp>
      <p:sp>
        <p:nvSpPr>
          <p:cNvPr id="59" name="TextBox 58"/>
          <p:cNvSpPr txBox="1"/>
          <p:nvPr/>
        </p:nvSpPr>
        <p:spPr>
          <a:xfrm>
            <a:off x="5181600" y="38862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HPC call</a:t>
            </a:r>
            <a:endParaRPr lang="en-US" sz="1400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5181600" y="50292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HPC call</a:t>
            </a:r>
            <a:endParaRPr lang="en-US" sz="1400" i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Provider Translation Layer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DataProviderManager</a:t>
            </a:r>
            <a:r>
              <a:rPr lang="en-US" dirty="0" smtClean="0"/>
              <a:t> class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Gets </a:t>
            </a:r>
            <a:r>
              <a:rPr lang="en-US" dirty="0" smtClean="0"/>
              <a:t>request info from </a:t>
            </a:r>
            <a:r>
              <a:rPr lang="en-US" dirty="0" err="1" smtClean="0"/>
              <a:t>DataQueryAdapter</a:t>
            </a:r>
            <a:r>
              <a:rPr lang="en-US" dirty="0" smtClean="0"/>
              <a:t> implementation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Validates request: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minimum authentication level met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assertion not expired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If Role is BORROWER, validate assertion SSN matches request SSN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Deny access to users with role HELPDESK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Calls </a:t>
            </a:r>
            <a:r>
              <a:rPr lang="en-US" dirty="0" err="1" smtClean="0"/>
              <a:t>DataServerAbstraction.getData</a:t>
            </a:r>
            <a:r>
              <a:rPr lang="en-US" dirty="0" smtClean="0"/>
              <a:t>()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Provider Translation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DataQueryAdapter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err="1" smtClean="0"/>
              <a:t>getRequest</a:t>
            </a:r>
            <a:r>
              <a:rPr lang="en-US" dirty="0" smtClean="0"/>
              <a:t>() method: returns wrapper object with request data</a:t>
            </a:r>
          </a:p>
          <a:p>
            <a:pPr lvl="1"/>
            <a:r>
              <a:rPr lang="en-US" dirty="0" err="1" smtClean="0"/>
              <a:t>getResponse</a:t>
            </a:r>
            <a:r>
              <a:rPr lang="en-US" dirty="0" smtClean="0"/>
              <a:t>() method: sets data response on adapter</a:t>
            </a:r>
          </a:p>
          <a:p>
            <a:pPr lvl="1"/>
            <a:r>
              <a:rPr lang="en-US" dirty="0" smtClean="0"/>
              <a:t>Implementations:</a:t>
            </a:r>
          </a:p>
          <a:p>
            <a:pPr lvl="2"/>
            <a:r>
              <a:rPr lang="en-US" dirty="0" err="1" smtClean="0"/>
              <a:t>DataQueryAdapterImpl</a:t>
            </a:r>
            <a:endParaRPr lang="en-US" dirty="0" smtClean="0"/>
          </a:p>
          <a:p>
            <a:pPr lvl="3"/>
            <a:r>
              <a:rPr lang="en-US" dirty="0" smtClean="0"/>
              <a:t>Communicates with Meteor 4.0 </a:t>
            </a:r>
            <a:r>
              <a:rPr lang="en-US" dirty="0" smtClean="0"/>
              <a:t>Access Providers</a:t>
            </a:r>
            <a:endParaRPr lang="en-US" dirty="0" smtClean="0"/>
          </a:p>
          <a:p>
            <a:pPr lvl="2"/>
            <a:r>
              <a:rPr lang="en-US" dirty="0" err="1" smtClean="0"/>
              <a:t>HPCDataQueryAdapterImpl</a:t>
            </a:r>
            <a:endParaRPr lang="en-US" dirty="0" smtClean="0"/>
          </a:p>
          <a:p>
            <a:pPr lvl="3"/>
            <a:r>
              <a:rPr lang="en-US" dirty="0" smtClean="0"/>
              <a:t>Communicates with legacy </a:t>
            </a:r>
            <a:r>
              <a:rPr lang="en-US" dirty="0" smtClean="0"/>
              <a:t>Access Providers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Backwards Compatibility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Request and response schemas</a:t>
            </a:r>
          </a:p>
          <a:p>
            <a:pPr lvl="1"/>
            <a:r>
              <a:rPr lang="en-US" dirty="0" smtClean="0"/>
              <a:t>XML schemas are different between versions 3 and 4</a:t>
            </a:r>
          </a:p>
          <a:p>
            <a:pPr lvl="1"/>
            <a:r>
              <a:rPr lang="en-US" dirty="0" smtClean="0"/>
              <a:t>XSLT used to transform requests and responses to appropriate versions</a:t>
            </a:r>
          </a:p>
          <a:p>
            <a:r>
              <a:rPr lang="en-US" dirty="0" smtClean="0"/>
              <a:t>SAML</a:t>
            </a:r>
          </a:p>
          <a:p>
            <a:pPr lvl="1"/>
            <a:r>
              <a:rPr lang="en-US" dirty="0" smtClean="0"/>
              <a:t>Meteor 3: SAML 1.0 draft</a:t>
            </a:r>
          </a:p>
          <a:p>
            <a:pPr lvl="1"/>
            <a:r>
              <a:rPr lang="en-US" dirty="0" smtClean="0"/>
              <a:t>Meteor 4: SAML 2.0</a:t>
            </a:r>
          </a:p>
          <a:p>
            <a:pPr lvl="1"/>
            <a:r>
              <a:rPr lang="en-US" dirty="0" err="1" smtClean="0"/>
              <a:t>OpenSAML</a:t>
            </a:r>
            <a:r>
              <a:rPr lang="en-US" dirty="0" smtClean="0"/>
              <a:t> + XSLT creates or parses either version of SAML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Backwards Compatibility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HPC</a:t>
            </a:r>
          </a:p>
          <a:p>
            <a:pPr lvl="1"/>
            <a:r>
              <a:rPr lang="en-US" dirty="0" smtClean="0"/>
              <a:t>Meteor 3 uses HPC while Meteor 4 uses SOAP 1.2 + WS-Security</a:t>
            </a:r>
          </a:p>
          <a:p>
            <a:pPr lvl="1"/>
            <a:r>
              <a:rPr lang="en-US" dirty="0" smtClean="0"/>
              <a:t>Meteor 4 uses a custom implementation compatible with HPC when communicating with Meteor </a:t>
            </a:r>
            <a:r>
              <a:rPr lang="en-US" dirty="0" smtClean="0"/>
              <a:t>3</a:t>
            </a:r>
          </a:p>
          <a:p>
            <a:pPr lvl="2"/>
            <a:r>
              <a:rPr lang="en-US" dirty="0" err="1" smtClean="0"/>
              <a:t>HPCManager</a:t>
            </a:r>
            <a:endParaRPr lang="en-US" dirty="0" smtClean="0"/>
          </a:p>
          <a:p>
            <a:pPr lvl="2"/>
            <a:r>
              <a:rPr lang="en-US" dirty="0" err="1" smtClean="0"/>
              <a:t>HPCSecurityManager</a:t>
            </a: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HPC SOAP Wrapper binding is RPC/Encoded</a:t>
            </a:r>
          </a:p>
          <a:p>
            <a:pPr lvl="1"/>
            <a:r>
              <a:rPr lang="en-US" dirty="0" smtClean="0"/>
              <a:t>RPC/Encoded not supported by CXF, JAX-WS or any implementation of WS-I Basic Profile</a:t>
            </a:r>
          </a:p>
          <a:p>
            <a:pPr lvl="1"/>
            <a:r>
              <a:rPr lang="en-US" dirty="0" smtClean="0"/>
              <a:t>Meteor 4 uses a custom CXF interceptor that manually alters SOAP message to contain RPC/Encoded </a:t>
            </a:r>
            <a:r>
              <a:rPr lang="en-US" dirty="0" smtClean="0"/>
              <a:t>attributes</a:t>
            </a:r>
          </a:p>
          <a:p>
            <a:pPr lvl="2"/>
            <a:r>
              <a:rPr lang="en-US" dirty="0" err="1" smtClean="0"/>
              <a:t>HPCRequestRPCEncodingInterceptor</a:t>
            </a:r>
            <a:endParaRPr lang="en-US" dirty="0" smtClean="0"/>
          </a:p>
          <a:p>
            <a:pPr lvl="2"/>
            <a:r>
              <a:rPr lang="en-US" dirty="0" err="1" smtClean="0"/>
              <a:t>HPCResponseRPCEncodingInterceptor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Backwards Compatibility Translations:</a:t>
            </a:r>
            <a:br>
              <a:rPr lang="en-US" dirty="0" smtClean="0"/>
            </a:br>
            <a:r>
              <a:rPr lang="en-US" dirty="0" smtClean="0"/>
              <a:t>4.0 AP to 3.3 DP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Flowchart: Connector 4"/>
          <p:cNvSpPr/>
          <p:nvPr/>
        </p:nvSpPr>
        <p:spPr>
          <a:xfrm>
            <a:off x="630038" y="25146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1905000"/>
            <a:ext cx="2001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Meteor 4.0 Data Request</a:t>
            </a:r>
          </a:p>
          <a:p>
            <a:r>
              <a:rPr lang="en-US" sz="1400" i="1" dirty="0" smtClean="0"/>
              <a:t>SAML 2.0 Assertion</a:t>
            </a:r>
            <a:endParaRPr lang="en-US" sz="1400" i="1" dirty="0"/>
          </a:p>
        </p:txBody>
      </p:sp>
      <p:sp>
        <p:nvSpPr>
          <p:cNvPr id="9" name="Rectangle 8"/>
          <p:cNvSpPr/>
          <p:nvPr/>
        </p:nvSpPr>
        <p:spPr>
          <a:xfrm>
            <a:off x="1315838" y="2514600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Transform XML request to 3.3 schema</a:t>
            </a:r>
            <a:endParaRPr lang="en-US" sz="1600" dirty="0"/>
          </a:p>
        </p:txBody>
      </p:sp>
      <p:cxnSp>
        <p:nvCxnSpPr>
          <p:cNvPr id="11" name="Shape 10"/>
          <p:cNvCxnSpPr>
            <a:stCxn id="5" idx="4"/>
            <a:endCxn id="9" idx="1"/>
          </p:cNvCxnSpPr>
          <p:nvPr/>
        </p:nvCxnSpPr>
        <p:spPr>
          <a:xfrm rot="16200000" flipH="1">
            <a:off x="972938" y="2514600"/>
            <a:ext cx="114300" cy="571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144638" y="2514600"/>
            <a:ext cx="127496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Create SAML 1.0 Draft assertion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stCxn id="9" idx="3"/>
            <a:endCxn id="12" idx="1"/>
          </p:cNvCxnSpPr>
          <p:nvPr/>
        </p:nvCxnSpPr>
        <p:spPr>
          <a:xfrm>
            <a:off x="2763638" y="28575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438400" y="3581400"/>
            <a:ext cx="119876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Sign assertion and request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3886200" y="3581400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Create HPC Message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5715000" y="35814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Change SOAP binding to RPC/Encoded</a:t>
            </a:r>
            <a:endParaRPr lang="en-US" sz="1600" dirty="0"/>
          </a:p>
        </p:txBody>
      </p:sp>
      <p:cxnSp>
        <p:nvCxnSpPr>
          <p:cNvPr id="23" name="Straight Arrow Connector 22"/>
          <p:cNvCxnSpPr>
            <a:stCxn id="19" idx="3"/>
            <a:endCxn id="20" idx="1"/>
          </p:cNvCxnSpPr>
          <p:nvPr/>
        </p:nvCxnSpPr>
        <p:spPr>
          <a:xfrm>
            <a:off x="3637162" y="3924300"/>
            <a:ext cx="2490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2"/>
            <a:endCxn id="19" idx="0"/>
          </p:cNvCxnSpPr>
          <p:nvPr/>
        </p:nvCxnSpPr>
        <p:spPr>
          <a:xfrm rot="5400000">
            <a:off x="3219450" y="3018731"/>
            <a:ext cx="381000" cy="7443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3"/>
            <a:endCxn id="21" idx="1"/>
          </p:cNvCxnSpPr>
          <p:nvPr/>
        </p:nvCxnSpPr>
        <p:spPr>
          <a:xfrm>
            <a:off x="5181600" y="39243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543800" y="2514600"/>
            <a:ext cx="990600" cy="342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3.3 </a:t>
            </a:r>
          </a:p>
          <a:p>
            <a:pPr algn="ctr"/>
            <a:r>
              <a:rPr lang="en-US" sz="1600" dirty="0" smtClean="0"/>
              <a:t>Data Provider</a:t>
            </a:r>
            <a:endParaRPr lang="en-US" sz="1600" dirty="0"/>
          </a:p>
        </p:txBody>
      </p:sp>
      <p:cxnSp>
        <p:nvCxnSpPr>
          <p:cNvPr id="39" name="Straight Arrow Connector 38"/>
          <p:cNvCxnSpPr>
            <a:stCxn id="21" idx="3"/>
          </p:cNvCxnSpPr>
          <p:nvPr/>
        </p:nvCxnSpPr>
        <p:spPr>
          <a:xfrm>
            <a:off x="7086600" y="39243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352800" y="5085040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Extract response from HPC message</a:t>
            </a:r>
            <a:endParaRPr lang="en-US" sz="1600" dirty="0"/>
          </a:p>
        </p:txBody>
      </p:sp>
      <p:cxnSp>
        <p:nvCxnSpPr>
          <p:cNvPr id="45" name="Straight Arrow Connector 44"/>
          <p:cNvCxnSpPr>
            <a:endCxn id="40" idx="3"/>
          </p:cNvCxnSpPr>
          <p:nvPr/>
        </p:nvCxnSpPr>
        <p:spPr>
          <a:xfrm flipH="1" flipV="1">
            <a:off x="4800600" y="5427940"/>
            <a:ext cx="2743200" cy="1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439185" y="4876800"/>
            <a:ext cx="2104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 smtClean="0"/>
              <a:t>Meteor 3.3 Data Response</a:t>
            </a:r>
          </a:p>
          <a:p>
            <a:pPr algn="r"/>
            <a:r>
              <a:rPr lang="en-US" sz="1400" i="1" dirty="0" smtClean="0"/>
              <a:t>SAML 1.0 Draft Assertion</a:t>
            </a:r>
            <a:endParaRPr lang="en-US" sz="1400" i="1" dirty="0"/>
          </a:p>
        </p:txBody>
      </p:sp>
      <p:sp>
        <p:nvSpPr>
          <p:cNvPr id="50" name="Rectangle 49"/>
          <p:cNvSpPr/>
          <p:nvPr/>
        </p:nvSpPr>
        <p:spPr>
          <a:xfrm>
            <a:off x="1371600" y="5085040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Transform XML response to 4.0 schema</a:t>
            </a:r>
            <a:endParaRPr lang="en-US" sz="1600" dirty="0"/>
          </a:p>
        </p:txBody>
      </p:sp>
      <p:sp>
        <p:nvSpPr>
          <p:cNvPr id="53" name="Flowchart: Connector 52"/>
          <p:cNvSpPr/>
          <p:nvPr/>
        </p:nvSpPr>
        <p:spPr>
          <a:xfrm>
            <a:off x="609600" y="5313640"/>
            <a:ext cx="228600" cy="228600"/>
          </a:xfrm>
          <a:prstGeom prst="flowChartConnector">
            <a:avLst/>
          </a:prstGeom>
          <a:ln w="63500" cmpd="thinThick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40" idx="1"/>
            <a:endCxn id="50" idx="3"/>
          </p:cNvCxnSpPr>
          <p:nvPr/>
        </p:nvCxnSpPr>
        <p:spPr>
          <a:xfrm flipH="1">
            <a:off x="2819400" y="542794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1"/>
            <a:endCxn id="53" idx="6"/>
          </p:cNvCxnSpPr>
          <p:nvPr/>
        </p:nvCxnSpPr>
        <p:spPr>
          <a:xfrm flipH="1">
            <a:off x="838200" y="542794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0" y="1524000"/>
            <a:ext cx="3577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 </a:t>
            </a:r>
            <a:r>
              <a:rPr lang="en-US" b="1" dirty="0" err="1" smtClean="0"/>
              <a:t>HPCDataQueryAdapterImpl</a:t>
            </a:r>
            <a:r>
              <a:rPr lang="en-US" b="1" dirty="0" smtClean="0"/>
              <a:t> (AP):</a:t>
            </a:r>
            <a:endParaRPr lang="en-US" b="1" dirty="0"/>
          </a:p>
        </p:txBody>
      </p:sp>
      <p:sp>
        <p:nvSpPr>
          <p:cNvPr id="56" name="Rectangle 55"/>
          <p:cNvSpPr/>
          <p:nvPr/>
        </p:nvSpPr>
        <p:spPr>
          <a:xfrm>
            <a:off x="457200" y="1905000"/>
            <a:ext cx="4953000" cy="41148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638800" y="2658070"/>
            <a:ext cx="15861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 </a:t>
            </a:r>
            <a:r>
              <a:rPr lang="en-US" b="1" dirty="0" err="1" smtClean="0"/>
              <a:t>HPCRequest</a:t>
            </a:r>
            <a:endParaRPr lang="en-US" b="1" dirty="0" smtClean="0"/>
          </a:p>
          <a:p>
            <a:r>
              <a:rPr lang="en-US" b="1" dirty="0" err="1" smtClean="0"/>
              <a:t>RPCEncoding</a:t>
            </a:r>
            <a:endParaRPr lang="en-US" b="1" dirty="0" smtClean="0"/>
          </a:p>
          <a:p>
            <a:r>
              <a:rPr lang="en-US" b="1" dirty="0" smtClean="0"/>
              <a:t>Interceptor</a:t>
            </a:r>
            <a:r>
              <a:rPr lang="en-US" dirty="0" smtClean="0"/>
              <a:t> </a:t>
            </a:r>
            <a:r>
              <a:rPr lang="en-US" b="1" dirty="0" smtClean="0"/>
              <a:t>:</a:t>
            </a:r>
            <a:endParaRPr lang="en-US" b="1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3124200" y="1905000"/>
            <a:ext cx="4038600" cy="37338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Backwards Compatibility Translations:</a:t>
            </a:r>
            <a:br>
              <a:rPr lang="en-US" dirty="0" smtClean="0"/>
            </a:br>
            <a:r>
              <a:rPr lang="en-US" dirty="0" smtClean="0"/>
              <a:t>3.3 AP to 4.0 DP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2800" y="20574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Extract request from HPC message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5029200" y="2057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Validate message signature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191000" y="31242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Validate assertion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486400" y="31242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Transform XML request to 4.0 schema</a:t>
            </a:r>
            <a:endParaRPr lang="en-US" sz="1600" dirty="0"/>
          </a:p>
        </p:txBody>
      </p:sp>
      <p:sp>
        <p:nvSpPr>
          <p:cNvPr id="10" name="Flowchart: Connector 9"/>
          <p:cNvSpPr/>
          <p:nvPr/>
        </p:nvSpPr>
        <p:spPr>
          <a:xfrm>
            <a:off x="609600" y="22860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609600" y="5029200"/>
            <a:ext cx="228600" cy="228600"/>
          </a:xfrm>
          <a:prstGeom prst="flowChartConnector">
            <a:avLst/>
          </a:prstGeom>
          <a:ln w="63500" cmpd="thinThick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10200" y="4800600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Transform </a:t>
            </a:r>
            <a:r>
              <a:rPr lang="en-US" sz="1600" dirty="0" smtClean="0"/>
              <a:t>XML response into 3.3 schema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3352800" y="4800600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Create HPC response message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>
          <a:xfrm>
            <a:off x="4724400" y="24003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9" idx="1"/>
          </p:cNvCxnSpPr>
          <p:nvPr/>
        </p:nvCxnSpPr>
        <p:spPr>
          <a:xfrm>
            <a:off x="5181600" y="34671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1"/>
            <a:endCxn id="17" idx="3"/>
          </p:cNvCxnSpPr>
          <p:nvPr/>
        </p:nvCxnSpPr>
        <p:spPr>
          <a:xfrm flipH="1">
            <a:off x="4800600" y="51435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1"/>
            <a:endCxn id="63" idx="3"/>
          </p:cNvCxnSpPr>
          <p:nvPr/>
        </p:nvCxnSpPr>
        <p:spPr>
          <a:xfrm flipH="1">
            <a:off x="2895600" y="51435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7" idx="2"/>
            <a:endCxn id="8" idx="0"/>
          </p:cNvCxnSpPr>
          <p:nvPr/>
        </p:nvCxnSpPr>
        <p:spPr>
          <a:xfrm rot="5400000">
            <a:off x="4914900" y="2514600"/>
            <a:ext cx="381000" cy="83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467600" y="3124200"/>
            <a:ext cx="1143000" cy="2362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Provider Manager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1000" y="1762780"/>
            <a:ext cx="2001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Meteor </a:t>
            </a:r>
            <a:r>
              <a:rPr lang="en-US" sz="1400" i="1" dirty="0" smtClean="0"/>
              <a:t>3.3 Data </a:t>
            </a:r>
            <a:r>
              <a:rPr lang="en-US" sz="1400" i="1" dirty="0" smtClean="0"/>
              <a:t>Request</a:t>
            </a:r>
          </a:p>
          <a:p>
            <a:r>
              <a:rPr lang="en-US" sz="1400" i="1" dirty="0" smtClean="0"/>
              <a:t>SAML </a:t>
            </a:r>
            <a:r>
              <a:rPr lang="en-US" sz="1400" i="1" dirty="0" smtClean="0"/>
              <a:t>1.0 Draft </a:t>
            </a:r>
            <a:r>
              <a:rPr lang="en-US" sz="1400" i="1" dirty="0" smtClean="0"/>
              <a:t>Assertion</a:t>
            </a:r>
            <a:endParaRPr lang="en-US" sz="14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81000" y="4267200"/>
            <a:ext cx="10110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Meteor </a:t>
            </a:r>
            <a:r>
              <a:rPr lang="en-US" sz="1400" i="1" dirty="0" smtClean="0"/>
              <a:t>3.3 Data Response</a:t>
            </a:r>
            <a:endParaRPr lang="en-US" sz="1400" i="1" dirty="0" smtClean="0"/>
          </a:p>
        </p:txBody>
      </p:sp>
      <p:cxnSp>
        <p:nvCxnSpPr>
          <p:cNvPr id="52" name="Straight Arrow Connector 51"/>
          <p:cNvCxnSpPr>
            <a:stCxn id="9" idx="3"/>
          </p:cNvCxnSpPr>
          <p:nvPr/>
        </p:nvCxnSpPr>
        <p:spPr>
          <a:xfrm>
            <a:off x="6858000" y="34671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6" idx="3"/>
          </p:cNvCxnSpPr>
          <p:nvPr/>
        </p:nvCxnSpPr>
        <p:spPr>
          <a:xfrm>
            <a:off x="6858000" y="5143500"/>
            <a:ext cx="60960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0" idx="6"/>
            <a:endCxn id="6" idx="1"/>
          </p:cNvCxnSpPr>
          <p:nvPr/>
        </p:nvCxnSpPr>
        <p:spPr>
          <a:xfrm>
            <a:off x="838200" y="2400300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048000" y="153566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 </a:t>
            </a:r>
            <a:r>
              <a:rPr lang="en-US" b="1" dirty="0" err="1" smtClean="0"/>
              <a:t>HPCDataQueryAdapterImpl</a:t>
            </a:r>
            <a:r>
              <a:rPr lang="en-US" b="1" dirty="0" smtClean="0"/>
              <a:t> (DP):</a:t>
            </a:r>
            <a:endParaRPr lang="en-US" b="1" dirty="0"/>
          </a:p>
        </p:txBody>
      </p:sp>
      <p:sp>
        <p:nvSpPr>
          <p:cNvPr id="63" name="Rectangle 62"/>
          <p:cNvSpPr/>
          <p:nvPr/>
        </p:nvSpPr>
        <p:spPr>
          <a:xfrm>
            <a:off x="1524000" y="48006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Change SOAP binding to RPC/Encoded</a:t>
            </a:r>
            <a:endParaRPr lang="en-US" sz="1600" dirty="0"/>
          </a:p>
        </p:txBody>
      </p:sp>
      <p:cxnSp>
        <p:nvCxnSpPr>
          <p:cNvPr id="65" name="Straight Arrow Connector 64"/>
          <p:cNvCxnSpPr>
            <a:stCxn id="63" idx="1"/>
            <a:endCxn id="11" idx="6"/>
          </p:cNvCxnSpPr>
          <p:nvPr/>
        </p:nvCxnSpPr>
        <p:spPr>
          <a:xfrm flipH="1">
            <a:off x="838200" y="51435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400843" y="3877270"/>
            <a:ext cx="1723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 </a:t>
            </a:r>
            <a:r>
              <a:rPr lang="en-US" b="1" dirty="0" err="1" smtClean="0"/>
              <a:t>HPCResponse</a:t>
            </a:r>
            <a:endParaRPr lang="en-US" b="1" dirty="0" smtClean="0"/>
          </a:p>
          <a:p>
            <a:r>
              <a:rPr lang="en-US" b="1" dirty="0" err="1" smtClean="0"/>
              <a:t>RPCEncoding</a:t>
            </a:r>
            <a:endParaRPr lang="en-US" b="1" dirty="0" smtClean="0"/>
          </a:p>
          <a:p>
            <a:r>
              <a:rPr lang="en-US" b="1" dirty="0" smtClean="0"/>
              <a:t>Interceptor</a:t>
            </a:r>
            <a:r>
              <a:rPr lang="en-US" dirty="0" smtClean="0"/>
              <a:t> </a:t>
            </a:r>
            <a:r>
              <a:rPr lang="en-US" b="1" dirty="0" smtClean="0"/>
              <a:t>:</a:t>
            </a:r>
            <a:endParaRPr lang="en-US" b="1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Referenced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/>
              <a:t>accessprovider.war</a:t>
            </a:r>
            <a:r>
              <a:rPr lang="en-US" sz="2400" dirty="0" smtClean="0"/>
              <a:t>:</a:t>
            </a:r>
          </a:p>
          <a:p>
            <a:pPr>
              <a:buBlip>
                <a:blip r:embed="rId2"/>
              </a:buBlip>
            </a:pPr>
            <a:r>
              <a:rPr lang="en-US" sz="2400" dirty="0" err="1" smtClean="0"/>
              <a:t>org.meteornetwork.meteor.provider.access.service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DataQueryService</a:t>
            </a:r>
            <a:endParaRPr lang="en-US" sz="2000" dirty="0" smtClean="0"/>
          </a:p>
          <a:p>
            <a:pPr>
              <a:buBlip>
                <a:blip r:embed="rId2"/>
              </a:buBlip>
            </a:pPr>
            <a:r>
              <a:rPr lang="en-US" sz="2400" dirty="0" err="1" smtClean="0"/>
              <a:t>org.meteornetwork.meteor.provider.access.service.adapter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DataQueryAdapter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CurrentVersionDataQueryAdapterImpl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HPCDataQueryAdapterImpl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Referenced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/>
              <a:t>dataprovider.war</a:t>
            </a:r>
            <a:r>
              <a:rPr lang="en-US" sz="2400" dirty="0" smtClean="0"/>
              <a:t>: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err="1" smtClean="0"/>
              <a:t>org.meteornetwork.meteor.provider.data.manager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DataProviderManager</a:t>
            </a:r>
            <a:endParaRPr lang="en-US" sz="2000" dirty="0" smtClean="0"/>
          </a:p>
          <a:p>
            <a:pPr>
              <a:buBlip>
                <a:blip r:embed="rId2"/>
              </a:buBlip>
            </a:pPr>
            <a:r>
              <a:rPr lang="en-US" sz="2400" dirty="0" err="1" smtClean="0"/>
              <a:t>org.meteornetwork.metor.provider.data.adapter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DataQueryAdapter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DataQueryAdapterImpl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HPCDataQueryAdapterImpl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Technology review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Referenced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meteorlib.jar: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err="1" smtClean="0"/>
              <a:t>org.meteornetwork.meteor.common.hpc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HPCManager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HPCSecurityManager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HPCRequestRPCEncodingInterceptor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HPCResponseRPCEncodingInterceptor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LGPL v2.1</a:t>
            </a:r>
            <a:endParaRPr lang="en-US" dirty="0"/>
          </a:p>
        </p:txBody>
      </p:sp>
      <p:pic>
        <p:nvPicPr>
          <p:cNvPr id="7" name="Content Placeholder 6" descr="491px-The_GNU_logo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2362200"/>
            <a:ext cx="2819400" cy="2756236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Free and open source</a:t>
            </a:r>
          </a:p>
          <a:p>
            <a:r>
              <a:rPr lang="en-US" dirty="0" smtClean="0"/>
              <a:t>Changes to Meteor source code must also be open source</a:t>
            </a:r>
          </a:p>
          <a:p>
            <a:r>
              <a:rPr lang="en-US" dirty="0" smtClean="0"/>
              <a:t>Works that use Meteor libraries may be closed source</a:t>
            </a:r>
          </a:p>
          <a:p>
            <a:r>
              <a:rPr lang="en-US" dirty="0" smtClean="0">
                <a:hlinkClick r:id="rId3"/>
              </a:rPr>
              <a:t>http://www.gnu.org/licenses/lgpl-2.1.html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JDK</a:t>
            </a:r>
            <a:endParaRPr lang="en-US" dirty="0"/>
          </a:p>
        </p:txBody>
      </p:sp>
      <p:pic>
        <p:nvPicPr>
          <p:cNvPr id="6" name="Content Placeholder 5" descr="300px-Java_logo.svg.pn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990600" y="1524000"/>
            <a:ext cx="1996354" cy="365998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JDK version 6</a:t>
            </a:r>
          </a:p>
          <a:p>
            <a:r>
              <a:rPr lang="en-US" dirty="0" smtClean="0"/>
              <a:t>Meteor developed using JDK 1.6.0 update 26</a:t>
            </a:r>
          </a:p>
          <a:p>
            <a:r>
              <a:rPr lang="en-US" dirty="0" smtClean="0">
                <a:hlinkClick r:id="rId4"/>
              </a:rPr>
              <a:t>http://www.oracle.com/technetwork/java/javase/overview/index.html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Tomcat</a:t>
            </a:r>
            <a:endParaRPr lang="en-US" dirty="0"/>
          </a:p>
        </p:txBody>
      </p:sp>
      <p:pic>
        <p:nvPicPr>
          <p:cNvPr id="6" name="Content Placeholder 5" descr="300px-Tomcat-logo.svg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552450" y="2590800"/>
            <a:ext cx="2857500" cy="19050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Tomcat versions 6 and 7</a:t>
            </a:r>
          </a:p>
          <a:p>
            <a:r>
              <a:rPr lang="en-US" dirty="0" smtClean="0"/>
              <a:t>Meteor developed using Tomcat 6.0.33 and 7.0.16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Maven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and </a:t>
            </a:r>
            <a:r>
              <a:rPr lang="en-US" u="sng" dirty="0" smtClean="0"/>
              <a:t>dependency management tool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Meteor dependencies no longer packaged with source code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Dependencies downloaded from Maven repository at build time</a:t>
            </a:r>
          </a:p>
          <a:p>
            <a:pPr lvl="1"/>
            <a:r>
              <a:rPr lang="en-US" dirty="0" smtClean="0">
                <a:latin typeface="Trebuchet MS" pitchFamily="34" charset="0"/>
              </a:rPr>
              <a:t>Uniform directory structure across all Maven projects</a:t>
            </a:r>
          </a:p>
          <a:p>
            <a:r>
              <a:rPr lang="en-US" dirty="0" smtClean="0">
                <a:hlinkClick r:id="rId3"/>
              </a:rPr>
              <a:t>http://maven.apache.org/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3275</TotalTime>
  <Words>1730</Words>
  <Application>Microsoft Office PowerPoint</Application>
  <PresentationFormat>On-screen Show (4:3)</PresentationFormat>
  <Paragraphs>510</Paragraphs>
  <Slides>51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Meteor 4.0 – Technical Overview</vt:lpstr>
      <vt:lpstr>Agenda</vt:lpstr>
      <vt:lpstr>Meteor 4.0 Technical Goals</vt:lpstr>
      <vt:lpstr>Slide 4</vt:lpstr>
      <vt:lpstr>Technology review</vt:lpstr>
      <vt:lpstr>GNU LGPL v2.1</vt:lpstr>
      <vt:lpstr>Java JDK</vt:lpstr>
      <vt:lpstr>Apache Tomcat</vt:lpstr>
      <vt:lpstr>Apache Maven</vt:lpstr>
      <vt:lpstr>Maven Directory Structure</vt:lpstr>
      <vt:lpstr>Apache CXF</vt:lpstr>
      <vt:lpstr>Shibboleth</vt:lpstr>
      <vt:lpstr>Slide 13</vt:lpstr>
      <vt:lpstr>Other Library Upgrades</vt:lpstr>
      <vt:lpstr>Other Library Upgrades (cont.)</vt:lpstr>
      <vt:lpstr>Other Library Upgrades (cont.)</vt:lpstr>
      <vt:lpstr>Provider overview</vt:lpstr>
      <vt:lpstr>Meteor 4.0 Architecture</vt:lpstr>
      <vt:lpstr>UI Provider</vt:lpstr>
      <vt:lpstr>Token Provider</vt:lpstr>
      <vt:lpstr>Shibboleth Token Provider Example</vt:lpstr>
      <vt:lpstr>TokenProvider Java Interface</vt:lpstr>
      <vt:lpstr>Access Provider</vt:lpstr>
      <vt:lpstr>Broadcast Mode</vt:lpstr>
      <vt:lpstr>Access Provider Query Flow</vt:lpstr>
      <vt:lpstr>Registry Service</vt:lpstr>
      <vt:lpstr>Registry Connection Configuration</vt:lpstr>
      <vt:lpstr>Index Provider</vt:lpstr>
      <vt:lpstr>Data Provider</vt:lpstr>
      <vt:lpstr>DataServerAbstraction</vt:lpstr>
      <vt:lpstr>DataServerAbstraction Java Interface</vt:lpstr>
      <vt:lpstr>Status Provider</vt:lpstr>
      <vt:lpstr>Referenced Classes</vt:lpstr>
      <vt:lpstr>Referenced Classes</vt:lpstr>
      <vt:lpstr>Referenced Classes</vt:lpstr>
      <vt:lpstr>Translation layer</vt:lpstr>
      <vt:lpstr>Adapter Pattern</vt:lpstr>
      <vt:lpstr>Meteor Translation Layers</vt:lpstr>
      <vt:lpstr>Access Provider Translation Layer</vt:lpstr>
      <vt:lpstr>Access Provider Translation Layer</vt:lpstr>
      <vt:lpstr>Data Query Example</vt:lpstr>
      <vt:lpstr>Data Provider Translation Layer</vt:lpstr>
      <vt:lpstr>Data Provider Translation Layer</vt:lpstr>
      <vt:lpstr>Backwards Compatibility Issues</vt:lpstr>
      <vt:lpstr>Backwards Compatibility Issues</vt:lpstr>
      <vt:lpstr>Backwards Compatibility Translations: 4.0 AP to 3.3 DP</vt:lpstr>
      <vt:lpstr>Backwards Compatibility Translations: 3.3 AP to 4.0 DP</vt:lpstr>
      <vt:lpstr>Referenced Classes</vt:lpstr>
      <vt:lpstr>Referenced Classes</vt:lpstr>
      <vt:lpstr>Referenced Classes</vt:lpstr>
      <vt:lpstr>Q &amp; 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Lazos</dc:creator>
  <cp:lastModifiedBy>John Lazos</cp:lastModifiedBy>
  <cp:revision>267</cp:revision>
  <dcterms:created xsi:type="dcterms:W3CDTF">2012-02-22T12:36:40Z</dcterms:created>
  <dcterms:modified xsi:type="dcterms:W3CDTF">2012-03-06T14:58:36Z</dcterms:modified>
</cp:coreProperties>
</file>