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74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018675" y="304800"/>
            <a:ext cx="228600" cy="228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332875" y="838200"/>
            <a:ext cx="16002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 smtClean="0"/>
              <a:t>Both awards </a:t>
            </a:r>
          </a:p>
          <a:p>
            <a:pPr algn="ctr"/>
            <a:r>
              <a:rPr lang="en-US" sz="1400" b="1" dirty="0" smtClean="0"/>
              <a:t>consolidation? </a:t>
            </a:r>
            <a:endParaRPr lang="en-US" sz="1400" b="1" dirty="0"/>
          </a:p>
        </p:txBody>
      </p:sp>
      <p:cxnSp>
        <p:nvCxnSpPr>
          <p:cNvPr id="8" name="Elbow Connector 7"/>
          <p:cNvCxnSpPr>
            <a:stCxn id="4" idx="4"/>
            <a:endCxn id="5" idx="0"/>
          </p:cNvCxnSpPr>
          <p:nvPr/>
        </p:nvCxnSpPr>
        <p:spPr>
          <a:xfrm>
            <a:off x="1132975" y="5334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332875" y="2667000"/>
            <a:ext cx="16002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 smtClean="0"/>
              <a:t>DP types equal?</a:t>
            </a:r>
            <a:endParaRPr lang="en-US" sz="1400" b="1" dirty="0"/>
          </a:p>
        </p:txBody>
      </p:sp>
      <p:cxnSp>
        <p:nvCxnSpPr>
          <p:cNvPr id="12" name="Elbow Connector 11"/>
          <p:cNvCxnSpPr>
            <a:stCxn id="5" idx="2"/>
            <a:endCxn id="9" idx="0"/>
          </p:cNvCxnSpPr>
          <p:nvPr/>
        </p:nvCxnSpPr>
        <p:spPr>
          <a:xfrm>
            <a:off x="1132975" y="20574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" y="19812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</a:t>
            </a:r>
          </a:p>
        </p:txBody>
      </p:sp>
      <p:sp>
        <p:nvSpPr>
          <p:cNvPr id="17" name="Flowchart: Decision 16"/>
          <p:cNvSpPr/>
          <p:nvPr/>
        </p:nvSpPr>
        <p:spPr>
          <a:xfrm>
            <a:off x="332875" y="4495800"/>
            <a:ext cx="16002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 smtClean="0"/>
              <a:t>DP </a:t>
            </a:r>
          </a:p>
          <a:p>
            <a:pPr algn="ctr"/>
            <a:r>
              <a:rPr lang="en-US" sz="1400" b="1" dirty="0" smtClean="0"/>
              <a:t>e</a:t>
            </a:r>
            <a:r>
              <a:rPr lang="en-US" sz="1400" b="1" dirty="0" smtClean="0"/>
              <a:t>ntity IDs </a:t>
            </a:r>
          </a:p>
          <a:p>
            <a:pPr algn="ctr"/>
            <a:r>
              <a:rPr lang="en-US" sz="1400" b="1" dirty="0" smtClean="0"/>
              <a:t>equal?</a:t>
            </a:r>
            <a:endParaRPr lang="en-US" sz="1400" b="1" dirty="0"/>
          </a:p>
        </p:txBody>
      </p:sp>
      <p:cxnSp>
        <p:nvCxnSpPr>
          <p:cNvPr id="18" name="Elbow Connector 11"/>
          <p:cNvCxnSpPr>
            <a:stCxn id="9" idx="2"/>
            <a:endCxn id="17" idx="0"/>
          </p:cNvCxnSpPr>
          <p:nvPr/>
        </p:nvCxnSpPr>
        <p:spPr>
          <a:xfrm>
            <a:off x="1132975" y="3886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800" y="38100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Yes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942475" y="6172200"/>
            <a:ext cx="381000" cy="381000"/>
          </a:xfrm>
          <a:prstGeom prst="flowChartConnector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1" strike="sngStrike" dirty="0" smtClean="0"/>
              <a:t>!D</a:t>
            </a:r>
            <a:endParaRPr lang="en-US" b="1" strike="sngStrike" dirty="0"/>
          </a:p>
        </p:txBody>
      </p:sp>
      <p:cxnSp>
        <p:nvCxnSpPr>
          <p:cNvPr id="28" name="Shape 27"/>
          <p:cNvCxnSpPr>
            <a:stCxn id="17" idx="2"/>
            <a:endCxn id="22" idx="0"/>
          </p:cNvCxnSpPr>
          <p:nvPr/>
        </p:nvCxnSpPr>
        <p:spPr>
          <a:xfrm>
            <a:off x="1132975" y="57150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5800" y="5638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Yes</a:t>
            </a:r>
          </a:p>
        </p:txBody>
      </p:sp>
      <p:sp>
        <p:nvSpPr>
          <p:cNvPr id="30" name="Flowchart: Decision 29"/>
          <p:cNvSpPr/>
          <p:nvPr/>
        </p:nvSpPr>
        <p:spPr>
          <a:xfrm>
            <a:off x="3076075" y="838200"/>
            <a:ext cx="16002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 smtClean="0"/>
              <a:t>Award types </a:t>
            </a:r>
          </a:p>
          <a:p>
            <a:pPr algn="ctr"/>
            <a:r>
              <a:rPr lang="en-US" sz="1400" b="1" dirty="0" smtClean="0"/>
              <a:t>equal?</a:t>
            </a:r>
            <a:endParaRPr lang="en-US" sz="1400" b="1" dirty="0"/>
          </a:p>
        </p:txBody>
      </p:sp>
      <p:cxnSp>
        <p:nvCxnSpPr>
          <p:cNvPr id="32" name="Elbow Connector 31"/>
          <p:cNvCxnSpPr>
            <a:stCxn id="17" idx="3"/>
            <a:endCxn id="30" idx="1"/>
          </p:cNvCxnSpPr>
          <p:nvPr/>
        </p:nvCxnSpPr>
        <p:spPr>
          <a:xfrm flipV="1">
            <a:off x="1933075" y="1447800"/>
            <a:ext cx="1143000" cy="36576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3"/>
            <a:endCxn id="30" idx="1"/>
          </p:cNvCxnSpPr>
          <p:nvPr/>
        </p:nvCxnSpPr>
        <p:spPr>
          <a:xfrm>
            <a:off x="1933075" y="1447800"/>
            <a:ext cx="1143000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3"/>
            <a:endCxn id="30" idx="1"/>
          </p:cNvCxnSpPr>
          <p:nvPr/>
        </p:nvCxnSpPr>
        <p:spPr>
          <a:xfrm flipV="1">
            <a:off x="1933075" y="1447800"/>
            <a:ext cx="1143000" cy="18288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33075" y="29688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33075" y="47976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33075" y="1140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Yes</a:t>
            </a:r>
          </a:p>
        </p:txBody>
      </p:sp>
      <p:sp>
        <p:nvSpPr>
          <p:cNvPr id="40" name="Flowchart: Connector 39"/>
          <p:cNvSpPr/>
          <p:nvPr/>
        </p:nvSpPr>
        <p:spPr>
          <a:xfrm>
            <a:off x="485275" y="838200"/>
            <a:ext cx="228600" cy="228600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1" name="Flowchart: Connector 40"/>
          <p:cNvSpPr/>
          <p:nvPr/>
        </p:nvSpPr>
        <p:spPr>
          <a:xfrm>
            <a:off x="485275" y="2667000"/>
            <a:ext cx="228600" cy="228600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2" name="Flowchart: Connector 41"/>
          <p:cNvSpPr/>
          <p:nvPr/>
        </p:nvSpPr>
        <p:spPr>
          <a:xfrm>
            <a:off x="485275" y="4495800"/>
            <a:ext cx="228600" cy="228600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43" name="Flowchart: Connector 42"/>
          <p:cNvSpPr/>
          <p:nvPr/>
        </p:nvSpPr>
        <p:spPr>
          <a:xfrm>
            <a:off x="3228475" y="838200"/>
            <a:ext cx="228600" cy="228600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4" name="Flowchart: Decision 43"/>
          <p:cNvSpPr/>
          <p:nvPr/>
        </p:nvSpPr>
        <p:spPr>
          <a:xfrm>
            <a:off x="3076075" y="2667000"/>
            <a:ext cx="16002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 smtClean="0"/>
              <a:t>Both awards </a:t>
            </a:r>
          </a:p>
          <a:p>
            <a:pPr algn="ctr"/>
            <a:r>
              <a:rPr lang="en-US" sz="1400" b="1" dirty="0" smtClean="0"/>
              <a:t>consolidation?</a:t>
            </a:r>
            <a:endParaRPr lang="en-US" sz="1400" b="1" dirty="0"/>
          </a:p>
        </p:txBody>
      </p:sp>
      <p:sp>
        <p:nvSpPr>
          <p:cNvPr id="45" name="Flowchart: Decision 44"/>
          <p:cNvSpPr/>
          <p:nvPr/>
        </p:nvSpPr>
        <p:spPr>
          <a:xfrm>
            <a:off x="3076075" y="4495800"/>
            <a:ext cx="16002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 smtClean="0"/>
              <a:t>Actual 1</a:t>
            </a:r>
            <a:r>
              <a:rPr lang="en-US" sz="1400" b="1" baseline="30000" dirty="0" smtClean="0"/>
              <a:t>st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d</a:t>
            </a:r>
            <a:r>
              <a:rPr lang="en-US" sz="1400" b="1" dirty="0" smtClean="0"/>
              <a:t>isbursement</a:t>
            </a:r>
          </a:p>
          <a:p>
            <a:pPr algn="ctr"/>
            <a:r>
              <a:rPr lang="en-US" sz="1400" b="1" dirty="0" smtClean="0"/>
              <a:t>d</a:t>
            </a:r>
            <a:r>
              <a:rPr lang="en-US" sz="1400" b="1" dirty="0" smtClean="0"/>
              <a:t>ates equal?</a:t>
            </a:r>
            <a:endParaRPr lang="en-US" sz="1400" b="1" dirty="0"/>
          </a:p>
        </p:txBody>
      </p:sp>
      <p:cxnSp>
        <p:nvCxnSpPr>
          <p:cNvPr id="47" name="Elbow Connector 46"/>
          <p:cNvCxnSpPr>
            <a:stCxn id="30" idx="2"/>
            <a:endCxn id="44" idx="0"/>
          </p:cNvCxnSpPr>
          <p:nvPr/>
        </p:nvCxnSpPr>
        <p:spPr>
          <a:xfrm>
            <a:off x="3876175" y="20574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4" idx="2"/>
            <a:endCxn id="45" idx="0"/>
          </p:cNvCxnSpPr>
          <p:nvPr/>
        </p:nvCxnSpPr>
        <p:spPr>
          <a:xfrm>
            <a:off x="3876175" y="3886200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05200" y="19812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29000" y="38100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Yes</a:t>
            </a:r>
          </a:p>
        </p:txBody>
      </p:sp>
      <p:sp>
        <p:nvSpPr>
          <p:cNvPr id="54" name="Flowchart: Connector 53"/>
          <p:cNvSpPr/>
          <p:nvPr/>
        </p:nvSpPr>
        <p:spPr>
          <a:xfrm>
            <a:off x="3228475" y="4495800"/>
            <a:ext cx="228600" cy="228600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55" name="Flowchart: Connector 54"/>
          <p:cNvSpPr/>
          <p:nvPr/>
        </p:nvSpPr>
        <p:spPr>
          <a:xfrm>
            <a:off x="5209675" y="3086100"/>
            <a:ext cx="381000" cy="381000"/>
          </a:xfrm>
          <a:prstGeom prst="flowChartConnector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1" strike="sngStrike" dirty="0" smtClean="0"/>
              <a:t>!D</a:t>
            </a:r>
            <a:endParaRPr lang="en-US" b="1" strike="sngStrike" dirty="0"/>
          </a:p>
        </p:txBody>
      </p:sp>
      <p:sp>
        <p:nvSpPr>
          <p:cNvPr id="56" name="Flowchart: Connector 55"/>
          <p:cNvSpPr/>
          <p:nvPr/>
        </p:nvSpPr>
        <p:spPr>
          <a:xfrm>
            <a:off x="3684875" y="6172200"/>
            <a:ext cx="381000" cy="381000"/>
          </a:xfrm>
          <a:prstGeom prst="flowChartConnector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1" strike="sngStrike" dirty="0" smtClean="0"/>
              <a:t>!D</a:t>
            </a:r>
            <a:endParaRPr lang="en-US" b="1" strike="sngStrike" dirty="0"/>
          </a:p>
        </p:txBody>
      </p:sp>
      <p:sp>
        <p:nvSpPr>
          <p:cNvPr id="57" name="Flowchart: Connector 56"/>
          <p:cNvSpPr/>
          <p:nvPr/>
        </p:nvSpPr>
        <p:spPr>
          <a:xfrm>
            <a:off x="5209675" y="4914900"/>
            <a:ext cx="381000" cy="381000"/>
          </a:xfrm>
          <a:prstGeom prst="flowChartConnector">
            <a:avLst/>
          </a:prstGeom>
          <a:ln w="63500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cxnSp>
        <p:nvCxnSpPr>
          <p:cNvPr id="58" name="Shape 57"/>
          <p:cNvCxnSpPr>
            <a:stCxn id="45" idx="2"/>
            <a:endCxn id="56" idx="0"/>
          </p:cNvCxnSpPr>
          <p:nvPr/>
        </p:nvCxnSpPr>
        <p:spPr>
          <a:xfrm flipH="1">
            <a:off x="3875375" y="5715000"/>
            <a:ext cx="8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505200" y="5638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</a:t>
            </a:r>
          </a:p>
        </p:txBody>
      </p:sp>
      <p:cxnSp>
        <p:nvCxnSpPr>
          <p:cNvPr id="63" name="Straight Arrow Connector 62"/>
          <p:cNvCxnSpPr>
            <a:stCxn id="45" idx="3"/>
            <a:endCxn id="57" idx="2"/>
          </p:cNvCxnSpPr>
          <p:nvPr/>
        </p:nvCxnSpPr>
        <p:spPr>
          <a:xfrm>
            <a:off x="4676275" y="5105400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4" idx="3"/>
            <a:endCxn id="55" idx="2"/>
          </p:cNvCxnSpPr>
          <p:nvPr/>
        </p:nvCxnSpPr>
        <p:spPr>
          <a:xfrm>
            <a:off x="4676275" y="3276600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76275" y="4800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76275" y="29688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</a:t>
            </a:r>
          </a:p>
        </p:txBody>
      </p:sp>
      <p:sp>
        <p:nvSpPr>
          <p:cNvPr id="71" name="Flowchart: Decision 70"/>
          <p:cNvSpPr/>
          <p:nvPr/>
        </p:nvSpPr>
        <p:spPr>
          <a:xfrm>
            <a:off x="5285875" y="838200"/>
            <a:ext cx="16002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 smtClean="0"/>
              <a:t>Award IDs equal?</a:t>
            </a:r>
            <a:endParaRPr lang="en-US" sz="1400" b="1" dirty="0"/>
          </a:p>
        </p:txBody>
      </p:sp>
      <p:sp>
        <p:nvSpPr>
          <p:cNvPr id="72" name="Flowchart: Connector 71"/>
          <p:cNvSpPr/>
          <p:nvPr/>
        </p:nvSpPr>
        <p:spPr>
          <a:xfrm>
            <a:off x="5438275" y="838200"/>
            <a:ext cx="228600" cy="228600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</a:t>
            </a:r>
            <a:endParaRPr lang="en-US" sz="1200" dirty="0"/>
          </a:p>
        </p:txBody>
      </p:sp>
      <p:cxnSp>
        <p:nvCxnSpPr>
          <p:cNvPr id="74" name="Straight Arrow Connector 73"/>
          <p:cNvCxnSpPr>
            <a:stCxn id="30" idx="3"/>
            <a:endCxn id="71" idx="1"/>
          </p:cNvCxnSpPr>
          <p:nvPr/>
        </p:nvCxnSpPr>
        <p:spPr>
          <a:xfrm>
            <a:off x="4676275" y="1447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676275" y="1140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Yes</a:t>
            </a:r>
          </a:p>
        </p:txBody>
      </p:sp>
      <p:sp>
        <p:nvSpPr>
          <p:cNvPr id="76" name="Flowchart: Connector 75"/>
          <p:cNvSpPr/>
          <p:nvPr/>
        </p:nvSpPr>
        <p:spPr>
          <a:xfrm>
            <a:off x="7391400" y="1257300"/>
            <a:ext cx="381000" cy="381000"/>
          </a:xfrm>
          <a:prstGeom prst="flowChartConnector">
            <a:avLst/>
          </a:prstGeom>
          <a:ln w="63500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cxnSp>
        <p:nvCxnSpPr>
          <p:cNvPr id="78" name="Straight Arrow Connector 77"/>
          <p:cNvCxnSpPr>
            <a:stCxn id="71" idx="3"/>
            <a:endCxn id="76" idx="2"/>
          </p:cNvCxnSpPr>
          <p:nvPr/>
        </p:nvCxnSpPr>
        <p:spPr>
          <a:xfrm>
            <a:off x="6886075" y="1447800"/>
            <a:ext cx="5053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886075" y="11430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Yes</a:t>
            </a:r>
          </a:p>
        </p:txBody>
      </p:sp>
      <p:sp>
        <p:nvSpPr>
          <p:cNvPr id="80" name="Flowchart: Connector 79"/>
          <p:cNvSpPr/>
          <p:nvPr/>
        </p:nvSpPr>
        <p:spPr>
          <a:xfrm>
            <a:off x="5895475" y="2514600"/>
            <a:ext cx="381000" cy="381000"/>
          </a:xfrm>
          <a:prstGeom prst="flowChartConnector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1" strike="sngStrike" dirty="0" smtClean="0"/>
              <a:t>!D</a:t>
            </a:r>
            <a:endParaRPr lang="en-US" b="1" strike="sngStrike" dirty="0"/>
          </a:p>
        </p:txBody>
      </p:sp>
      <p:cxnSp>
        <p:nvCxnSpPr>
          <p:cNvPr id="82" name="Straight Arrow Connector 81"/>
          <p:cNvCxnSpPr>
            <a:stCxn id="71" idx="2"/>
            <a:endCxn id="80" idx="0"/>
          </p:cNvCxnSpPr>
          <p:nvPr/>
        </p:nvCxnSpPr>
        <p:spPr>
          <a:xfrm>
            <a:off x="6085975" y="20574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15000" y="19812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</a:t>
            </a:r>
          </a:p>
        </p:txBody>
      </p:sp>
      <p:sp>
        <p:nvSpPr>
          <p:cNvPr id="84" name="Flowchart: Decision 83"/>
          <p:cNvSpPr/>
          <p:nvPr/>
        </p:nvSpPr>
        <p:spPr>
          <a:xfrm>
            <a:off x="6314175" y="3200400"/>
            <a:ext cx="16002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 smtClean="0"/>
              <a:t>Loan dates equal?</a:t>
            </a:r>
            <a:endParaRPr lang="en-US" sz="1400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6505075" y="1752600"/>
            <a:ext cx="609600" cy="609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114675" y="23622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124300" y="2133600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 or both award IDs missing</a:t>
            </a:r>
          </a:p>
        </p:txBody>
      </p:sp>
      <p:sp>
        <p:nvSpPr>
          <p:cNvPr id="106" name="Flowchart: Connector 105"/>
          <p:cNvSpPr/>
          <p:nvPr/>
        </p:nvSpPr>
        <p:spPr>
          <a:xfrm>
            <a:off x="6505075" y="3200400"/>
            <a:ext cx="228600" cy="228600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</a:p>
        </p:txBody>
      </p:sp>
      <p:sp>
        <p:nvSpPr>
          <p:cNvPr id="107" name="Flowchart: Connector 106"/>
          <p:cNvSpPr/>
          <p:nvPr/>
        </p:nvSpPr>
        <p:spPr>
          <a:xfrm>
            <a:off x="6962275" y="5217700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109" name="Straight Arrow Connector 108"/>
          <p:cNvCxnSpPr>
            <a:stCxn id="84" idx="2"/>
            <a:endCxn id="107" idx="0"/>
          </p:cNvCxnSpPr>
          <p:nvPr/>
        </p:nvCxnSpPr>
        <p:spPr>
          <a:xfrm>
            <a:off x="7114275" y="4419600"/>
            <a:ext cx="400" cy="798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943600" y="4343400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1 or both loan dates missing</a:t>
            </a:r>
          </a:p>
        </p:txBody>
      </p:sp>
      <p:sp>
        <p:nvSpPr>
          <p:cNvPr id="111" name="Flowchart: Connector 110"/>
          <p:cNvSpPr/>
          <p:nvPr/>
        </p:nvSpPr>
        <p:spPr>
          <a:xfrm>
            <a:off x="7991375" y="4409975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cxnSp>
        <p:nvCxnSpPr>
          <p:cNvPr id="112" name="Straight Arrow Connector 111"/>
          <p:cNvCxnSpPr>
            <a:endCxn id="111" idx="1"/>
          </p:cNvCxnSpPr>
          <p:nvPr/>
        </p:nvCxnSpPr>
        <p:spPr>
          <a:xfrm>
            <a:off x="7534175" y="4105175"/>
            <a:ext cx="501837" cy="349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324825" y="41910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Yes</a:t>
            </a:r>
          </a:p>
        </p:txBody>
      </p:sp>
      <p:sp>
        <p:nvSpPr>
          <p:cNvPr id="116" name="Flowchart: Connector 115"/>
          <p:cNvSpPr/>
          <p:nvPr/>
        </p:nvSpPr>
        <p:spPr>
          <a:xfrm>
            <a:off x="8486275" y="3619500"/>
            <a:ext cx="381000" cy="381000"/>
          </a:xfrm>
          <a:prstGeom prst="flowChartConnector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1" strike="sngStrike" dirty="0" smtClean="0"/>
              <a:t>!D</a:t>
            </a:r>
            <a:endParaRPr lang="en-US" b="1" strike="sngStrike" dirty="0"/>
          </a:p>
        </p:txBody>
      </p:sp>
      <p:cxnSp>
        <p:nvCxnSpPr>
          <p:cNvPr id="117" name="Straight Arrow Connector 116"/>
          <p:cNvCxnSpPr>
            <a:stCxn id="84" idx="3"/>
            <a:endCxn id="116" idx="2"/>
          </p:cNvCxnSpPr>
          <p:nvPr/>
        </p:nvCxnSpPr>
        <p:spPr>
          <a:xfrm>
            <a:off x="7914375" y="3810000"/>
            <a:ext cx="5719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876675" y="35052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85800" y="25747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Compare two awards... Are they duplicates?</a:t>
            </a:r>
            <a:endParaRPr lang="en-US"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143000" y="685800"/>
            <a:ext cx="16002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 smtClean="0"/>
              <a:t>School </a:t>
            </a:r>
            <a:br>
              <a:rPr lang="en-US" sz="1400" b="1" dirty="0" smtClean="0"/>
            </a:br>
            <a:r>
              <a:rPr lang="en-US" sz="1400" b="1" dirty="0" smtClean="0"/>
              <a:t>entity IDs </a:t>
            </a:r>
          </a:p>
          <a:p>
            <a:pPr algn="ctr"/>
            <a:r>
              <a:rPr lang="en-US" sz="1400" b="1" dirty="0" smtClean="0"/>
              <a:t>equal?</a:t>
            </a:r>
            <a:endParaRPr lang="en-US" sz="1400" b="1" dirty="0"/>
          </a:p>
        </p:txBody>
      </p:sp>
      <p:sp>
        <p:nvSpPr>
          <p:cNvPr id="4" name="Flowchart: Decision 3"/>
          <p:cNvSpPr/>
          <p:nvPr/>
        </p:nvSpPr>
        <p:spPr>
          <a:xfrm>
            <a:off x="1143000" y="2514600"/>
            <a:ext cx="16002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Actual 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</a:t>
            </a:r>
          </a:p>
          <a:p>
            <a:pPr algn="ctr"/>
            <a:r>
              <a:rPr lang="en-US" sz="1200" b="1" dirty="0" smtClean="0"/>
              <a:t>disbursement dates </a:t>
            </a:r>
          </a:p>
          <a:p>
            <a:pPr algn="ctr"/>
            <a:r>
              <a:rPr lang="en-US" sz="1200" b="1" dirty="0" smtClean="0"/>
              <a:t>less than 10 days </a:t>
            </a:r>
          </a:p>
          <a:p>
            <a:pPr algn="ctr"/>
            <a:r>
              <a:rPr lang="en-US" sz="1200" b="1" dirty="0" smtClean="0"/>
              <a:t>apart?</a:t>
            </a:r>
            <a:endParaRPr lang="en-US" sz="1200" b="1" dirty="0"/>
          </a:p>
        </p:txBody>
      </p:sp>
      <p:sp>
        <p:nvSpPr>
          <p:cNvPr id="7" name="Flowchart: Decision 6"/>
          <p:cNvSpPr/>
          <p:nvPr/>
        </p:nvSpPr>
        <p:spPr>
          <a:xfrm>
            <a:off x="1143000" y="4419600"/>
            <a:ext cx="16002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Scheduled </a:t>
            </a:r>
          </a:p>
          <a:p>
            <a:pPr algn="ctr"/>
            <a:r>
              <a:rPr lang="en-US" sz="1200" b="1" dirty="0" smtClean="0"/>
              <a:t>disbursement dates </a:t>
            </a:r>
          </a:p>
          <a:p>
            <a:pPr algn="ctr"/>
            <a:r>
              <a:rPr lang="en-US" sz="1200" b="1" dirty="0" smtClean="0"/>
              <a:t>less than 10 days </a:t>
            </a:r>
          </a:p>
          <a:p>
            <a:pPr algn="ctr"/>
            <a:r>
              <a:rPr lang="en-US" sz="1200" b="1" dirty="0" smtClean="0"/>
              <a:t>apart?</a:t>
            </a:r>
            <a:endParaRPr lang="en-US" sz="1200" b="1" dirty="0"/>
          </a:p>
        </p:txBody>
      </p:sp>
      <p:sp>
        <p:nvSpPr>
          <p:cNvPr id="10" name="Flowchart: Decision 9"/>
          <p:cNvSpPr/>
          <p:nvPr/>
        </p:nvSpPr>
        <p:spPr>
          <a:xfrm>
            <a:off x="3505200" y="2514600"/>
            <a:ext cx="16002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 smtClean="0"/>
              <a:t>School </a:t>
            </a:r>
            <a:br>
              <a:rPr lang="en-US" sz="1400" b="1" dirty="0" smtClean="0"/>
            </a:br>
            <a:r>
              <a:rPr lang="en-US" sz="1400" b="1" dirty="0" smtClean="0"/>
              <a:t>entity IDs </a:t>
            </a:r>
          </a:p>
          <a:p>
            <a:pPr algn="ctr"/>
            <a:r>
              <a:rPr lang="en-US" sz="1400" b="1" dirty="0" smtClean="0"/>
              <a:t>equal?</a:t>
            </a:r>
            <a:endParaRPr lang="en-US" sz="1400" b="1" dirty="0"/>
          </a:p>
        </p:txBody>
      </p:sp>
      <p:sp>
        <p:nvSpPr>
          <p:cNvPr id="18" name="Flowchart: Decision 17"/>
          <p:cNvSpPr/>
          <p:nvPr/>
        </p:nvSpPr>
        <p:spPr>
          <a:xfrm>
            <a:off x="5867400" y="685800"/>
            <a:ext cx="16002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 smtClean="0"/>
              <a:t>At least 1 </a:t>
            </a:r>
          </a:p>
          <a:p>
            <a:pPr algn="ctr"/>
            <a:r>
              <a:rPr lang="en-US" sz="1400" b="1" dirty="0" smtClean="0"/>
              <a:t>award is FFELPLUS </a:t>
            </a:r>
          </a:p>
          <a:p>
            <a:pPr algn="ctr"/>
            <a:r>
              <a:rPr lang="en-US" sz="1400" b="1" dirty="0" smtClean="0"/>
              <a:t>or DLPLUS</a:t>
            </a:r>
            <a:endParaRPr lang="en-US" sz="1400" b="1" dirty="0"/>
          </a:p>
        </p:txBody>
      </p:sp>
      <p:sp>
        <p:nvSpPr>
          <p:cNvPr id="19" name="Flowchart: Decision 18"/>
          <p:cNvSpPr/>
          <p:nvPr/>
        </p:nvSpPr>
        <p:spPr>
          <a:xfrm>
            <a:off x="5867400" y="2514600"/>
            <a:ext cx="16002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 smtClean="0"/>
              <a:t>Student SSNs </a:t>
            </a:r>
          </a:p>
          <a:p>
            <a:pPr algn="ctr"/>
            <a:r>
              <a:rPr lang="en-US" sz="1400" b="1" dirty="0" smtClean="0"/>
              <a:t>equal?</a:t>
            </a:r>
            <a:endParaRPr lang="en-US" sz="1400" b="1" dirty="0"/>
          </a:p>
        </p:txBody>
      </p:sp>
      <p:sp>
        <p:nvSpPr>
          <p:cNvPr id="20" name="Flowchart: Decision 19"/>
          <p:cNvSpPr/>
          <p:nvPr/>
        </p:nvSpPr>
        <p:spPr>
          <a:xfrm>
            <a:off x="5867400" y="4419600"/>
            <a:ext cx="16002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 smtClean="0"/>
              <a:t>Borrower SSNs</a:t>
            </a:r>
          </a:p>
          <a:p>
            <a:pPr algn="ctr"/>
            <a:r>
              <a:rPr lang="en-US" sz="1400" b="1" dirty="0" smtClean="0"/>
              <a:t>e</a:t>
            </a:r>
            <a:r>
              <a:rPr lang="en-US" sz="1400" b="1" dirty="0" smtClean="0"/>
              <a:t>qual?</a:t>
            </a:r>
            <a:endParaRPr lang="en-US" sz="1400" b="1" dirty="0"/>
          </a:p>
        </p:txBody>
      </p:sp>
      <p:cxnSp>
        <p:nvCxnSpPr>
          <p:cNvPr id="21" name="Elbow Connector 20"/>
          <p:cNvCxnSpPr>
            <a:stCxn id="3" idx="3"/>
            <a:endCxn id="18" idx="1"/>
          </p:cNvCxnSpPr>
          <p:nvPr/>
        </p:nvCxnSpPr>
        <p:spPr>
          <a:xfrm>
            <a:off x="2743200" y="1295400"/>
            <a:ext cx="3124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0"/>
          <p:cNvCxnSpPr>
            <a:stCxn id="4" idx="3"/>
            <a:endCxn id="10" idx="1"/>
          </p:cNvCxnSpPr>
          <p:nvPr/>
        </p:nvCxnSpPr>
        <p:spPr>
          <a:xfrm>
            <a:off x="2743200" y="31242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0"/>
          <p:cNvCxnSpPr>
            <a:stCxn id="3" idx="2"/>
            <a:endCxn id="4" idx="0"/>
          </p:cNvCxnSpPr>
          <p:nvPr/>
        </p:nvCxnSpPr>
        <p:spPr>
          <a:xfrm>
            <a:off x="1943100" y="190500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0"/>
          <p:cNvCxnSpPr>
            <a:stCxn id="4" idx="2"/>
            <a:endCxn id="7" idx="0"/>
          </p:cNvCxnSpPr>
          <p:nvPr/>
        </p:nvCxnSpPr>
        <p:spPr>
          <a:xfrm>
            <a:off x="1943100" y="37338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20"/>
          <p:cNvCxnSpPr>
            <a:stCxn id="18" idx="2"/>
            <a:endCxn id="19" idx="0"/>
          </p:cNvCxnSpPr>
          <p:nvPr/>
        </p:nvCxnSpPr>
        <p:spPr>
          <a:xfrm>
            <a:off x="6667500" y="190500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20"/>
          <p:cNvCxnSpPr>
            <a:stCxn id="19" idx="2"/>
            <a:endCxn id="20" idx="0"/>
          </p:cNvCxnSpPr>
          <p:nvPr/>
        </p:nvCxnSpPr>
        <p:spPr>
          <a:xfrm>
            <a:off x="6667500" y="37338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20"/>
          <p:cNvCxnSpPr>
            <a:stCxn id="18" idx="3"/>
          </p:cNvCxnSpPr>
          <p:nvPr/>
        </p:nvCxnSpPr>
        <p:spPr>
          <a:xfrm>
            <a:off x="7467600" y="1295400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20"/>
          <p:cNvCxnSpPr>
            <a:stCxn id="19" idx="3"/>
          </p:cNvCxnSpPr>
          <p:nvPr/>
        </p:nvCxnSpPr>
        <p:spPr>
          <a:xfrm>
            <a:off x="7467600" y="3124200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20"/>
          <p:cNvCxnSpPr>
            <a:stCxn id="20" idx="3"/>
          </p:cNvCxnSpPr>
          <p:nvPr/>
        </p:nvCxnSpPr>
        <p:spPr>
          <a:xfrm>
            <a:off x="7467600" y="5029200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20"/>
          <p:cNvCxnSpPr>
            <a:stCxn id="7" idx="3"/>
            <a:endCxn id="10" idx="2"/>
          </p:cNvCxnSpPr>
          <p:nvPr/>
        </p:nvCxnSpPr>
        <p:spPr>
          <a:xfrm flipV="1">
            <a:off x="2743200" y="3733800"/>
            <a:ext cx="1562100" cy="12954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20"/>
          <p:cNvCxnSpPr>
            <a:stCxn id="10" idx="0"/>
            <a:endCxn id="18" idx="1"/>
          </p:cNvCxnSpPr>
          <p:nvPr/>
        </p:nvCxnSpPr>
        <p:spPr>
          <a:xfrm rot="5400000" flipH="1" flipV="1">
            <a:off x="4476750" y="1123950"/>
            <a:ext cx="1219200" cy="15621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0"/>
          <p:cNvCxnSpPr>
            <a:stCxn id="10" idx="3"/>
            <a:endCxn id="18" idx="1"/>
          </p:cNvCxnSpPr>
          <p:nvPr/>
        </p:nvCxnSpPr>
        <p:spPr>
          <a:xfrm flipV="1">
            <a:off x="5105400" y="1295400"/>
            <a:ext cx="762000" cy="1828800"/>
          </a:xfrm>
          <a:prstGeom prst="bentConnector3">
            <a:avLst>
              <a:gd name="adj1" fmla="val 3105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Connector 73"/>
          <p:cNvSpPr/>
          <p:nvPr/>
        </p:nvSpPr>
        <p:spPr>
          <a:xfrm>
            <a:off x="1752600" y="6019800"/>
            <a:ext cx="381000" cy="381000"/>
          </a:xfrm>
          <a:prstGeom prst="flowChartConnector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1" strike="sngStrike" dirty="0" smtClean="0"/>
              <a:t>!D</a:t>
            </a:r>
            <a:endParaRPr lang="en-US" b="1" strike="sngStrike" dirty="0"/>
          </a:p>
        </p:txBody>
      </p:sp>
      <p:cxnSp>
        <p:nvCxnSpPr>
          <p:cNvPr id="75" name="Elbow Connector 20"/>
          <p:cNvCxnSpPr>
            <a:stCxn id="7" idx="2"/>
            <a:endCxn id="74" idx="0"/>
          </p:cNvCxnSpPr>
          <p:nvPr/>
        </p:nvCxnSpPr>
        <p:spPr>
          <a:xfrm>
            <a:off x="1943100" y="5638800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/>
          <p:cNvSpPr/>
          <p:nvPr/>
        </p:nvSpPr>
        <p:spPr>
          <a:xfrm>
            <a:off x="6477000" y="6019800"/>
            <a:ext cx="381000" cy="381000"/>
          </a:xfrm>
          <a:prstGeom prst="flowChartConnector">
            <a:avLst/>
          </a:prstGeom>
          <a:ln w="63500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cxnSp>
        <p:nvCxnSpPr>
          <p:cNvPr id="79" name="Elbow Connector 20"/>
          <p:cNvCxnSpPr>
            <a:stCxn id="20" idx="2"/>
            <a:endCxn id="78" idx="0"/>
          </p:cNvCxnSpPr>
          <p:nvPr/>
        </p:nvCxnSpPr>
        <p:spPr>
          <a:xfrm>
            <a:off x="6667500" y="5638800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2134402" y="5332396"/>
            <a:ext cx="478055" cy="875899"/>
          </a:xfrm>
          <a:custGeom>
            <a:avLst/>
            <a:gdLst>
              <a:gd name="connsiteX0" fmla="*/ 211756 w 478055"/>
              <a:gd name="connsiteY0" fmla="*/ 0 h 875899"/>
              <a:gd name="connsiteX1" fmla="*/ 442762 w 478055"/>
              <a:gd name="connsiteY1" fmla="*/ 625642 h 875899"/>
              <a:gd name="connsiteX2" fmla="*/ 0 w 478055"/>
              <a:gd name="connsiteY2" fmla="*/ 875899 h 87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055" h="875899">
                <a:moveTo>
                  <a:pt x="211756" y="0"/>
                </a:moveTo>
                <a:cubicBezTo>
                  <a:pt x="344905" y="239829"/>
                  <a:pt x="478055" y="479659"/>
                  <a:pt x="442762" y="625642"/>
                </a:cubicBezTo>
                <a:cubicBezTo>
                  <a:pt x="407469" y="771625"/>
                  <a:pt x="203734" y="823762"/>
                  <a:pt x="0" y="875899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Connector 91"/>
          <p:cNvSpPr/>
          <p:nvPr/>
        </p:nvSpPr>
        <p:spPr>
          <a:xfrm>
            <a:off x="809325" y="371375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cxnSp>
        <p:nvCxnSpPr>
          <p:cNvPr id="93" name="Elbow Connector 20"/>
          <p:cNvCxnSpPr>
            <a:stCxn id="92" idx="5"/>
          </p:cNvCxnSpPr>
          <p:nvPr/>
        </p:nvCxnSpPr>
        <p:spPr>
          <a:xfrm>
            <a:off x="1069488" y="631538"/>
            <a:ext cx="501837" cy="349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Connector 96"/>
          <p:cNvSpPr/>
          <p:nvPr/>
        </p:nvSpPr>
        <p:spPr>
          <a:xfrm>
            <a:off x="304800" y="2971800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98" name="Elbow Connector 20"/>
          <p:cNvCxnSpPr>
            <a:stCxn id="97" idx="6"/>
            <a:endCxn id="4" idx="1"/>
          </p:cNvCxnSpPr>
          <p:nvPr/>
        </p:nvCxnSpPr>
        <p:spPr>
          <a:xfrm>
            <a:off x="609600" y="312420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Connector 108"/>
          <p:cNvSpPr/>
          <p:nvPr/>
        </p:nvSpPr>
        <p:spPr>
          <a:xfrm>
            <a:off x="8077200" y="2895600"/>
            <a:ext cx="381000" cy="381000"/>
          </a:xfrm>
          <a:prstGeom prst="flowChartConnector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1" strike="sngStrike" dirty="0" smtClean="0"/>
              <a:t>!D</a:t>
            </a:r>
            <a:endParaRPr lang="en-US" b="1" strike="sngStrike" dirty="0"/>
          </a:p>
        </p:txBody>
      </p:sp>
      <p:sp>
        <p:nvSpPr>
          <p:cNvPr id="110" name="Flowchart: Connector 109"/>
          <p:cNvSpPr/>
          <p:nvPr/>
        </p:nvSpPr>
        <p:spPr>
          <a:xfrm>
            <a:off x="8077200" y="4876800"/>
            <a:ext cx="381000" cy="381000"/>
          </a:xfrm>
          <a:prstGeom prst="flowChartConnector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1" strike="sngStrike" dirty="0" smtClean="0"/>
              <a:t>!D</a:t>
            </a:r>
            <a:endParaRPr lang="en-US" b="1" strike="sngStrike" dirty="0"/>
          </a:p>
        </p:txBody>
      </p:sp>
      <p:sp>
        <p:nvSpPr>
          <p:cNvPr id="111" name="Flowchart: Connector 110"/>
          <p:cNvSpPr/>
          <p:nvPr/>
        </p:nvSpPr>
        <p:spPr>
          <a:xfrm>
            <a:off x="8077200" y="1066800"/>
            <a:ext cx="381000" cy="381000"/>
          </a:xfrm>
          <a:prstGeom prst="flowChartConnector">
            <a:avLst/>
          </a:prstGeom>
          <a:ln w="63500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12" name="Flowchart: Connector 111"/>
          <p:cNvSpPr/>
          <p:nvPr/>
        </p:nvSpPr>
        <p:spPr>
          <a:xfrm>
            <a:off x="1524000" y="533400"/>
            <a:ext cx="228600" cy="228600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</a:t>
            </a:r>
          </a:p>
        </p:txBody>
      </p:sp>
      <p:sp>
        <p:nvSpPr>
          <p:cNvPr id="113" name="Flowchart: Connector 112"/>
          <p:cNvSpPr/>
          <p:nvPr/>
        </p:nvSpPr>
        <p:spPr>
          <a:xfrm>
            <a:off x="1295400" y="2514600"/>
            <a:ext cx="228600" cy="228600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9</a:t>
            </a:r>
          </a:p>
        </p:txBody>
      </p:sp>
      <p:sp>
        <p:nvSpPr>
          <p:cNvPr id="114" name="Flowchart: Connector 113"/>
          <p:cNvSpPr/>
          <p:nvPr/>
        </p:nvSpPr>
        <p:spPr>
          <a:xfrm>
            <a:off x="3657600" y="2514600"/>
            <a:ext cx="228600" cy="228600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10</a:t>
            </a:r>
          </a:p>
        </p:txBody>
      </p:sp>
      <p:sp>
        <p:nvSpPr>
          <p:cNvPr id="115" name="Flowchart: Connector 114"/>
          <p:cNvSpPr/>
          <p:nvPr/>
        </p:nvSpPr>
        <p:spPr>
          <a:xfrm>
            <a:off x="1295400" y="4419600"/>
            <a:ext cx="228600" cy="228600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11</a:t>
            </a:r>
          </a:p>
        </p:txBody>
      </p:sp>
      <p:sp>
        <p:nvSpPr>
          <p:cNvPr id="116" name="Flowchart: Connector 115"/>
          <p:cNvSpPr/>
          <p:nvPr/>
        </p:nvSpPr>
        <p:spPr>
          <a:xfrm>
            <a:off x="6019800" y="685800"/>
            <a:ext cx="228600" cy="228600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12</a:t>
            </a:r>
          </a:p>
        </p:txBody>
      </p:sp>
      <p:sp>
        <p:nvSpPr>
          <p:cNvPr id="117" name="Flowchart: Connector 116"/>
          <p:cNvSpPr/>
          <p:nvPr/>
        </p:nvSpPr>
        <p:spPr>
          <a:xfrm>
            <a:off x="6019800" y="2514600"/>
            <a:ext cx="228600" cy="228600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13</a:t>
            </a:r>
          </a:p>
        </p:txBody>
      </p:sp>
      <p:sp>
        <p:nvSpPr>
          <p:cNvPr id="118" name="Flowchart: Connector 117"/>
          <p:cNvSpPr/>
          <p:nvPr/>
        </p:nvSpPr>
        <p:spPr>
          <a:xfrm>
            <a:off x="6019800" y="4419600"/>
            <a:ext cx="228600" cy="228600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14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57200" y="1828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1 or both entity IDs missing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743200" y="9876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Yes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743200" y="2819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Yes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743200" y="4724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Yes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524000" y="5562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57200" y="3733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1 or both dates missing</a:t>
            </a:r>
          </a:p>
        </p:txBody>
      </p:sp>
      <p:cxnSp>
        <p:nvCxnSpPr>
          <p:cNvPr id="125" name="Elbow Connector 20"/>
          <p:cNvCxnSpPr>
            <a:endCxn id="126" idx="1"/>
          </p:cNvCxnSpPr>
          <p:nvPr/>
        </p:nvCxnSpPr>
        <p:spPr>
          <a:xfrm>
            <a:off x="2305250" y="3448250"/>
            <a:ext cx="589196" cy="3605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/>
          <p:cNvSpPr/>
          <p:nvPr/>
        </p:nvSpPr>
        <p:spPr>
          <a:xfrm>
            <a:off x="2838650" y="3753050"/>
            <a:ext cx="381000" cy="381000"/>
          </a:xfrm>
          <a:prstGeom prst="flowChartConnector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1" strike="sngStrike" dirty="0" smtClean="0"/>
              <a:t>!D</a:t>
            </a:r>
            <a:endParaRPr lang="en-US" b="1" strike="sngStrike" dirty="0"/>
          </a:p>
        </p:txBody>
      </p:sp>
      <p:sp>
        <p:nvSpPr>
          <p:cNvPr id="127" name="TextBox 126"/>
          <p:cNvSpPr txBox="1"/>
          <p:nvPr/>
        </p:nvSpPr>
        <p:spPr>
          <a:xfrm>
            <a:off x="2209800" y="353109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590800" y="5496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 or both dates missing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886200" y="22068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343400" y="1752600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1 or both </a:t>
            </a:r>
          </a:p>
          <a:p>
            <a:pPr algn="r"/>
            <a:r>
              <a:rPr lang="en-US" sz="1400" b="1" dirty="0" smtClean="0"/>
              <a:t>entity IDs missing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467600" y="990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248400" y="1828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Yes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248400" y="3657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Yes</a:t>
            </a:r>
          </a:p>
        </p:txBody>
      </p:sp>
      <p:cxnSp>
        <p:nvCxnSpPr>
          <p:cNvPr id="137" name="Elbow Connector 20"/>
          <p:cNvCxnSpPr>
            <a:endCxn id="138" idx="1"/>
          </p:cNvCxnSpPr>
          <p:nvPr/>
        </p:nvCxnSpPr>
        <p:spPr>
          <a:xfrm>
            <a:off x="4724400" y="3429000"/>
            <a:ext cx="589196" cy="3605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Connector 137"/>
          <p:cNvSpPr/>
          <p:nvPr/>
        </p:nvSpPr>
        <p:spPr>
          <a:xfrm>
            <a:off x="5257800" y="3733800"/>
            <a:ext cx="381000" cy="381000"/>
          </a:xfrm>
          <a:prstGeom prst="flowChartConnector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1" strike="sngStrike" dirty="0" smtClean="0"/>
              <a:t>!D</a:t>
            </a:r>
            <a:endParaRPr lang="en-US" b="1" strike="sngStrike" dirty="0"/>
          </a:p>
        </p:txBody>
      </p:sp>
      <p:sp>
        <p:nvSpPr>
          <p:cNvPr id="139" name="TextBox 138"/>
          <p:cNvSpPr txBox="1"/>
          <p:nvPr/>
        </p:nvSpPr>
        <p:spPr>
          <a:xfrm>
            <a:off x="4628950" y="351184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467600" y="2819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467600" y="4724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248400" y="55626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Yes</a:t>
            </a:r>
          </a:p>
        </p:txBody>
      </p:sp>
      <p:cxnSp>
        <p:nvCxnSpPr>
          <p:cNvPr id="146" name="Elbow Connector 20"/>
          <p:cNvCxnSpPr>
            <a:endCxn id="147" idx="1"/>
          </p:cNvCxnSpPr>
          <p:nvPr/>
        </p:nvCxnSpPr>
        <p:spPr>
          <a:xfrm>
            <a:off x="2362200" y="1600200"/>
            <a:ext cx="589196" cy="3605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Connector 146"/>
          <p:cNvSpPr/>
          <p:nvPr/>
        </p:nvSpPr>
        <p:spPr>
          <a:xfrm>
            <a:off x="2895600" y="1905000"/>
            <a:ext cx="381000" cy="381000"/>
          </a:xfrm>
          <a:prstGeom prst="flowChartConnector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1" strike="sngStrike" dirty="0" smtClean="0"/>
              <a:t>!D</a:t>
            </a:r>
            <a:endParaRPr lang="en-US" b="1" strike="sngStrike" dirty="0"/>
          </a:p>
        </p:txBody>
      </p:sp>
      <p:sp>
        <p:nvSpPr>
          <p:cNvPr id="148" name="TextBox 147"/>
          <p:cNvSpPr txBox="1"/>
          <p:nvPr/>
        </p:nvSpPr>
        <p:spPr>
          <a:xfrm>
            <a:off x="2266750" y="168304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533400" y="1447800"/>
            <a:ext cx="381000" cy="381000"/>
          </a:xfrm>
          <a:prstGeom prst="flowChartConnector">
            <a:avLst/>
          </a:prstGeom>
          <a:ln w="635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1" strike="sngStrike" dirty="0" smtClean="0"/>
              <a:t>!D</a:t>
            </a:r>
            <a:endParaRPr lang="en-US" b="1" strike="sngStrike" dirty="0"/>
          </a:p>
        </p:txBody>
      </p:sp>
      <p:sp>
        <p:nvSpPr>
          <p:cNvPr id="3" name="TextBox 2"/>
          <p:cNvSpPr txBox="1"/>
          <p:nvPr/>
        </p:nvSpPr>
        <p:spPr>
          <a:xfrm>
            <a:off x="952100" y="14863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 duplicates</a:t>
            </a:r>
            <a:endParaRPr lang="en-US" sz="1400" b="1" dirty="0"/>
          </a:p>
        </p:txBody>
      </p:sp>
      <p:sp>
        <p:nvSpPr>
          <p:cNvPr id="4" name="Flowchart: Connector 3"/>
          <p:cNvSpPr/>
          <p:nvPr/>
        </p:nvSpPr>
        <p:spPr>
          <a:xfrm>
            <a:off x="533400" y="2342950"/>
            <a:ext cx="381000" cy="381000"/>
          </a:xfrm>
          <a:prstGeom prst="flowChartConnector">
            <a:avLst/>
          </a:prstGeom>
          <a:ln w="63500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2100" y="238145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Duplicates</a:t>
            </a:r>
            <a:endParaRPr lang="en-US" sz="1400" b="1" dirty="0"/>
          </a:p>
        </p:txBody>
      </p:sp>
      <p:sp>
        <p:nvSpPr>
          <p:cNvPr id="6" name="Flowchart: Connector 5"/>
          <p:cNvSpPr/>
          <p:nvPr/>
        </p:nvSpPr>
        <p:spPr>
          <a:xfrm>
            <a:off x="609600" y="685800"/>
            <a:ext cx="228600" cy="228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2100" y="6481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Flow Start</a:t>
            </a:r>
            <a:endParaRPr lang="en-US" sz="1400" b="1" dirty="0"/>
          </a:p>
        </p:txBody>
      </p:sp>
      <p:sp>
        <p:nvSpPr>
          <p:cNvPr id="8" name="Flowchart: Connector 7"/>
          <p:cNvSpPr/>
          <p:nvPr/>
        </p:nvSpPr>
        <p:spPr>
          <a:xfrm>
            <a:off x="571500" y="3276600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52100" y="3277400"/>
            <a:ext cx="197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Go to step (e.g. 9)</a:t>
            </a:r>
            <a:endParaRPr lang="en-US" sz="1400" b="1" dirty="0"/>
          </a:p>
        </p:txBody>
      </p:sp>
      <p:sp>
        <p:nvSpPr>
          <p:cNvPr id="10" name="Flowchart: Connector 9"/>
          <p:cNvSpPr/>
          <p:nvPr/>
        </p:nvSpPr>
        <p:spPr>
          <a:xfrm>
            <a:off x="609600" y="4191000"/>
            <a:ext cx="228600" cy="228600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952100" y="4162925"/>
            <a:ext cx="431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Step label (e.g. step 4). Refers to steps defined in Duplicate Loan Logic document</a:t>
            </a:r>
            <a:endParaRPr lang="en-US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223</Words>
  <Application>Microsoft Office PowerPoint</Application>
  <PresentationFormat>On-screen Show (4:3)</PresentationFormat>
  <Paragraphs>114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John Lazos</cp:lastModifiedBy>
  <cp:revision>45</cp:revision>
  <dcterms:created xsi:type="dcterms:W3CDTF">2006-08-16T00:00:00Z</dcterms:created>
  <dcterms:modified xsi:type="dcterms:W3CDTF">2011-11-18T22:02:52Z</dcterms:modified>
</cp:coreProperties>
</file>