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notesMasterIdLst>
    <p:notesMasterId r:id="rId14"/>
  </p:notesMasterIdLst>
  <p:sldIdLst>
    <p:sldId id="257" r:id="rId2"/>
    <p:sldId id="258" r:id="rId3"/>
    <p:sldId id="259" r:id="rId4"/>
    <p:sldId id="260" r:id="rId5"/>
    <p:sldId id="262" r:id="rId6"/>
    <p:sldId id="263" r:id="rId7"/>
    <p:sldId id="266" r:id="rId8"/>
    <p:sldId id="267" r:id="rId9"/>
    <p:sldId id="272" r:id="rId10"/>
    <p:sldId id="269" r:id="rId11"/>
    <p:sldId id="270" r:id="rId12"/>
    <p:sldId id="27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D9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793"/>
    <p:restoredTop sz="94808"/>
  </p:normalViewPr>
  <p:slideViewPr>
    <p:cSldViewPr snapToGrid="0" snapToObjects="1">
      <p:cViewPr varScale="1">
        <p:scale>
          <a:sx n="78" d="100"/>
          <a:sy n="78" d="100"/>
        </p:scale>
        <p:origin x="1301"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B6B7E0-806B-9945-BCC6-56DE783D1852}" type="datetimeFigureOut">
              <a:rPr lang="en-IL" smtClean="0"/>
              <a:t>07/04/2021</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73FD79-E0BE-5147-B1E9-3434CAC9370A}" type="slidenum">
              <a:rPr lang="en-IL" smtClean="0"/>
              <a:t>‹#›</a:t>
            </a:fld>
            <a:endParaRPr lang="en-IL"/>
          </a:p>
        </p:txBody>
      </p:sp>
    </p:spTree>
    <p:extLst>
      <p:ext uri="{BB962C8B-B14F-4D97-AF65-F5344CB8AC3E}">
        <p14:creationId xmlns:p14="http://schemas.microsoft.com/office/powerpoint/2010/main" val="3154515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3073FD79-E0BE-5147-B1E9-3434CAC9370A}" type="slidenum">
              <a:rPr lang="en-IL" smtClean="0"/>
              <a:t>2</a:t>
            </a:fld>
            <a:endParaRPr lang="en-IL"/>
          </a:p>
        </p:txBody>
      </p:sp>
    </p:spTree>
    <p:extLst>
      <p:ext uri="{BB962C8B-B14F-4D97-AF65-F5344CB8AC3E}">
        <p14:creationId xmlns:p14="http://schemas.microsoft.com/office/powerpoint/2010/main" val="3455968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3073FD79-E0BE-5147-B1E9-3434CAC9370A}" type="slidenum">
              <a:rPr lang="en-IL" smtClean="0"/>
              <a:t>3</a:t>
            </a:fld>
            <a:endParaRPr lang="en-IL"/>
          </a:p>
        </p:txBody>
      </p:sp>
    </p:spTree>
    <p:extLst>
      <p:ext uri="{BB962C8B-B14F-4D97-AF65-F5344CB8AC3E}">
        <p14:creationId xmlns:p14="http://schemas.microsoft.com/office/powerpoint/2010/main" val="607353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3073FD79-E0BE-5147-B1E9-3434CAC9370A}" type="slidenum">
              <a:rPr lang="en-IL" smtClean="0"/>
              <a:t>9</a:t>
            </a:fld>
            <a:endParaRPr lang="en-IL"/>
          </a:p>
        </p:txBody>
      </p:sp>
    </p:spTree>
    <p:extLst>
      <p:ext uri="{BB962C8B-B14F-4D97-AF65-F5344CB8AC3E}">
        <p14:creationId xmlns:p14="http://schemas.microsoft.com/office/powerpoint/2010/main" val="18486092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9F92D36-85D3-CE46-89D4-60137E68FEA3}" type="datetimeFigureOut">
              <a:rPr lang="en-IL" smtClean="0"/>
              <a:t>07/04/2021</a:t>
            </a:fld>
            <a:endParaRPr lang="en-IL"/>
          </a:p>
        </p:txBody>
      </p:sp>
      <p:sp>
        <p:nvSpPr>
          <p:cNvPr id="5" name="Footer Placeholder 4"/>
          <p:cNvSpPr>
            <a:spLocks noGrp="1"/>
          </p:cNvSpPr>
          <p:nvPr>
            <p:ph type="ftr" sz="quarter" idx="11"/>
          </p:nvPr>
        </p:nvSpPr>
        <p:spPr>
          <a:xfrm>
            <a:off x="2692397" y="5037663"/>
            <a:ext cx="5214635" cy="279400"/>
          </a:xfrm>
        </p:spPr>
        <p:txBody>
          <a:bodyPr/>
          <a:lstStyle/>
          <a:p>
            <a:endParaRPr lang="en-IL"/>
          </a:p>
        </p:txBody>
      </p:sp>
      <p:sp>
        <p:nvSpPr>
          <p:cNvPr id="6" name="Slide Number Placeholder 5"/>
          <p:cNvSpPr>
            <a:spLocks noGrp="1"/>
          </p:cNvSpPr>
          <p:nvPr>
            <p:ph type="sldNum" sz="quarter" idx="12"/>
          </p:nvPr>
        </p:nvSpPr>
        <p:spPr>
          <a:xfrm>
            <a:off x="8956900" y="5037663"/>
            <a:ext cx="551167" cy="279400"/>
          </a:xfrm>
        </p:spPr>
        <p:txBody>
          <a:bodyPr/>
          <a:lstStyle/>
          <a:p>
            <a:fld id="{72A86F42-F21A-B541-816B-930547EBBC1F}" type="slidenum">
              <a:rPr lang="en-IL" smtClean="0"/>
              <a:t>‹#›</a:t>
            </a:fld>
            <a:endParaRPr lang="en-IL"/>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3230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69F92D36-85D3-CE46-89D4-60137E68FEA3}" type="datetimeFigureOut">
              <a:rPr lang="en-IL" smtClean="0"/>
              <a:t>07/04/2021</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72A86F42-F21A-B541-816B-930547EBBC1F}" type="slidenum">
              <a:rPr lang="en-IL" smtClean="0"/>
              <a:t>‹#›</a:t>
            </a:fld>
            <a:endParaRPr lang="en-IL"/>
          </a:p>
        </p:txBody>
      </p:sp>
    </p:spTree>
    <p:extLst>
      <p:ext uri="{BB962C8B-B14F-4D97-AF65-F5344CB8AC3E}">
        <p14:creationId xmlns:p14="http://schemas.microsoft.com/office/powerpoint/2010/main" val="2521466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69F92D36-85D3-CE46-89D4-60137E68FEA3}" type="datetimeFigureOut">
              <a:rPr lang="en-IL" smtClean="0"/>
              <a:t>07/04/2021</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72A86F42-F21A-B541-816B-930547EBBC1F}" type="slidenum">
              <a:rPr lang="en-IL" smtClean="0"/>
              <a:t>‹#›</a:t>
            </a:fld>
            <a:endParaRPr lang="en-IL"/>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25465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he-IL"/>
              <a:t>לחץ כדי לערוך סגנון כותרת של תבנית בסיס</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69F92D36-85D3-CE46-89D4-60137E68FEA3}" type="datetimeFigureOut">
              <a:rPr lang="en-IL" smtClean="0"/>
              <a:t>07/04/2021</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72A86F42-F21A-B541-816B-930547EBBC1F}" type="slidenum">
              <a:rPr lang="en-IL" smtClean="0"/>
              <a:t>‹#›</a:t>
            </a:fld>
            <a:endParaRPr lang="en-IL"/>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02170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69F92D36-85D3-CE46-89D4-60137E68FEA3}" type="datetimeFigureOut">
              <a:rPr lang="en-IL" smtClean="0"/>
              <a:t>07/04/2021</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72A86F42-F21A-B541-816B-930547EBBC1F}" type="slidenum">
              <a:rPr lang="en-IL" smtClean="0"/>
              <a:t>‹#›</a:t>
            </a:fld>
            <a:endParaRPr lang="en-IL"/>
          </a:p>
        </p:txBody>
      </p:sp>
    </p:spTree>
    <p:extLst>
      <p:ext uri="{BB962C8B-B14F-4D97-AF65-F5344CB8AC3E}">
        <p14:creationId xmlns:p14="http://schemas.microsoft.com/office/powerpoint/2010/main" val="17864557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he-IL"/>
              <a:t>לחץ כדי לערוך סגנון כותרת של תבנית בסיס</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69F92D36-85D3-CE46-89D4-60137E68FEA3}" type="datetimeFigureOut">
              <a:rPr lang="en-IL" smtClean="0"/>
              <a:t>07/04/2021</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72A86F42-F21A-B541-816B-930547EBBC1F}" type="slidenum">
              <a:rPr lang="en-IL" smtClean="0"/>
              <a:t>‹#›</a:t>
            </a:fld>
            <a:endParaRPr lang="en-IL"/>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08618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נכון או לא נכון">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he-IL"/>
              <a:t>לחץ כדי לערוך סגנון כותרת של תבנית בסיס</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69F92D36-85D3-CE46-89D4-60137E68FEA3}" type="datetimeFigureOut">
              <a:rPr lang="en-IL" smtClean="0"/>
              <a:t>07/04/2021</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72A86F42-F21A-B541-816B-930547EBBC1F}" type="slidenum">
              <a:rPr lang="en-IL" smtClean="0"/>
              <a:t>‹#›</a:t>
            </a:fld>
            <a:endParaRPr lang="en-IL"/>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75460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69F92D36-85D3-CE46-89D4-60137E68FEA3}" type="datetimeFigureOut">
              <a:rPr lang="en-IL" smtClean="0"/>
              <a:t>07/04/2021</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72A86F42-F21A-B541-816B-930547EBBC1F}" type="slidenum">
              <a:rPr lang="en-IL" smtClean="0"/>
              <a:t>‹#›</a:t>
            </a:fld>
            <a:endParaRPr lang="en-IL"/>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980054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69F92D36-85D3-CE46-89D4-60137E68FEA3}" type="datetimeFigureOut">
              <a:rPr lang="en-IL" smtClean="0"/>
              <a:t>07/04/2021</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72A86F42-F21A-B541-816B-930547EBBC1F}" type="slidenum">
              <a:rPr lang="en-IL" smtClean="0"/>
              <a:t>‹#›</a:t>
            </a:fld>
            <a:endParaRPr lang="en-IL"/>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0742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69F92D36-85D3-CE46-89D4-60137E68FEA3}" type="datetimeFigureOut">
              <a:rPr lang="en-IL" smtClean="0"/>
              <a:t>07/04/2021</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72A86F42-F21A-B541-816B-930547EBBC1F}" type="slidenum">
              <a:rPr lang="en-IL" smtClean="0"/>
              <a:t>‹#›</a:t>
            </a:fld>
            <a:endParaRPr lang="en-IL"/>
          </a:p>
        </p:txBody>
      </p:sp>
    </p:spTree>
    <p:extLst>
      <p:ext uri="{BB962C8B-B14F-4D97-AF65-F5344CB8AC3E}">
        <p14:creationId xmlns:p14="http://schemas.microsoft.com/office/powerpoint/2010/main" val="2021797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69F92D36-85D3-CE46-89D4-60137E68FEA3}" type="datetimeFigureOut">
              <a:rPr lang="en-IL" smtClean="0"/>
              <a:t>07/04/2021</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72A86F42-F21A-B541-816B-930547EBBC1F}" type="slidenum">
              <a:rPr lang="en-IL" smtClean="0"/>
              <a:t>‹#›</a:t>
            </a:fld>
            <a:endParaRPr lang="en-IL"/>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8517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69F92D36-85D3-CE46-89D4-60137E68FEA3}" type="datetimeFigureOut">
              <a:rPr lang="en-IL" smtClean="0"/>
              <a:t>07/04/2021</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72A86F42-F21A-B541-816B-930547EBBC1F}" type="slidenum">
              <a:rPr lang="en-IL" smtClean="0"/>
              <a:t>‹#›</a:t>
            </a:fld>
            <a:endParaRPr lang="en-IL"/>
          </a:p>
        </p:txBody>
      </p:sp>
    </p:spTree>
    <p:extLst>
      <p:ext uri="{BB962C8B-B14F-4D97-AF65-F5344CB8AC3E}">
        <p14:creationId xmlns:p14="http://schemas.microsoft.com/office/powerpoint/2010/main" val="2282182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69F92D36-85D3-CE46-89D4-60137E68FEA3}" type="datetimeFigureOut">
              <a:rPr lang="en-IL" smtClean="0"/>
              <a:t>07/04/2021</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72A86F42-F21A-B541-816B-930547EBBC1F}" type="slidenum">
              <a:rPr lang="en-IL" smtClean="0"/>
              <a:t>‹#›</a:t>
            </a:fld>
            <a:endParaRPr lang="en-IL"/>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1371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69F92D36-85D3-CE46-89D4-60137E68FEA3}" type="datetimeFigureOut">
              <a:rPr lang="en-IL" smtClean="0"/>
              <a:t>07/04/2021</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72A86F42-F21A-B541-816B-930547EBBC1F}" type="slidenum">
              <a:rPr lang="en-IL" smtClean="0"/>
              <a:t>‹#›</a:t>
            </a:fld>
            <a:endParaRPr lang="en-IL"/>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1079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F92D36-85D3-CE46-89D4-60137E68FEA3}" type="datetimeFigureOut">
              <a:rPr lang="en-IL" smtClean="0"/>
              <a:t>07/04/2021</a:t>
            </a:fld>
            <a:endParaRPr lang="en-IL"/>
          </a:p>
        </p:txBody>
      </p:sp>
      <p:sp>
        <p:nvSpPr>
          <p:cNvPr id="3" name="Footer Placeholder 2"/>
          <p:cNvSpPr>
            <a:spLocks noGrp="1"/>
          </p:cNvSpPr>
          <p:nvPr>
            <p:ph type="ftr" sz="quarter" idx="11"/>
          </p:nvPr>
        </p:nvSpPr>
        <p:spPr/>
        <p:txBody>
          <a:bodyPr/>
          <a:lstStyle/>
          <a:p>
            <a:endParaRPr lang="en-IL"/>
          </a:p>
        </p:txBody>
      </p:sp>
      <p:sp>
        <p:nvSpPr>
          <p:cNvPr id="4" name="Slide Number Placeholder 3"/>
          <p:cNvSpPr>
            <a:spLocks noGrp="1"/>
          </p:cNvSpPr>
          <p:nvPr>
            <p:ph type="sldNum" sz="quarter" idx="12"/>
          </p:nvPr>
        </p:nvSpPr>
        <p:spPr/>
        <p:txBody>
          <a:bodyPr/>
          <a:lstStyle/>
          <a:p>
            <a:fld id="{72A86F42-F21A-B541-816B-930547EBBC1F}" type="slidenum">
              <a:rPr lang="en-IL" smtClean="0"/>
              <a:t>‹#›</a:t>
            </a:fld>
            <a:endParaRPr lang="en-IL"/>
          </a:p>
        </p:txBody>
      </p:sp>
    </p:spTree>
    <p:extLst>
      <p:ext uri="{BB962C8B-B14F-4D97-AF65-F5344CB8AC3E}">
        <p14:creationId xmlns:p14="http://schemas.microsoft.com/office/powerpoint/2010/main" val="3991914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69F92D36-85D3-CE46-89D4-60137E68FEA3}" type="datetimeFigureOut">
              <a:rPr lang="en-IL" smtClean="0"/>
              <a:t>07/04/2021</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72A86F42-F21A-B541-816B-930547EBBC1F}" type="slidenum">
              <a:rPr lang="en-IL" smtClean="0"/>
              <a:t>‹#›</a:t>
            </a:fld>
            <a:endParaRPr lang="en-IL"/>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0404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he-IL"/>
              <a:t>לחץ כדי לערוך סגנון כותרת של תבנית בסיס</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69F92D36-85D3-CE46-89D4-60137E68FEA3}" type="datetimeFigureOut">
              <a:rPr lang="en-IL" smtClean="0"/>
              <a:t>07/04/2021</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72A86F42-F21A-B541-816B-930547EBBC1F}" type="slidenum">
              <a:rPr lang="en-IL" smtClean="0"/>
              <a:t>‹#›</a:t>
            </a:fld>
            <a:endParaRPr lang="en-IL"/>
          </a:p>
        </p:txBody>
      </p:sp>
    </p:spTree>
    <p:extLst>
      <p:ext uri="{BB962C8B-B14F-4D97-AF65-F5344CB8AC3E}">
        <p14:creationId xmlns:p14="http://schemas.microsoft.com/office/powerpoint/2010/main" val="2178695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F92D36-85D3-CE46-89D4-60137E68FEA3}" type="datetimeFigureOut">
              <a:rPr lang="en-IL" smtClean="0"/>
              <a:t>07/04/2021</a:t>
            </a:fld>
            <a:endParaRPr lang="en-IL"/>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L"/>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2A86F42-F21A-B541-816B-930547EBBC1F}" type="slidenum">
              <a:rPr lang="en-IL" smtClean="0"/>
              <a:t>‹#›</a:t>
            </a:fld>
            <a:endParaRPr lang="en-IL"/>
          </a:p>
        </p:txBody>
      </p:sp>
    </p:spTree>
    <p:extLst>
      <p:ext uri="{BB962C8B-B14F-4D97-AF65-F5344CB8AC3E}">
        <p14:creationId xmlns:p14="http://schemas.microsoft.com/office/powerpoint/2010/main" val="420472764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1"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6638E85B-86D3-8245-9E62-C0A57F804A0B}"/>
              </a:ext>
            </a:extLst>
          </p:cNvPr>
          <p:cNvSpPr txBox="1">
            <a:spLocks/>
          </p:cNvSpPr>
          <p:nvPr/>
        </p:nvSpPr>
        <p:spPr>
          <a:xfrm>
            <a:off x="1304149" y="593402"/>
            <a:ext cx="5901975" cy="26100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t>Real-Estate</a:t>
            </a:r>
            <a:r>
              <a:rPr lang="en-IL" sz="5400" dirty="0"/>
              <a:t> Analysis</a:t>
            </a:r>
          </a:p>
        </p:txBody>
      </p:sp>
      <p:sp>
        <p:nvSpPr>
          <p:cNvPr id="17" name="Subtitle 2">
            <a:extLst>
              <a:ext uri="{FF2B5EF4-FFF2-40B4-BE49-F238E27FC236}">
                <a16:creationId xmlns:a16="http://schemas.microsoft.com/office/drawing/2014/main" id="{0BAAC4A6-54EF-7346-B32C-569E3402758A}"/>
              </a:ext>
            </a:extLst>
          </p:cNvPr>
          <p:cNvSpPr txBox="1">
            <a:spLocks/>
          </p:cNvSpPr>
          <p:nvPr/>
        </p:nvSpPr>
        <p:spPr>
          <a:xfrm>
            <a:off x="839723" y="3796615"/>
            <a:ext cx="4609057" cy="76604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err="1"/>
              <a:t>Nati</a:t>
            </a:r>
            <a:r>
              <a:rPr lang="en-US" sz="2000" dirty="0"/>
              <a:t> </a:t>
            </a:r>
            <a:r>
              <a:rPr lang="en-US" sz="2000" dirty="0" err="1"/>
              <a:t>Parnes</a:t>
            </a:r>
            <a:endParaRPr lang="en-IL" sz="2000" dirty="0"/>
          </a:p>
          <a:p>
            <a:pPr marL="0" indent="0">
              <a:buNone/>
            </a:pPr>
            <a:r>
              <a:rPr lang="en-US" sz="2000" dirty="0" err="1"/>
              <a:t>Idan</a:t>
            </a:r>
            <a:r>
              <a:rPr lang="en-US" sz="2000" dirty="0"/>
              <a:t> Basil</a:t>
            </a:r>
            <a:endParaRPr lang="en-IL" sz="2000" dirty="0"/>
          </a:p>
        </p:txBody>
      </p:sp>
      <p:pic>
        <p:nvPicPr>
          <p:cNvPr id="1026" name="Picture 2" descr="Real Estate – Kevelex">
            <a:extLst>
              <a:ext uri="{FF2B5EF4-FFF2-40B4-BE49-F238E27FC236}">
                <a16:creationId xmlns:a16="http://schemas.microsoft.com/office/drawing/2014/main" id="{983ECF52-FFD4-44A1-AE0C-AAF8C04F79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0135" y="2674374"/>
            <a:ext cx="5712542" cy="2856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4135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60CB5-F295-8346-9CC7-56C1F7F2060C}"/>
              </a:ext>
            </a:extLst>
          </p:cNvPr>
          <p:cNvSpPr>
            <a:spLocks noGrp="1"/>
          </p:cNvSpPr>
          <p:nvPr>
            <p:ph type="title"/>
          </p:nvPr>
        </p:nvSpPr>
        <p:spPr>
          <a:xfrm>
            <a:off x="685518" y="1232249"/>
            <a:ext cx="10520702" cy="1325563"/>
          </a:xfrm>
        </p:spPr>
        <p:txBody>
          <a:bodyPr>
            <a:normAutofit/>
          </a:bodyPr>
          <a:lstStyle/>
          <a:p>
            <a:r>
              <a:rPr lang="en-IL" dirty="0">
                <a:solidFill>
                  <a:schemeClr val="bg1"/>
                </a:solidFill>
              </a:rPr>
              <a:t>Machine Learning</a:t>
            </a:r>
          </a:p>
        </p:txBody>
      </p:sp>
      <p:sp>
        <p:nvSpPr>
          <p:cNvPr id="3" name="Content Placeholder 2">
            <a:extLst>
              <a:ext uri="{FF2B5EF4-FFF2-40B4-BE49-F238E27FC236}">
                <a16:creationId xmlns:a16="http://schemas.microsoft.com/office/drawing/2014/main" id="{BA080928-EC02-ED41-A9A8-B9C716E1803F}"/>
              </a:ext>
            </a:extLst>
          </p:cNvPr>
          <p:cNvSpPr>
            <a:spLocks noGrp="1"/>
          </p:cNvSpPr>
          <p:nvPr>
            <p:ph idx="1"/>
          </p:nvPr>
        </p:nvSpPr>
        <p:spPr>
          <a:xfrm>
            <a:off x="838201" y="2361529"/>
            <a:ext cx="10515598" cy="4154361"/>
          </a:xfrm>
        </p:spPr>
        <p:txBody>
          <a:bodyPr>
            <a:normAutofit/>
          </a:bodyPr>
          <a:lstStyle/>
          <a:p>
            <a:pPr marL="0" indent="0" algn="l" rtl="0">
              <a:buNone/>
            </a:pPr>
            <a:r>
              <a:rPr lang="en-IL" sz="2500" u="sng" dirty="0">
                <a:solidFill>
                  <a:schemeClr val="bg1"/>
                </a:solidFill>
              </a:rPr>
              <a:t>The Goal</a:t>
            </a:r>
          </a:p>
          <a:p>
            <a:pPr marL="0" indent="0" algn="l" rtl="0">
              <a:buNone/>
            </a:pPr>
            <a:r>
              <a:rPr lang="en-IL" sz="1800" dirty="0">
                <a:solidFill>
                  <a:schemeClr val="bg1"/>
                </a:solidFill>
              </a:rPr>
              <a:t>Create a model that can predict </a:t>
            </a:r>
            <a:r>
              <a:rPr lang="en-US" sz="1800" dirty="0">
                <a:solidFill>
                  <a:schemeClr val="bg1"/>
                </a:solidFill>
              </a:rPr>
              <a:t>an house price by the features : “floor num”, “number of rooms”, “</a:t>
            </a:r>
            <a:r>
              <a:rPr lang="en-US" sz="1800" dirty="0" err="1">
                <a:solidFill>
                  <a:schemeClr val="bg1"/>
                </a:solidFill>
              </a:rPr>
              <a:t>sqt</a:t>
            </a:r>
            <a:r>
              <a:rPr lang="en-US" sz="1800" dirty="0">
                <a:solidFill>
                  <a:schemeClr val="bg1"/>
                </a:solidFill>
              </a:rPr>
              <a:t>”, “year”</a:t>
            </a:r>
            <a:endParaRPr lang="en-IL" sz="1800" dirty="0">
              <a:solidFill>
                <a:schemeClr val="bg1"/>
              </a:solidFill>
            </a:endParaRPr>
          </a:p>
          <a:p>
            <a:pPr marL="0" indent="0" algn="l" rtl="0">
              <a:buNone/>
            </a:pPr>
            <a:endParaRPr lang="en-IL" sz="1800" dirty="0">
              <a:solidFill>
                <a:schemeClr val="bg1"/>
              </a:solidFill>
            </a:endParaRPr>
          </a:p>
          <a:p>
            <a:pPr marL="0" indent="0" algn="l" rtl="0">
              <a:buNone/>
            </a:pPr>
            <a:r>
              <a:rPr lang="en-IL" sz="2500" u="sng" dirty="0">
                <a:solidFill>
                  <a:schemeClr val="bg1"/>
                </a:solidFill>
              </a:rPr>
              <a:t>The Method</a:t>
            </a:r>
          </a:p>
          <a:p>
            <a:pPr marL="0" indent="0" algn="l" rtl="0">
              <a:buNone/>
            </a:pPr>
            <a:r>
              <a:rPr lang="en-IL" sz="1800" dirty="0">
                <a:solidFill>
                  <a:schemeClr val="bg1"/>
                </a:solidFill>
              </a:rPr>
              <a:t>We used ‘sklearn’ library and </a:t>
            </a:r>
            <a:r>
              <a:rPr lang="en-US" sz="1800" dirty="0">
                <a:solidFill>
                  <a:schemeClr val="bg1"/>
                </a:solidFill>
              </a:rPr>
              <a:t>Linear</a:t>
            </a:r>
            <a:r>
              <a:rPr lang="en-IL" sz="1800" dirty="0">
                <a:solidFill>
                  <a:schemeClr val="bg1"/>
                </a:solidFill>
              </a:rPr>
              <a:t> Regression method to train the model and predict the </a:t>
            </a:r>
            <a:r>
              <a:rPr lang="en-US" sz="1800" dirty="0">
                <a:solidFill>
                  <a:schemeClr val="bg1"/>
                </a:solidFill>
              </a:rPr>
              <a:t>house pricing</a:t>
            </a:r>
            <a:r>
              <a:rPr lang="en-IL" sz="1800" dirty="0">
                <a:solidFill>
                  <a:schemeClr val="bg1"/>
                </a:solidFill>
              </a:rPr>
              <a:t>.</a:t>
            </a:r>
          </a:p>
          <a:p>
            <a:pPr marL="0" indent="0" algn="l" rtl="0">
              <a:buNone/>
            </a:pPr>
            <a:r>
              <a:rPr lang="en-IL" sz="1800" dirty="0">
                <a:solidFill>
                  <a:schemeClr val="bg1"/>
                </a:solidFill>
              </a:rPr>
              <a:t>The reason we chose </a:t>
            </a:r>
            <a:r>
              <a:rPr lang="en-US" sz="1800" dirty="0">
                <a:solidFill>
                  <a:schemeClr val="bg1"/>
                </a:solidFill>
              </a:rPr>
              <a:t>Linear</a:t>
            </a:r>
            <a:r>
              <a:rPr lang="en-IL" sz="1800" dirty="0">
                <a:solidFill>
                  <a:schemeClr val="bg1"/>
                </a:solidFill>
              </a:rPr>
              <a:t> Regression is that our type of predicition is a </a:t>
            </a:r>
            <a:r>
              <a:rPr lang="en-US" sz="1800" dirty="0">
                <a:solidFill>
                  <a:schemeClr val="bg1"/>
                </a:solidFill>
              </a:rPr>
              <a:t>pricing problem, and by using the train set we could predict the price.</a:t>
            </a:r>
            <a:endParaRPr lang="en-IL" sz="1800" dirty="0">
              <a:solidFill>
                <a:schemeClr val="bg1"/>
              </a:solidFill>
            </a:endParaRPr>
          </a:p>
          <a:p>
            <a:pPr marL="0" indent="0">
              <a:buNone/>
            </a:pPr>
            <a:endParaRPr lang="en-IL" sz="1800" dirty="0">
              <a:solidFill>
                <a:srgbClr val="FFFFFF"/>
              </a:solidFill>
            </a:endParaRPr>
          </a:p>
        </p:txBody>
      </p:sp>
      <p:grpSp>
        <p:nvGrpSpPr>
          <p:cNvPr id="17" name="קבוצה 16">
            <a:extLst>
              <a:ext uri="{FF2B5EF4-FFF2-40B4-BE49-F238E27FC236}">
                <a16:creationId xmlns:a16="http://schemas.microsoft.com/office/drawing/2014/main" id="{78B4C4FF-B88B-4086-ADD2-417BA91CF14B}"/>
              </a:ext>
            </a:extLst>
          </p:cNvPr>
          <p:cNvGrpSpPr/>
          <p:nvPr/>
        </p:nvGrpSpPr>
        <p:grpSpPr>
          <a:xfrm>
            <a:off x="943898" y="6371303"/>
            <a:ext cx="3195088" cy="508528"/>
            <a:chOff x="4910" y="2361283"/>
            <a:chExt cx="2858231" cy="1143292"/>
          </a:xfrm>
          <a:solidFill>
            <a:schemeClr val="tx2">
              <a:lumMod val="75000"/>
            </a:schemeClr>
          </a:solidFill>
        </p:grpSpPr>
        <p:sp>
          <p:nvSpPr>
            <p:cNvPr id="19" name="חץ: סוגר זוויתי 18">
              <a:extLst>
                <a:ext uri="{FF2B5EF4-FFF2-40B4-BE49-F238E27FC236}">
                  <a16:creationId xmlns:a16="http://schemas.microsoft.com/office/drawing/2014/main" id="{977F0127-A960-4DEE-8561-0409CFEBBF56}"/>
                </a:ext>
              </a:extLst>
            </p:cNvPr>
            <p:cNvSpPr/>
            <p:nvPr/>
          </p:nvSpPr>
          <p:spPr>
            <a:xfrm>
              <a:off x="4910" y="2361283"/>
              <a:ext cx="2858231" cy="1143292"/>
            </a:xfrm>
            <a:prstGeom prst="chevron">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0" name="חץ: סוגר זוויתי 4">
              <a:extLst>
                <a:ext uri="{FF2B5EF4-FFF2-40B4-BE49-F238E27FC236}">
                  <a16:creationId xmlns:a16="http://schemas.microsoft.com/office/drawing/2014/main" id="{4BAFF375-1DE7-4A81-A883-140721694A40}"/>
                </a:ext>
              </a:extLst>
            </p:cNvPr>
            <p:cNvSpPr txBox="1"/>
            <p:nvPr/>
          </p:nvSpPr>
          <p:spPr>
            <a:xfrm>
              <a:off x="353105" y="2361283"/>
              <a:ext cx="1714939" cy="114329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rtl="0">
                <a:lnSpc>
                  <a:spcPct val="90000"/>
                </a:lnSpc>
                <a:spcBef>
                  <a:spcPct val="0"/>
                </a:spcBef>
                <a:spcAft>
                  <a:spcPct val="35000"/>
                </a:spcAft>
                <a:buNone/>
              </a:pPr>
              <a:r>
                <a:rPr lang="en-US" sz="2000" kern="1200" dirty="0"/>
                <a:t>Data Acquisition</a:t>
              </a:r>
            </a:p>
          </p:txBody>
        </p:sp>
      </p:grpSp>
      <p:grpSp>
        <p:nvGrpSpPr>
          <p:cNvPr id="21" name="קבוצה 20">
            <a:extLst>
              <a:ext uri="{FF2B5EF4-FFF2-40B4-BE49-F238E27FC236}">
                <a16:creationId xmlns:a16="http://schemas.microsoft.com/office/drawing/2014/main" id="{07851FF7-57C3-4356-973A-7EB95423E812}"/>
              </a:ext>
            </a:extLst>
          </p:cNvPr>
          <p:cNvGrpSpPr/>
          <p:nvPr/>
        </p:nvGrpSpPr>
        <p:grpSpPr>
          <a:xfrm>
            <a:off x="3230484" y="6371303"/>
            <a:ext cx="3195088" cy="524991"/>
            <a:chOff x="2577318" y="2361283"/>
            <a:chExt cx="2858231" cy="1180305"/>
          </a:xfrm>
          <a:solidFill>
            <a:schemeClr val="tx1">
              <a:lumMod val="65000"/>
            </a:schemeClr>
          </a:solidFill>
        </p:grpSpPr>
        <p:sp>
          <p:nvSpPr>
            <p:cNvPr id="22" name="חץ: סוגר זוויתי 21">
              <a:extLst>
                <a:ext uri="{FF2B5EF4-FFF2-40B4-BE49-F238E27FC236}">
                  <a16:creationId xmlns:a16="http://schemas.microsoft.com/office/drawing/2014/main" id="{40F21938-EF98-4989-99A9-0F9B38485B32}"/>
                </a:ext>
              </a:extLst>
            </p:cNvPr>
            <p:cNvSpPr/>
            <p:nvPr/>
          </p:nvSpPr>
          <p:spPr>
            <a:xfrm>
              <a:off x="2577318" y="2361283"/>
              <a:ext cx="2858231" cy="1143292"/>
            </a:xfrm>
            <a:prstGeom prst="chevron">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3" name="חץ: סוגר זוויתי 6">
              <a:extLst>
                <a:ext uri="{FF2B5EF4-FFF2-40B4-BE49-F238E27FC236}">
                  <a16:creationId xmlns:a16="http://schemas.microsoft.com/office/drawing/2014/main" id="{A3B94064-845E-44B7-84FF-ED46B48A961C}"/>
                </a:ext>
              </a:extLst>
            </p:cNvPr>
            <p:cNvSpPr txBox="1"/>
            <p:nvPr/>
          </p:nvSpPr>
          <p:spPr>
            <a:xfrm>
              <a:off x="2887890" y="2398296"/>
              <a:ext cx="1714939" cy="114329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rtl="0">
                <a:lnSpc>
                  <a:spcPct val="90000"/>
                </a:lnSpc>
                <a:spcBef>
                  <a:spcPct val="0"/>
                </a:spcBef>
                <a:spcAft>
                  <a:spcPct val="35000"/>
                </a:spcAft>
                <a:buNone/>
              </a:pPr>
              <a:r>
                <a:rPr lang="en-US" sz="2200" kern="1200" dirty="0"/>
                <a:t>Data Scrubbing</a:t>
              </a:r>
            </a:p>
          </p:txBody>
        </p:sp>
      </p:grpSp>
      <p:sp>
        <p:nvSpPr>
          <p:cNvPr id="24" name="חץ: סוגר זוויתי 23">
            <a:extLst>
              <a:ext uri="{FF2B5EF4-FFF2-40B4-BE49-F238E27FC236}">
                <a16:creationId xmlns:a16="http://schemas.microsoft.com/office/drawing/2014/main" id="{A5F7EE89-1951-4275-A794-36F659259716}"/>
              </a:ext>
            </a:extLst>
          </p:cNvPr>
          <p:cNvSpPr/>
          <p:nvPr/>
        </p:nvSpPr>
        <p:spPr>
          <a:xfrm>
            <a:off x="5517070" y="6371303"/>
            <a:ext cx="3195088" cy="508528"/>
          </a:xfrm>
          <a:prstGeom prst="chevron">
            <a:avLst/>
          </a:prstGeom>
          <a:solidFill>
            <a:schemeClr val="tx1">
              <a:lumMod val="6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grpSp>
        <p:nvGrpSpPr>
          <p:cNvPr id="25" name="קבוצה 24">
            <a:extLst>
              <a:ext uri="{FF2B5EF4-FFF2-40B4-BE49-F238E27FC236}">
                <a16:creationId xmlns:a16="http://schemas.microsoft.com/office/drawing/2014/main" id="{1AAA1A96-E409-4212-95A8-E5584E0912B2}"/>
              </a:ext>
            </a:extLst>
          </p:cNvPr>
          <p:cNvGrpSpPr/>
          <p:nvPr/>
        </p:nvGrpSpPr>
        <p:grpSpPr>
          <a:xfrm>
            <a:off x="7803655" y="6364657"/>
            <a:ext cx="3195088" cy="508528"/>
            <a:chOff x="7722136" y="2361283"/>
            <a:chExt cx="2858231" cy="1143292"/>
          </a:xfrm>
          <a:solidFill>
            <a:srgbClr val="002060"/>
          </a:solidFill>
        </p:grpSpPr>
        <p:sp>
          <p:nvSpPr>
            <p:cNvPr id="26" name="חץ: סוגר זוויתי 25">
              <a:extLst>
                <a:ext uri="{FF2B5EF4-FFF2-40B4-BE49-F238E27FC236}">
                  <a16:creationId xmlns:a16="http://schemas.microsoft.com/office/drawing/2014/main" id="{BBFAACCA-90D6-444D-8457-9A3EA0FC6B27}"/>
                </a:ext>
              </a:extLst>
            </p:cNvPr>
            <p:cNvSpPr/>
            <p:nvPr/>
          </p:nvSpPr>
          <p:spPr>
            <a:xfrm>
              <a:off x="7722136" y="2361283"/>
              <a:ext cx="2858231" cy="1143292"/>
            </a:xfrm>
            <a:prstGeom prst="chevron">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7" name="חץ: סוגר זוויתי 10">
              <a:extLst>
                <a:ext uri="{FF2B5EF4-FFF2-40B4-BE49-F238E27FC236}">
                  <a16:creationId xmlns:a16="http://schemas.microsoft.com/office/drawing/2014/main" id="{0F8300D8-CFBA-4C6C-AB30-58CE87A072F9}"/>
                </a:ext>
              </a:extLst>
            </p:cNvPr>
            <p:cNvSpPr txBox="1"/>
            <p:nvPr/>
          </p:nvSpPr>
          <p:spPr>
            <a:xfrm>
              <a:off x="8293782" y="2361283"/>
              <a:ext cx="1714939" cy="114329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rtl="0">
                <a:lnSpc>
                  <a:spcPct val="90000"/>
                </a:lnSpc>
                <a:spcBef>
                  <a:spcPct val="0"/>
                </a:spcBef>
                <a:spcAft>
                  <a:spcPct val="35000"/>
                </a:spcAft>
                <a:buNone/>
              </a:pPr>
              <a:r>
                <a:rPr lang="en-US" sz="2000" kern="1200" dirty="0"/>
                <a:t>Machine Learning Modeling</a:t>
              </a:r>
            </a:p>
          </p:txBody>
        </p:sp>
      </p:grpSp>
      <p:sp>
        <p:nvSpPr>
          <p:cNvPr id="28" name="חץ: סוגר זוויתי 6">
            <a:extLst>
              <a:ext uri="{FF2B5EF4-FFF2-40B4-BE49-F238E27FC236}">
                <a16:creationId xmlns:a16="http://schemas.microsoft.com/office/drawing/2014/main" id="{231391B6-1CB3-46FF-802F-6401989E2CB3}"/>
              </a:ext>
            </a:extLst>
          </p:cNvPr>
          <p:cNvSpPr txBox="1"/>
          <p:nvPr/>
        </p:nvSpPr>
        <p:spPr>
          <a:xfrm>
            <a:off x="5766773" y="6387765"/>
            <a:ext cx="1794233" cy="493779"/>
          </a:xfrm>
          <a:prstGeom prst="rect">
            <a:avLst/>
          </a:prstGeom>
          <a:solidFill>
            <a:schemeClr val="tx1">
              <a:lumMod val="65000"/>
            </a:schemeClr>
          </a:solidFill>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rtl="0">
              <a:lnSpc>
                <a:spcPct val="90000"/>
              </a:lnSpc>
              <a:spcBef>
                <a:spcPct val="0"/>
              </a:spcBef>
              <a:spcAft>
                <a:spcPct val="35000"/>
              </a:spcAft>
              <a:buNone/>
            </a:pPr>
            <a:r>
              <a:rPr lang="en-US" sz="2200" kern="1200" dirty="0"/>
              <a:t>EDA</a:t>
            </a:r>
          </a:p>
        </p:txBody>
      </p:sp>
    </p:spTree>
    <p:extLst>
      <p:ext uri="{BB962C8B-B14F-4D97-AF65-F5344CB8AC3E}">
        <p14:creationId xmlns:p14="http://schemas.microsoft.com/office/powerpoint/2010/main" val="422096218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60CB5-F295-8346-9CC7-56C1F7F2060C}"/>
              </a:ext>
            </a:extLst>
          </p:cNvPr>
          <p:cNvSpPr>
            <a:spLocks noGrp="1"/>
          </p:cNvSpPr>
          <p:nvPr>
            <p:ph type="title"/>
          </p:nvPr>
        </p:nvSpPr>
        <p:spPr>
          <a:xfrm>
            <a:off x="646189" y="1198108"/>
            <a:ext cx="10520702" cy="1325563"/>
          </a:xfrm>
        </p:spPr>
        <p:txBody>
          <a:bodyPr>
            <a:normAutofit/>
          </a:bodyPr>
          <a:lstStyle/>
          <a:p>
            <a:r>
              <a:rPr lang="en-IL" dirty="0">
                <a:solidFill>
                  <a:schemeClr val="bg1"/>
                </a:solidFill>
              </a:rPr>
              <a:t>Machine Learning</a:t>
            </a:r>
          </a:p>
        </p:txBody>
      </p:sp>
      <p:sp>
        <p:nvSpPr>
          <p:cNvPr id="3" name="Content Placeholder 2">
            <a:extLst>
              <a:ext uri="{FF2B5EF4-FFF2-40B4-BE49-F238E27FC236}">
                <a16:creationId xmlns:a16="http://schemas.microsoft.com/office/drawing/2014/main" id="{BA080928-EC02-ED41-A9A8-B9C716E1803F}"/>
              </a:ext>
            </a:extLst>
          </p:cNvPr>
          <p:cNvSpPr>
            <a:spLocks noGrp="1"/>
          </p:cNvSpPr>
          <p:nvPr>
            <p:ph idx="1"/>
          </p:nvPr>
        </p:nvSpPr>
        <p:spPr>
          <a:xfrm>
            <a:off x="674739" y="2523671"/>
            <a:ext cx="7128916" cy="3136221"/>
          </a:xfrm>
        </p:spPr>
        <p:txBody>
          <a:bodyPr>
            <a:normAutofit/>
          </a:bodyPr>
          <a:lstStyle/>
          <a:p>
            <a:pPr marL="0" indent="0" algn="l" rtl="0">
              <a:buNone/>
            </a:pPr>
            <a:r>
              <a:rPr lang="en-IL" sz="2500" u="sng" dirty="0">
                <a:solidFill>
                  <a:schemeClr val="bg1"/>
                </a:solidFill>
              </a:rPr>
              <a:t>Results</a:t>
            </a:r>
            <a:endParaRPr lang="en-IL" sz="1800" dirty="0">
              <a:solidFill>
                <a:schemeClr val="bg1"/>
              </a:solidFill>
            </a:endParaRPr>
          </a:p>
          <a:p>
            <a:pPr marL="0" indent="0" algn="l" rtl="0">
              <a:buNone/>
            </a:pPr>
            <a:r>
              <a:rPr lang="en-IL" sz="1800" dirty="0">
                <a:solidFill>
                  <a:schemeClr val="bg1"/>
                </a:solidFill>
              </a:rPr>
              <a:t>We </a:t>
            </a:r>
            <a:r>
              <a:rPr lang="en-US" sz="1800" dirty="0">
                <a:solidFill>
                  <a:schemeClr val="bg1"/>
                </a:solidFill>
              </a:rPr>
              <a:t>tried different approaches to get the most accurate result.</a:t>
            </a:r>
          </a:p>
          <a:p>
            <a:pPr marL="0" indent="0" algn="l" rtl="0">
              <a:buNone/>
            </a:pPr>
            <a:r>
              <a:rPr lang="en-US" sz="1800" dirty="0">
                <a:solidFill>
                  <a:schemeClr val="bg1"/>
                </a:solidFill>
              </a:rPr>
              <a:t>Between ”No scaling”, ”Standard Scaling” and “</a:t>
            </a:r>
            <a:r>
              <a:rPr lang="en-US" sz="1800" dirty="0" err="1">
                <a:solidFill>
                  <a:schemeClr val="bg1"/>
                </a:solidFill>
              </a:rPr>
              <a:t>MinMax</a:t>
            </a:r>
            <a:r>
              <a:rPr lang="en-US" sz="1800" dirty="0">
                <a:solidFill>
                  <a:schemeClr val="bg1"/>
                </a:solidFill>
              </a:rPr>
              <a:t> Scaling” we found the difference in accuracy is minor.</a:t>
            </a:r>
          </a:p>
          <a:p>
            <a:pPr marL="0" indent="0" algn="l" rtl="0">
              <a:buNone/>
            </a:pPr>
            <a:r>
              <a:rPr lang="en-US" sz="1800" dirty="0">
                <a:solidFill>
                  <a:schemeClr val="bg1"/>
                </a:solidFill>
              </a:rPr>
              <a:t>Eventually, we decided to rely on R^2 Score which came out great! (91.4%).</a:t>
            </a:r>
          </a:p>
          <a:p>
            <a:pPr marL="0" indent="0" algn="l" rtl="0">
              <a:buNone/>
            </a:pPr>
            <a:r>
              <a:rPr lang="en-US" sz="1800" dirty="0">
                <a:solidFill>
                  <a:schemeClr val="bg1"/>
                </a:solidFill>
              </a:rPr>
              <a:t>We also used a visual “test” to better understand our model – using a scatter plot.</a:t>
            </a:r>
          </a:p>
        </p:txBody>
      </p:sp>
      <p:grpSp>
        <p:nvGrpSpPr>
          <p:cNvPr id="10" name="קבוצה 9">
            <a:extLst>
              <a:ext uri="{FF2B5EF4-FFF2-40B4-BE49-F238E27FC236}">
                <a16:creationId xmlns:a16="http://schemas.microsoft.com/office/drawing/2014/main" id="{AF5E3A8F-0FD1-43EA-8DA5-78FF2A19EFCB}"/>
              </a:ext>
            </a:extLst>
          </p:cNvPr>
          <p:cNvGrpSpPr/>
          <p:nvPr/>
        </p:nvGrpSpPr>
        <p:grpSpPr>
          <a:xfrm>
            <a:off x="943898" y="6371303"/>
            <a:ext cx="3195088" cy="508528"/>
            <a:chOff x="4910" y="2361283"/>
            <a:chExt cx="2858231" cy="1143292"/>
          </a:xfrm>
          <a:solidFill>
            <a:schemeClr val="tx2">
              <a:lumMod val="75000"/>
            </a:schemeClr>
          </a:solidFill>
        </p:grpSpPr>
        <p:sp>
          <p:nvSpPr>
            <p:cNvPr id="11" name="חץ: סוגר זוויתי 10">
              <a:extLst>
                <a:ext uri="{FF2B5EF4-FFF2-40B4-BE49-F238E27FC236}">
                  <a16:creationId xmlns:a16="http://schemas.microsoft.com/office/drawing/2014/main" id="{856FD8F5-5999-466D-AAA7-B9FA6E90B92B}"/>
                </a:ext>
              </a:extLst>
            </p:cNvPr>
            <p:cNvSpPr/>
            <p:nvPr/>
          </p:nvSpPr>
          <p:spPr>
            <a:xfrm>
              <a:off x="4910" y="2361283"/>
              <a:ext cx="2858231" cy="1143292"/>
            </a:xfrm>
            <a:prstGeom prst="chevron">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2" name="חץ: סוגר זוויתי 4">
              <a:extLst>
                <a:ext uri="{FF2B5EF4-FFF2-40B4-BE49-F238E27FC236}">
                  <a16:creationId xmlns:a16="http://schemas.microsoft.com/office/drawing/2014/main" id="{BA6629CA-EEEC-4683-BD21-214675483FD4}"/>
                </a:ext>
              </a:extLst>
            </p:cNvPr>
            <p:cNvSpPr txBox="1"/>
            <p:nvPr/>
          </p:nvSpPr>
          <p:spPr>
            <a:xfrm>
              <a:off x="353105" y="2361283"/>
              <a:ext cx="1714939" cy="114329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rtl="0">
                <a:lnSpc>
                  <a:spcPct val="90000"/>
                </a:lnSpc>
                <a:spcBef>
                  <a:spcPct val="0"/>
                </a:spcBef>
                <a:spcAft>
                  <a:spcPct val="35000"/>
                </a:spcAft>
                <a:buNone/>
              </a:pPr>
              <a:r>
                <a:rPr lang="en-US" sz="2000" kern="1200" dirty="0"/>
                <a:t>Data Acquisition</a:t>
              </a:r>
            </a:p>
          </p:txBody>
        </p:sp>
      </p:grpSp>
      <p:grpSp>
        <p:nvGrpSpPr>
          <p:cNvPr id="13" name="קבוצה 12">
            <a:extLst>
              <a:ext uri="{FF2B5EF4-FFF2-40B4-BE49-F238E27FC236}">
                <a16:creationId xmlns:a16="http://schemas.microsoft.com/office/drawing/2014/main" id="{31E85C0A-6584-44A0-89AB-B814F076450E}"/>
              </a:ext>
            </a:extLst>
          </p:cNvPr>
          <p:cNvGrpSpPr/>
          <p:nvPr/>
        </p:nvGrpSpPr>
        <p:grpSpPr>
          <a:xfrm>
            <a:off x="3230484" y="6371303"/>
            <a:ext cx="3195088" cy="524991"/>
            <a:chOff x="2577318" y="2361283"/>
            <a:chExt cx="2858231" cy="1180305"/>
          </a:xfrm>
          <a:solidFill>
            <a:schemeClr val="tx1">
              <a:lumMod val="65000"/>
            </a:schemeClr>
          </a:solidFill>
        </p:grpSpPr>
        <p:sp>
          <p:nvSpPr>
            <p:cNvPr id="18" name="חץ: סוגר זוויתי 17">
              <a:extLst>
                <a:ext uri="{FF2B5EF4-FFF2-40B4-BE49-F238E27FC236}">
                  <a16:creationId xmlns:a16="http://schemas.microsoft.com/office/drawing/2014/main" id="{F92EEBF6-FA5C-47D9-AE60-383070C94A7B}"/>
                </a:ext>
              </a:extLst>
            </p:cNvPr>
            <p:cNvSpPr/>
            <p:nvPr/>
          </p:nvSpPr>
          <p:spPr>
            <a:xfrm>
              <a:off x="2577318" y="2361283"/>
              <a:ext cx="2858231" cy="1143292"/>
            </a:xfrm>
            <a:prstGeom prst="chevron">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9" name="חץ: סוגר זוויתי 6">
              <a:extLst>
                <a:ext uri="{FF2B5EF4-FFF2-40B4-BE49-F238E27FC236}">
                  <a16:creationId xmlns:a16="http://schemas.microsoft.com/office/drawing/2014/main" id="{95EF5978-D309-45EB-A654-F83FADB140E1}"/>
                </a:ext>
              </a:extLst>
            </p:cNvPr>
            <p:cNvSpPr txBox="1"/>
            <p:nvPr/>
          </p:nvSpPr>
          <p:spPr>
            <a:xfrm>
              <a:off x="2887890" y="2398296"/>
              <a:ext cx="1714939" cy="114329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rtl="0">
                <a:lnSpc>
                  <a:spcPct val="90000"/>
                </a:lnSpc>
                <a:spcBef>
                  <a:spcPct val="0"/>
                </a:spcBef>
                <a:spcAft>
                  <a:spcPct val="35000"/>
                </a:spcAft>
                <a:buNone/>
              </a:pPr>
              <a:r>
                <a:rPr lang="en-US" sz="2200" kern="1200" dirty="0"/>
                <a:t>Data Scrubbing</a:t>
              </a:r>
            </a:p>
          </p:txBody>
        </p:sp>
      </p:grpSp>
      <p:sp>
        <p:nvSpPr>
          <p:cNvPr id="20" name="חץ: סוגר זוויתי 19">
            <a:extLst>
              <a:ext uri="{FF2B5EF4-FFF2-40B4-BE49-F238E27FC236}">
                <a16:creationId xmlns:a16="http://schemas.microsoft.com/office/drawing/2014/main" id="{2F380D1E-9313-407B-9B78-BABBD6BE45E8}"/>
              </a:ext>
            </a:extLst>
          </p:cNvPr>
          <p:cNvSpPr/>
          <p:nvPr/>
        </p:nvSpPr>
        <p:spPr>
          <a:xfrm>
            <a:off x="5517070" y="6371303"/>
            <a:ext cx="3195088" cy="508528"/>
          </a:xfrm>
          <a:prstGeom prst="chevron">
            <a:avLst/>
          </a:prstGeom>
          <a:solidFill>
            <a:schemeClr val="tx1">
              <a:lumMod val="6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grpSp>
        <p:nvGrpSpPr>
          <p:cNvPr id="21" name="קבוצה 20">
            <a:extLst>
              <a:ext uri="{FF2B5EF4-FFF2-40B4-BE49-F238E27FC236}">
                <a16:creationId xmlns:a16="http://schemas.microsoft.com/office/drawing/2014/main" id="{008475E3-3AF9-4B2D-92EE-DB494A8301AF}"/>
              </a:ext>
            </a:extLst>
          </p:cNvPr>
          <p:cNvGrpSpPr/>
          <p:nvPr/>
        </p:nvGrpSpPr>
        <p:grpSpPr>
          <a:xfrm>
            <a:off x="7803655" y="6364657"/>
            <a:ext cx="3195088" cy="508528"/>
            <a:chOff x="7722136" y="2361283"/>
            <a:chExt cx="2858231" cy="1143292"/>
          </a:xfrm>
          <a:solidFill>
            <a:srgbClr val="002060"/>
          </a:solidFill>
        </p:grpSpPr>
        <p:sp>
          <p:nvSpPr>
            <p:cNvPr id="22" name="חץ: סוגר זוויתי 21">
              <a:extLst>
                <a:ext uri="{FF2B5EF4-FFF2-40B4-BE49-F238E27FC236}">
                  <a16:creationId xmlns:a16="http://schemas.microsoft.com/office/drawing/2014/main" id="{48B91A95-0D19-4CA7-84FA-A8A4498B3353}"/>
                </a:ext>
              </a:extLst>
            </p:cNvPr>
            <p:cNvSpPr/>
            <p:nvPr/>
          </p:nvSpPr>
          <p:spPr>
            <a:xfrm>
              <a:off x="7722136" y="2361283"/>
              <a:ext cx="2858231" cy="1143292"/>
            </a:xfrm>
            <a:prstGeom prst="chevron">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3" name="חץ: סוגר זוויתי 10">
              <a:extLst>
                <a:ext uri="{FF2B5EF4-FFF2-40B4-BE49-F238E27FC236}">
                  <a16:creationId xmlns:a16="http://schemas.microsoft.com/office/drawing/2014/main" id="{24D8A339-3DC1-4754-B596-2CE5B024D060}"/>
                </a:ext>
              </a:extLst>
            </p:cNvPr>
            <p:cNvSpPr txBox="1"/>
            <p:nvPr/>
          </p:nvSpPr>
          <p:spPr>
            <a:xfrm>
              <a:off x="8293782" y="2361283"/>
              <a:ext cx="1714939" cy="114329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rtl="0">
                <a:lnSpc>
                  <a:spcPct val="90000"/>
                </a:lnSpc>
                <a:spcBef>
                  <a:spcPct val="0"/>
                </a:spcBef>
                <a:spcAft>
                  <a:spcPct val="35000"/>
                </a:spcAft>
                <a:buNone/>
              </a:pPr>
              <a:r>
                <a:rPr lang="en-US" sz="2000" kern="1200" dirty="0"/>
                <a:t>Machine Learning Modeling</a:t>
              </a:r>
            </a:p>
          </p:txBody>
        </p:sp>
      </p:grpSp>
      <p:sp>
        <p:nvSpPr>
          <p:cNvPr id="24" name="חץ: סוגר זוויתי 6">
            <a:extLst>
              <a:ext uri="{FF2B5EF4-FFF2-40B4-BE49-F238E27FC236}">
                <a16:creationId xmlns:a16="http://schemas.microsoft.com/office/drawing/2014/main" id="{B83866F1-ECCE-41B7-AC82-678FC0A77D43}"/>
              </a:ext>
            </a:extLst>
          </p:cNvPr>
          <p:cNvSpPr txBox="1"/>
          <p:nvPr/>
        </p:nvSpPr>
        <p:spPr>
          <a:xfrm>
            <a:off x="5766773" y="6387765"/>
            <a:ext cx="1794233" cy="493779"/>
          </a:xfrm>
          <a:prstGeom prst="rect">
            <a:avLst/>
          </a:prstGeom>
          <a:solidFill>
            <a:schemeClr val="tx1">
              <a:lumMod val="65000"/>
            </a:schemeClr>
          </a:solidFill>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rtl="0">
              <a:lnSpc>
                <a:spcPct val="90000"/>
              </a:lnSpc>
              <a:spcBef>
                <a:spcPct val="0"/>
              </a:spcBef>
              <a:spcAft>
                <a:spcPct val="35000"/>
              </a:spcAft>
              <a:buNone/>
            </a:pPr>
            <a:r>
              <a:rPr lang="en-US" sz="2200" kern="1200" dirty="0"/>
              <a:t>EDA</a:t>
            </a:r>
          </a:p>
        </p:txBody>
      </p:sp>
      <p:pic>
        <p:nvPicPr>
          <p:cNvPr id="5" name="תמונה 4">
            <a:extLst>
              <a:ext uri="{FF2B5EF4-FFF2-40B4-BE49-F238E27FC236}">
                <a16:creationId xmlns:a16="http://schemas.microsoft.com/office/drawing/2014/main" id="{97E313CF-F83C-41DF-BF63-E5BA3C502D3F}"/>
              </a:ext>
            </a:extLst>
          </p:cNvPr>
          <p:cNvPicPr>
            <a:picLocks noChangeAspect="1"/>
          </p:cNvPicPr>
          <p:nvPr/>
        </p:nvPicPr>
        <p:blipFill>
          <a:blip r:embed="rId2"/>
          <a:stretch>
            <a:fillRect/>
          </a:stretch>
        </p:blipFill>
        <p:spPr>
          <a:xfrm>
            <a:off x="6663889" y="3863181"/>
            <a:ext cx="1508760" cy="228600"/>
          </a:xfrm>
          <a:prstGeom prst="rect">
            <a:avLst/>
          </a:prstGeom>
        </p:spPr>
      </p:pic>
      <p:pic>
        <p:nvPicPr>
          <p:cNvPr id="5122" name="Picture 2">
            <a:extLst>
              <a:ext uri="{FF2B5EF4-FFF2-40B4-BE49-F238E27FC236}">
                <a16:creationId xmlns:a16="http://schemas.microsoft.com/office/drawing/2014/main" id="{4F36701E-16A1-47A4-B8EB-E847025BF6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1155" y="2821858"/>
            <a:ext cx="3246106" cy="3193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3798678"/>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60CB5-F295-8346-9CC7-56C1F7F2060C}"/>
              </a:ext>
            </a:extLst>
          </p:cNvPr>
          <p:cNvSpPr>
            <a:spLocks noGrp="1"/>
          </p:cNvSpPr>
          <p:nvPr>
            <p:ph type="title"/>
          </p:nvPr>
        </p:nvSpPr>
        <p:spPr>
          <a:xfrm>
            <a:off x="833002" y="1236856"/>
            <a:ext cx="10520702" cy="1325563"/>
          </a:xfrm>
        </p:spPr>
        <p:txBody>
          <a:bodyPr>
            <a:normAutofit/>
          </a:bodyPr>
          <a:lstStyle/>
          <a:p>
            <a:r>
              <a:rPr lang="en-IL" dirty="0">
                <a:solidFill>
                  <a:schemeClr val="bg1"/>
                </a:solidFill>
              </a:rPr>
              <a:t>Conclusions</a:t>
            </a:r>
          </a:p>
        </p:txBody>
      </p:sp>
      <p:sp>
        <p:nvSpPr>
          <p:cNvPr id="3" name="Content Placeholder 2">
            <a:extLst>
              <a:ext uri="{FF2B5EF4-FFF2-40B4-BE49-F238E27FC236}">
                <a16:creationId xmlns:a16="http://schemas.microsoft.com/office/drawing/2014/main" id="{BA080928-EC02-ED41-A9A8-B9C716E1803F}"/>
              </a:ext>
            </a:extLst>
          </p:cNvPr>
          <p:cNvSpPr>
            <a:spLocks noGrp="1"/>
          </p:cNvSpPr>
          <p:nvPr>
            <p:ph idx="1"/>
          </p:nvPr>
        </p:nvSpPr>
        <p:spPr>
          <a:xfrm>
            <a:off x="791088" y="2497905"/>
            <a:ext cx="10562616" cy="5451476"/>
          </a:xfrm>
        </p:spPr>
        <p:txBody>
          <a:bodyPr>
            <a:normAutofit/>
          </a:bodyPr>
          <a:lstStyle/>
          <a:p>
            <a:pPr marL="0" indent="0" algn="l" rtl="0">
              <a:buNone/>
            </a:pPr>
            <a:endParaRPr lang="en-US" sz="1800" dirty="0">
              <a:solidFill>
                <a:schemeClr val="bg1"/>
              </a:solidFill>
            </a:endParaRPr>
          </a:p>
          <a:p>
            <a:pPr marL="0" indent="0" algn="l" rtl="0">
              <a:buNone/>
            </a:pPr>
            <a:r>
              <a:rPr lang="en-US" sz="1800" dirty="0">
                <a:solidFill>
                  <a:schemeClr val="bg1"/>
                </a:solidFill>
              </a:rPr>
              <a:t>After investigating a big dataset (2.2M deals+) we realized it would be better go “drill down” into smaller one classified by the city.</a:t>
            </a:r>
          </a:p>
          <a:p>
            <a:pPr marL="0" indent="0" algn="l" rtl="0">
              <a:buNone/>
            </a:pPr>
            <a:r>
              <a:rPr lang="en-US" sz="1800" dirty="0">
                <a:solidFill>
                  <a:schemeClr val="bg1"/>
                </a:solidFill>
              </a:rPr>
              <a:t>The main conclusion we came up with is that house prices in Israel in the long run are always increasing no matter what. Most of the deals was in houses with 3-6 bedrooms and around 100 </a:t>
            </a:r>
            <a:r>
              <a:rPr lang="en-US" sz="1800" dirty="0" err="1">
                <a:solidFill>
                  <a:schemeClr val="bg1"/>
                </a:solidFill>
              </a:rPr>
              <a:t>sqft</a:t>
            </a:r>
            <a:r>
              <a:rPr lang="en-US" sz="1800" dirty="0">
                <a:solidFill>
                  <a:schemeClr val="bg1"/>
                </a:solidFill>
              </a:rPr>
              <a:t>. </a:t>
            </a:r>
          </a:p>
          <a:p>
            <a:pPr marL="0" indent="0" algn="l" rtl="0">
              <a:buNone/>
            </a:pPr>
            <a:r>
              <a:rPr lang="en-US" sz="1800" dirty="0">
                <a:solidFill>
                  <a:schemeClr val="bg1"/>
                </a:solidFill>
              </a:rPr>
              <a:t>Generally, in a “regular” year with no financial crises or wars or pandemic, the prices can go up by 7-10% a year, but when there is a year with some crisis of the above, the prices was stable or decrease by 2-3%.</a:t>
            </a:r>
          </a:p>
          <a:p>
            <a:pPr marL="0" indent="0" algn="l" rtl="0">
              <a:buNone/>
            </a:pPr>
            <a:r>
              <a:rPr lang="en-US" sz="1800" dirty="0">
                <a:solidFill>
                  <a:schemeClr val="bg1"/>
                </a:solidFill>
              </a:rPr>
              <a:t>We realized that the price go up in about 4%-5% average in a year, so go buy a house, it’s the best investment you can do !</a:t>
            </a:r>
          </a:p>
          <a:p>
            <a:pPr marL="0" indent="0">
              <a:buNone/>
            </a:pPr>
            <a:endParaRPr lang="en-IL" sz="1800" dirty="0">
              <a:solidFill>
                <a:srgbClr val="FFFFFF"/>
              </a:solidFill>
            </a:endParaRPr>
          </a:p>
        </p:txBody>
      </p:sp>
    </p:spTree>
    <p:extLst>
      <p:ext uri="{BB962C8B-B14F-4D97-AF65-F5344CB8AC3E}">
        <p14:creationId xmlns:p14="http://schemas.microsoft.com/office/powerpoint/2010/main" val="301180043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60CB5-F295-8346-9CC7-56C1F7F2060C}"/>
              </a:ext>
            </a:extLst>
          </p:cNvPr>
          <p:cNvSpPr>
            <a:spLocks noGrp="1"/>
          </p:cNvSpPr>
          <p:nvPr>
            <p:ph type="title"/>
          </p:nvPr>
        </p:nvSpPr>
        <p:spPr>
          <a:xfrm>
            <a:off x="838201" y="1151934"/>
            <a:ext cx="10520702" cy="1325563"/>
          </a:xfrm>
        </p:spPr>
        <p:txBody>
          <a:bodyPr>
            <a:normAutofit/>
          </a:bodyPr>
          <a:lstStyle/>
          <a:p>
            <a:r>
              <a:rPr lang="en-IL" dirty="0">
                <a:solidFill>
                  <a:schemeClr val="bg1"/>
                </a:solidFill>
              </a:rPr>
              <a:t>The Research</a:t>
            </a:r>
          </a:p>
        </p:txBody>
      </p:sp>
      <p:sp>
        <p:nvSpPr>
          <p:cNvPr id="3" name="Content Placeholder 2">
            <a:extLst>
              <a:ext uri="{FF2B5EF4-FFF2-40B4-BE49-F238E27FC236}">
                <a16:creationId xmlns:a16="http://schemas.microsoft.com/office/drawing/2014/main" id="{BA080928-EC02-ED41-A9A8-B9C716E1803F}"/>
              </a:ext>
            </a:extLst>
          </p:cNvPr>
          <p:cNvSpPr>
            <a:spLocks noGrp="1"/>
          </p:cNvSpPr>
          <p:nvPr>
            <p:ph idx="1"/>
          </p:nvPr>
        </p:nvSpPr>
        <p:spPr>
          <a:xfrm>
            <a:off x="838201" y="2464958"/>
            <a:ext cx="10515598" cy="4154361"/>
          </a:xfrm>
        </p:spPr>
        <p:txBody>
          <a:bodyPr>
            <a:normAutofit/>
          </a:bodyPr>
          <a:lstStyle/>
          <a:p>
            <a:pPr marL="0" indent="0" algn="l" rtl="0">
              <a:buNone/>
            </a:pPr>
            <a:r>
              <a:rPr lang="en-IL" sz="2500" u="sng" dirty="0">
                <a:solidFill>
                  <a:schemeClr val="bg1"/>
                </a:solidFill>
              </a:rPr>
              <a:t>Background</a:t>
            </a:r>
          </a:p>
          <a:p>
            <a:pPr marL="0" indent="0" algn="l" rtl="0">
              <a:buNone/>
            </a:pPr>
            <a:r>
              <a:rPr lang="en-US" sz="1800" dirty="0">
                <a:solidFill>
                  <a:schemeClr val="bg1"/>
                </a:solidFill>
              </a:rPr>
              <a:t>Around 20 years ago, every young couple would get married and most likely be looking for their future house.</a:t>
            </a:r>
          </a:p>
          <a:p>
            <a:pPr marL="0" indent="0" algn="l" rtl="0">
              <a:buNone/>
            </a:pPr>
            <a:r>
              <a:rPr lang="en-US" sz="1800" dirty="0">
                <a:solidFill>
                  <a:schemeClr val="bg1"/>
                </a:solidFill>
              </a:rPr>
              <a:t>Nowadays, the prices are so high that it is almost totally out of reach. What effect these changes? Can we predict which features will effect more than others?</a:t>
            </a:r>
          </a:p>
          <a:p>
            <a:pPr marL="0" indent="0" algn="l" rtl="0">
              <a:buNone/>
            </a:pPr>
            <a:r>
              <a:rPr lang="en-US" sz="1800" dirty="0">
                <a:solidFill>
                  <a:schemeClr val="bg1"/>
                </a:solidFill>
              </a:rPr>
              <a:t>Who doesn’t want to be able to predict the price of an house he is interested in buying?</a:t>
            </a:r>
          </a:p>
          <a:p>
            <a:pPr marL="0" indent="0" algn="l" rtl="0">
              <a:buNone/>
            </a:pPr>
            <a:r>
              <a:rPr lang="en-US" sz="1800" dirty="0">
                <a:solidFill>
                  <a:schemeClr val="bg1"/>
                </a:solidFill>
              </a:rPr>
              <a:t> </a:t>
            </a:r>
          </a:p>
          <a:p>
            <a:pPr marL="0" indent="0" algn="l" rtl="0">
              <a:buNone/>
            </a:pPr>
            <a:r>
              <a:rPr lang="en-US" sz="2500" u="sng" dirty="0">
                <a:solidFill>
                  <a:schemeClr val="bg1"/>
                </a:solidFill>
              </a:rPr>
              <a:t>Our Goal</a:t>
            </a:r>
          </a:p>
          <a:p>
            <a:pPr marL="0" indent="0" algn="l" rtl="0">
              <a:buNone/>
            </a:pPr>
            <a:r>
              <a:rPr lang="en-IL" sz="1800" dirty="0">
                <a:solidFill>
                  <a:schemeClr val="bg1"/>
                </a:solidFill>
              </a:rPr>
              <a:t>Create a Machine Learning model that can predict </a:t>
            </a:r>
            <a:r>
              <a:rPr lang="en-US" sz="1800" dirty="0">
                <a:solidFill>
                  <a:schemeClr val="bg1"/>
                </a:solidFill>
              </a:rPr>
              <a:t>an house price</a:t>
            </a:r>
            <a:r>
              <a:rPr lang="en-IL" sz="1800" dirty="0">
                <a:solidFill>
                  <a:schemeClr val="bg1"/>
                </a:solidFill>
              </a:rPr>
              <a:t>, based on a set of different features.</a:t>
            </a:r>
          </a:p>
        </p:txBody>
      </p:sp>
    </p:spTree>
    <p:extLst>
      <p:ext uri="{BB962C8B-B14F-4D97-AF65-F5344CB8AC3E}">
        <p14:creationId xmlns:p14="http://schemas.microsoft.com/office/powerpoint/2010/main" val="252033678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60CB5-F295-8346-9CC7-56C1F7F2060C}"/>
              </a:ext>
            </a:extLst>
          </p:cNvPr>
          <p:cNvSpPr>
            <a:spLocks noGrp="1"/>
          </p:cNvSpPr>
          <p:nvPr>
            <p:ph type="title"/>
          </p:nvPr>
        </p:nvSpPr>
        <p:spPr>
          <a:xfrm>
            <a:off x="744512" y="1238525"/>
            <a:ext cx="10520702" cy="1325563"/>
          </a:xfrm>
        </p:spPr>
        <p:txBody>
          <a:bodyPr>
            <a:normAutofit/>
          </a:bodyPr>
          <a:lstStyle/>
          <a:p>
            <a:r>
              <a:rPr lang="en-IL" dirty="0">
                <a:solidFill>
                  <a:schemeClr val="bg1"/>
                </a:solidFill>
              </a:rPr>
              <a:t>The Process</a:t>
            </a:r>
          </a:p>
        </p:txBody>
      </p:sp>
      <p:sp>
        <p:nvSpPr>
          <p:cNvPr id="7" name="TextBox 6">
            <a:extLst>
              <a:ext uri="{FF2B5EF4-FFF2-40B4-BE49-F238E27FC236}">
                <a16:creationId xmlns:a16="http://schemas.microsoft.com/office/drawing/2014/main" id="{55353A21-0C9A-1847-B670-9D2FC3096F46}"/>
              </a:ext>
            </a:extLst>
          </p:cNvPr>
          <p:cNvSpPr txBox="1"/>
          <p:nvPr/>
        </p:nvSpPr>
        <p:spPr>
          <a:xfrm>
            <a:off x="1296449" y="2992083"/>
            <a:ext cx="1953734" cy="923330"/>
          </a:xfrm>
          <a:prstGeom prst="rect">
            <a:avLst/>
          </a:prstGeom>
          <a:noFill/>
        </p:spPr>
        <p:txBody>
          <a:bodyPr wrap="square" rtlCol="0">
            <a:spAutoFit/>
          </a:bodyPr>
          <a:lstStyle/>
          <a:p>
            <a:r>
              <a:rPr lang="en-IL" dirty="0">
                <a:solidFill>
                  <a:schemeClr val="bg1"/>
                </a:solidFill>
              </a:rPr>
              <a:t>Scrape the web to get data about strains</a:t>
            </a:r>
          </a:p>
        </p:txBody>
      </p:sp>
      <p:sp>
        <p:nvSpPr>
          <p:cNvPr id="12" name="TextBox 11">
            <a:extLst>
              <a:ext uri="{FF2B5EF4-FFF2-40B4-BE49-F238E27FC236}">
                <a16:creationId xmlns:a16="http://schemas.microsoft.com/office/drawing/2014/main" id="{E1A1FA2F-5FB6-C344-AB3E-306D6E45616C}"/>
              </a:ext>
            </a:extLst>
          </p:cNvPr>
          <p:cNvSpPr txBox="1"/>
          <p:nvPr/>
        </p:nvSpPr>
        <p:spPr>
          <a:xfrm>
            <a:off x="3661232" y="2992083"/>
            <a:ext cx="1953734" cy="923330"/>
          </a:xfrm>
          <a:prstGeom prst="rect">
            <a:avLst/>
          </a:prstGeom>
          <a:noFill/>
        </p:spPr>
        <p:txBody>
          <a:bodyPr wrap="square" rtlCol="0">
            <a:spAutoFit/>
          </a:bodyPr>
          <a:lstStyle/>
          <a:p>
            <a:r>
              <a:rPr lang="en-IL" dirty="0">
                <a:solidFill>
                  <a:schemeClr val="bg1"/>
                </a:solidFill>
              </a:rPr>
              <a:t>Format, clean and complete missing data</a:t>
            </a:r>
          </a:p>
        </p:txBody>
      </p:sp>
      <p:sp>
        <p:nvSpPr>
          <p:cNvPr id="13" name="TextBox 12">
            <a:extLst>
              <a:ext uri="{FF2B5EF4-FFF2-40B4-BE49-F238E27FC236}">
                <a16:creationId xmlns:a16="http://schemas.microsoft.com/office/drawing/2014/main" id="{E0AF0B71-74C9-EF4A-87CE-EE875ADB6743}"/>
              </a:ext>
            </a:extLst>
          </p:cNvPr>
          <p:cNvSpPr txBox="1"/>
          <p:nvPr/>
        </p:nvSpPr>
        <p:spPr>
          <a:xfrm>
            <a:off x="5933495" y="3044986"/>
            <a:ext cx="1953734" cy="923330"/>
          </a:xfrm>
          <a:prstGeom prst="rect">
            <a:avLst/>
          </a:prstGeom>
          <a:noFill/>
        </p:spPr>
        <p:txBody>
          <a:bodyPr wrap="square" rtlCol="0">
            <a:spAutoFit/>
          </a:bodyPr>
          <a:lstStyle/>
          <a:p>
            <a:r>
              <a:rPr lang="en-IL" dirty="0">
                <a:solidFill>
                  <a:schemeClr val="bg1"/>
                </a:solidFill>
              </a:rPr>
              <a:t>Visualization of different aspects of the data</a:t>
            </a:r>
          </a:p>
        </p:txBody>
      </p:sp>
      <p:sp>
        <p:nvSpPr>
          <p:cNvPr id="17" name="TextBox 16">
            <a:extLst>
              <a:ext uri="{FF2B5EF4-FFF2-40B4-BE49-F238E27FC236}">
                <a16:creationId xmlns:a16="http://schemas.microsoft.com/office/drawing/2014/main" id="{32F3056F-9858-D946-B178-97BA110F75E5}"/>
              </a:ext>
            </a:extLst>
          </p:cNvPr>
          <p:cNvSpPr txBox="1"/>
          <p:nvPr/>
        </p:nvSpPr>
        <p:spPr>
          <a:xfrm>
            <a:off x="8507905" y="2990488"/>
            <a:ext cx="1953734" cy="923330"/>
          </a:xfrm>
          <a:prstGeom prst="rect">
            <a:avLst/>
          </a:prstGeom>
          <a:noFill/>
        </p:spPr>
        <p:txBody>
          <a:bodyPr wrap="square" rtlCol="0">
            <a:spAutoFit/>
          </a:bodyPr>
          <a:lstStyle/>
          <a:p>
            <a:r>
              <a:rPr lang="en-IL" dirty="0">
                <a:solidFill>
                  <a:schemeClr val="bg1"/>
                </a:solidFill>
              </a:rPr>
              <a:t>Create a ML model to predict </a:t>
            </a:r>
            <a:r>
              <a:rPr lang="en-US" dirty="0">
                <a:solidFill>
                  <a:schemeClr val="bg1"/>
                </a:solidFill>
              </a:rPr>
              <a:t>housing price</a:t>
            </a:r>
            <a:endParaRPr lang="en-IL" dirty="0">
              <a:solidFill>
                <a:schemeClr val="bg1"/>
              </a:solidFill>
            </a:endParaRPr>
          </a:p>
        </p:txBody>
      </p:sp>
      <p:grpSp>
        <p:nvGrpSpPr>
          <p:cNvPr id="61" name="קבוצה 60">
            <a:extLst>
              <a:ext uri="{FF2B5EF4-FFF2-40B4-BE49-F238E27FC236}">
                <a16:creationId xmlns:a16="http://schemas.microsoft.com/office/drawing/2014/main" id="{1640ECD4-F9CF-4486-981D-0AA5EC976F2B}"/>
              </a:ext>
            </a:extLst>
          </p:cNvPr>
          <p:cNvGrpSpPr/>
          <p:nvPr/>
        </p:nvGrpSpPr>
        <p:grpSpPr>
          <a:xfrm>
            <a:off x="1027472" y="4034511"/>
            <a:ext cx="3195088" cy="508528"/>
            <a:chOff x="4910" y="2361283"/>
            <a:chExt cx="2858231" cy="1143292"/>
          </a:xfrm>
          <a:solidFill>
            <a:schemeClr val="tx2">
              <a:lumMod val="75000"/>
            </a:schemeClr>
          </a:solidFill>
        </p:grpSpPr>
        <p:sp>
          <p:nvSpPr>
            <p:cNvPr id="62" name="חץ: סוגר זוויתי 61">
              <a:extLst>
                <a:ext uri="{FF2B5EF4-FFF2-40B4-BE49-F238E27FC236}">
                  <a16:creationId xmlns:a16="http://schemas.microsoft.com/office/drawing/2014/main" id="{72BF9FA8-4199-4F5D-9A55-67BA240F7CFB}"/>
                </a:ext>
              </a:extLst>
            </p:cNvPr>
            <p:cNvSpPr/>
            <p:nvPr/>
          </p:nvSpPr>
          <p:spPr>
            <a:xfrm>
              <a:off x="4910" y="2361283"/>
              <a:ext cx="2858231" cy="1143292"/>
            </a:xfrm>
            <a:prstGeom prst="chevron">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63" name="חץ: סוגר זוויתי 4">
              <a:extLst>
                <a:ext uri="{FF2B5EF4-FFF2-40B4-BE49-F238E27FC236}">
                  <a16:creationId xmlns:a16="http://schemas.microsoft.com/office/drawing/2014/main" id="{26443B96-08FB-4216-A9DD-8BF6F37F1874}"/>
                </a:ext>
              </a:extLst>
            </p:cNvPr>
            <p:cNvSpPr txBox="1"/>
            <p:nvPr/>
          </p:nvSpPr>
          <p:spPr>
            <a:xfrm>
              <a:off x="353105" y="2361283"/>
              <a:ext cx="1714939" cy="114329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rtl="0">
                <a:lnSpc>
                  <a:spcPct val="90000"/>
                </a:lnSpc>
                <a:spcBef>
                  <a:spcPct val="0"/>
                </a:spcBef>
                <a:spcAft>
                  <a:spcPct val="35000"/>
                </a:spcAft>
                <a:buNone/>
              </a:pPr>
              <a:r>
                <a:rPr lang="en-US" sz="2000" kern="1200" dirty="0"/>
                <a:t>Data Acquisition</a:t>
              </a:r>
            </a:p>
          </p:txBody>
        </p:sp>
      </p:grpSp>
      <p:grpSp>
        <p:nvGrpSpPr>
          <p:cNvPr id="64" name="קבוצה 63">
            <a:extLst>
              <a:ext uri="{FF2B5EF4-FFF2-40B4-BE49-F238E27FC236}">
                <a16:creationId xmlns:a16="http://schemas.microsoft.com/office/drawing/2014/main" id="{39E4A3A6-5DEC-45E1-970C-E058387DFFCC}"/>
              </a:ext>
            </a:extLst>
          </p:cNvPr>
          <p:cNvGrpSpPr/>
          <p:nvPr/>
        </p:nvGrpSpPr>
        <p:grpSpPr>
          <a:xfrm>
            <a:off x="3314058" y="4034511"/>
            <a:ext cx="3195088" cy="524991"/>
            <a:chOff x="2577318" y="2361283"/>
            <a:chExt cx="2858231" cy="1180305"/>
          </a:xfrm>
          <a:solidFill>
            <a:schemeClr val="tx1">
              <a:lumMod val="65000"/>
            </a:schemeClr>
          </a:solidFill>
        </p:grpSpPr>
        <p:sp>
          <p:nvSpPr>
            <p:cNvPr id="65" name="חץ: סוגר זוויתי 64">
              <a:extLst>
                <a:ext uri="{FF2B5EF4-FFF2-40B4-BE49-F238E27FC236}">
                  <a16:creationId xmlns:a16="http://schemas.microsoft.com/office/drawing/2014/main" id="{C9F26215-7856-4E1B-B48F-54E4BB60DC90}"/>
                </a:ext>
              </a:extLst>
            </p:cNvPr>
            <p:cNvSpPr/>
            <p:nvPr/>
          </p:nvSpPr>
          <p:spPr>
            <a:xfrm>
              <a:off x="2577318" y="2361283"/>
              <a:ext cx="2858231" cy="1143292"/>
            </a:xfrm>
            <a:prstGeom prst="chevron">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66" name="חץ: סוגר זוויתי 6">
              <a:extLst>
                <a:ext uri="{FF2B5EF4-FFF2-40B4-BE49-F238E27FC236}">
                  <a16:creationId xmlns:a16="http://schemas.microsoft.com/office/drawing/2014/main" id="{6FE68B59-B132-4088-96E0-659BD35E8906}"/>
                </a:ext>
              </a:extLst>
            </p:cNvPr>
            <p:cNvSpPr txBox="1"/>
            <p:nvPr/>
          </p:nvSpPr>
          <p:spPr>
            <a:xfrm>
              <a:off x="2887890" y="2398296"/>
              <a:ext cx="1714939" cy="114329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rtl="0">
                <a:lnSpc>
                  <a:spcPct val="90000"/>
                </a:lnSpc>
                <a:spcBef>
                  <a:spcPct val="0"/>
                </a:spcBef>
                <a:spcAft>
                  <a:spcPct val="35000"/>
                </a:spcAft>
                <a:buNone/>
              </a:pPr>
              <a:r>
                <a:rPr lang="en-US" sz="2200" kern="1200" dirty="0"/>
                <a:t>Data Scrubbing</a:t>
              </a:r>
            </a:p>
          </p:txBody>
        </p:sp>
      </p:grpSp>
      <p:sp>
        <p:nvSpPr>
          <p:cNvPr id="67" name="חץ: סוגר זוויתי 66">
            <a:extLst>
              <a:ext uri="{FF2B5EF4-FFF2-40B4-BE49-F238E27FC236}">
                <a16:creationId xmlns:a16="http://schemas.microsoft.com/office/drawing/2014/main" id="{93429D0A-4367-4B14-9D3C-034FE16CAECC}"/>
              </a:ext>
            </a:extLst>
          </p:cNvPr>
          <p:cNvSpPr/>
          <p:nvPr/>
        </p:nvSpPr>
        <p:spPr>
          <a:xfrm>
            <a:off x="5600644" y="4034511"/>
            <a:ext cx="3195088" cy="508528"/>
          </a:xfrm>
          <a:prstGeom prst="chevron">
            <a:avLst/>
          </a:prstGeom>
          <a:solidFill>
            <a:schemeClr val="tx1">
              <a:lumMod val="6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grpSp>
        <p:nvGrpSpPr>
          <p:cNvPr id="68" name="קבוצה 67">
            <a:extLst>
              <a:ext uri="{FF2B5EF4-FFF2-40B4-BE49-F238E27FC236}">
                <a16:creationId xmlns:a16="http://schemas.microsoft.com/office/drawing/2014/main" id="{FE7D77E4-A200-420B-B68B-D9279648769F}"/>
              </a:ext>
            </a:extLst>
          </p:cNvPr>
          <p:cNvGrpSpPr/>
          <p:nvPr/>
        </p:nvGrpSpPr>
        <p:grpSpPr>
          <a:xfrm>
            <a:off x="7887229" y="4027865"/>
            <a:ext cx="3195088" cy="508528"/>
            <a:chOff x="7722136" y="2361283"/>
            <a:chExt cx="2858231" cy="1143292"/>
          </a:xfrm>
        </p:grpSpPr>
        <p:sp>
          <p:nvSpPr>
            <p:cNvPr id="69" name="חץ: סוגר זוויתי 68">
              <a:extLst>
                <a:ext uri="{FF2B5EF4-FFF2-40B4-BE49-F238E27FC236}">
                  <a16:creationId xmlns:a16="http://schemas.microsoft.com/office/drawing/2014/main" id="{F03E3CE1-8297-47C5-B9A3-2DDC4AD1CB60}"/>
                </a:ext>
              </a:extLst>
            </p:cNvPr>
            <p:cNvSpPr/>
            <p:nvPr/>
          </p:nvSpPr>
          <p:spPr>
            <a:xfrm>
              <a:off x="7722136" y="2361283"/>
              <a:ext cx="2858231" cy="1143292"/>
            </a:xfrm>
            <a:prstGeom prst="chevron">
              <a:avLst/>
            </a:prstGeom>
            <a:solidFill>
              <a:schemeClr val="tx1">
                <a:lumMod val="6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0" name="חץ: סוגר זוויתי 10">
              <a:extLst>
                <a:ext uri="{FF2B5EF4-FFF2-40B4-BE49-F238E27FC236}">
                  <a16:creationId xmlns:a16="http://schemas.microsoft.com/office/drawing/2014/main" id="{4AAE3598-1F98-494E-AE5C-52AB2996110A}"/>
                </a:ext>
              </a:extLst>
            </p:cNvPr>
            <p:cNvSpPr txBox="1"/>
            <p:nvPr/>
          </p:nvSpPr>
          <p:spPr>
            <a:xfrm>
              <a:off x="8293782" y="2361283"/>
              <a:ext cx="1714939" cy="11432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rtl="0">
                <a:lnSpc>
                  <a:spcPct val="90000"/>
                </a:lnSpc>
                <a:spcBef>
                  <a:spcPct val="0"/>
                </a:spcBef>
                <a:spcAft>
                  <a:spcPct val="35000"/>
                </a:spcAft>
                <a:buNone/>
              </a:pPr>
              <a:r>
                <a:rPr lang="en-US" sz="2000" kern="1200" dirty="0"/>
                <a:t>Machine Learning Modeling</a:t>
              </a:r>
            </a:p>
          </p:txBody>
        </p:sp>
      </p:grpSp>
      <p:sp>
        <p:nvSpPr>
          <p:cNvPr id="71" name="חץ: סוגר זוויתי 6">
            <a:extLst>
              <a:ext uri="{FF2B5EF4-FFF2-40B4-BE49-F238E27FC236}">
                <a16:creationId xmlns:a16="http://schemas.microsoft.com/office/drawing/2014/main" id="{12D94543-393C-4FE8-B7CA-CD35604CC929}"/>
              </a:ext>
            </a:extLst>
          </p:cNvPr>
          <p:cNvSpPr txBox="1"/>
          <p:nvPr/>
        </p:nvSpPr>
        <p:spPr>
          <a:xfrm>
            <a:off x="5850347" y="4050973"/>
            <a:ext cx="1794233" cy="493779"/>
          </a:xfrm>
          <a:prstGeom prst="rect">
            <a:avLst/>
          </a:prstGeom>
          <a:solidFill>
            <a:schemeClr val="tx1">
              <a:lumMod val="65000"/>
            </a:schemeClr>
          </a:solidFill>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rtl="0">
              <a:lnSpc>
                <a:spcPct val="90000"/>
              </a:lnSpc>
              <a:spcBef>
                <a:spcPct val="0"/>
              </a:spcBef>
              <a:spcAft>
                <a:spcPct val="35000"/>
              </a:spcAft>
              <a:buNone/>
            </a:pPr>
            <a:r>
              <a:rPr lang="en-US" sz="2200" kern="1200" dirty="0"/>
              <a:t>EDA</a:t>
            </a:r>
          </a:p>
        </p:txBody>
      </p:sp>
    </p:spTree>
    <p:extLst>
      <p:ext uri="{BB962C8B-B14F-4D97-AF65-F5344CB8AC3E}">
        <p14:creationId xmlns:p14="http://schemas.microsoft.com/office/powerpoint/2010/main" val="7614554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60CB5-F295-8346-9CC7-56C1F7F2060C}"/>
              </a:ext>
            </a:extLst>
          </p:cNvPr>
          <p:cNvSpPr>
            <a:spLocks noGrp="1"/>
          </p:cNvSpPr>
          <p:nvPr>
            <p:ph type="title"/>
          </p:nvPr>
        </p:nvSpPr>
        <p:spPr>
          <a:xfrm>
            <a:off x="651389" y="1199344"/>
            <a:ext cx="10520702" cy="1325563"/>
          </a:xfrm>
        </p:spPr>
        <p:txBody>
          <a:bodyPr>
            <a:normAutofit/>
          </a:bodyPr>
          <a:lstStyle/>
          <a:p>
            <a:r>
              <a:rPr lang="en-IL" dirty="0">
                <a:solidFill>
                  <a:schemeClr val="bg1"/>
                </a:solidFill>
              </a:rPr>
              <a:t>Data Acquisition</a:t>
            </a:r>
          </a:p>
        </p:txBody>
      </p:sp>
      <p:sp>
        <p:nvSpPr>
          <p:cNvPr id="3" name="Content Placeholder 2">
            <a:extLst>
              <a:ext uri="{FF2B5EF4-FFF2-40B4-BE49-F238E27FC236}">
                <a16:creationId xmlns:a16="http://schemas.microsoft.com/office/drawing/2014/main" id="{BA080928-EC02-ED41-A9A8-B9C716E1803F}"/>
              </a:ext>
            </a:extLst>
          </p:cNvPr>
          <p:cNvSpPr>
            <a:spLocks noGrp="1"/>
          </p:cNvSpPr>
          <p:nvPr>
            <p:ph idx="1"/>
          </p:nvPr>
        </p:nvSpPr>
        <p:spPr>
          <a:xfrm>
            <a:off x="651389" y="2392887"/>
            <a:ext cx="10515598" cy="4154361"/>
          </a:xfrm>
        </p:spPr>
        <p:txBody>
          <a:bodyPr>
            <a:normAutofit/>
          </a:bodyPr>
          <a:lstStyle/>
          <a:p>
            <a:pPr marL="0" indent="0" algn="l" rtl="0">
              <a:buNone/>
            </a:pPr>
            <a:r>
              <a:rPr lang="en-IL" sz="2500" u="sng" dirty="0">
                <a:solidFill>
                  <a:schemeClr val="bg1"/>
                </a:solidFill>
              </a:rPr>
              <a:t>Sources</a:t>
            </a:r>
            <a:endParaRPr lang="en-US" sz="2500" u="sng" dirty="0">
              <a:solidFill>
                <a:schemeClr val="bg1"/>
              </a:solidFill>
            </a:endParaRPr>
          </a:p>
          <a:p>
            <a:pPr algn="l" rtl="0"/>
            <a:r>
              <a:rPr lang="en-US" sz="2000" dirty="0">
                <a:solidFill>
                  <a:schemeClr val="bg1"/>
                </a:solidFill>
              </a:rPr>
              <a:t>We brought all of our data from the site : </a:t>
            </a:r>
            <a:r>
              <a:rPr kumimoji="0" lang="he-IL" altLang="he-IL" sz="2000" b="0" i="0" u="none" strike="noStrike" cap="none" normalizeH="0" baseline="0" dirty="0">
                <a:ln>
                  <a:noFill/>
                </a:ln>
                <a:solidFill>
                  <a:srgbClr val="BA2121"/>
                </a:solidFill>
                <a:effectLst/>
                <a:latin typeface="Courier New" panose="02070309020205020404" pitchFamily="49" charset="0"/>
              </a:rPr>
              <a:t>https://www.ad.co.il/nadlanprice</a:t>
            </a:r>
            <a:r>
              <a:rPr kumimoji="0" lang="he-IL" altLang="he-IL" sz="1600" b="0" i="0" u="none" strike="noStrike" cap="none" normalizeH="0" baseline="0" dirty="0">
                <a:ln>
                  <a:noFill/>
                </a:ln>
                <a:solidFill>
                  <a:schemeClr val="tx1"/>
                </a:solidFill>
                <a:effectLst/>
              </a:rPr>
              <a:t> </a:t>
            </a:r>
            <a:endParaRPr kumimoji="0" lang="he-IL" altLang="he-IL" sz="44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8F5D62CF-5908-E647-88DD-81CE7614111E}"/>
              </a:ext>
            </a:extLst>
          </p:cNvPr>
          <p:cNvSpPr txBox="1"/>
          <p:nvPr/>
        </p:nvSpPr>
        <p:spPr>
          <a:xfrm>
            <a:off x="8253181" y="2753292"/>
            <a:ext cx="3154005" cy="307777"/>
          </a:xfrm>
          <a:prstGeom prst="rect">
            <a:avLst/>
          </a:prstGeom>
          <a:noFill/>
        </p:spPr>
        <p:txBody>
          <a:bodyPr wrap="none" rtlCol="0">
            <a:spAutoFit/>
          </a:bodyPr>
          <a:lstStyle/>
          <a:p>
            <a:pPr marL="0" algn="l" defTabSz="914400" rtl="0" eaLnBrk="1" latinLnBrk="0" hangingPunct="1"/>
            <a:r>
              <a:rPr lang="en-US" sz="1400" dirty="0"/>
              <a:t>From “Strain of weed” we got the flavors</a:t>
            </a:r>
            <a:endParaRPr lang="en-IL" sz="1400" dirty="0"/>
          </a:p>
        </p:txBody>
      </p:sp>
      <p:grpSp>
        <p:nvGrpSpPr>
          <p:cNvPr id="28" name="קבוצה 27">
            <a:extLst>
              <a:ext uri="{FF2B5EF4-FFF2-40B4-BE49-F238E27FC236}">
                <a16:creationId xmlns:a16="http://schemas.microsoft.com/office/drawing/2014/main" id="{030893C8-233C-4516-B7FF-AF4130EF9B72}"/>
              </a:ext>
            </a:extLst>
          </p:cNvPr>
          <p:cNvGrpSpPr/>
          <p:nvPr/>
        </p:nvGrpSpPr>
        <p:grpSpPr>
          <a:xfrm>
            <a:off x="943898" y="6371303"/>
            <a:ext cx="3195088" cy="508528"/>
            <a:chOff x="4910" y="2361283"/>
            <a:chExt cx="2858231" cy="1143292"/>
          </a:xfrm>
          <a:solidFill>
            <a:srgbClr val="002060"/>
          </a:solidFill>
        </p:grpSpPr>
        <p:sp>
          <p:nvSpPr>
            <p:cNvPr id="29" name="חץ: סוגר זוויתי 28">
              <a:extLst>
                <a:ext uri="{FF2B5EF4-FFF2-40B4-BE49-F238E27FC236}">
                  <a16:creationId xmlns:a16="http://schemas.microsoft.com/office/drawing/2014/main" id="{5ADE39DB-1A89-4029-BE9F-3931B54F873C}"/>
                </a:ext>
              </a:extLst>
            </p:cNvPr>
            <p:cNvSpPr/>
            <p:nvPr/>
          </p:nvSpPr>
          <p:spPr>
            <a:xfrm>
              <a:off x="4910" y="2361283"/>
              <a:ext cx="2858231" cy="1143292"/>
            </a:xfrm>
            <a:prstGeom prst="chevron">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0" name="חץ: סוגר זוויתי 4">
              <a:extLst>
                <a:ext uri="{FF2B5EF4-FFF2-40B4-BE49-F238E27FC236}">
                  <a16:creationId xmlns:a16="http://schemas.microsoft.com/office/drawing/2014/main" id="{2ED368DF-EA75-4107-ADB2-EEC4D5403932}"/>
                </a:ext>
              </a:extLst>
            </p:cNvPr>
            <p:cNvSpPr txBox="1"/>
            <p:nvPr/>
          </p:nvSpPr>
          <p:spPr>
            <a:xfrm>
              <a:off x="353105" y="2361283"/>
              <a:ext cx="1714939" cy="114329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rtl="0">
                <a:lnSpc>
                  <a:spcPct val="90000"/>
                </a:lnSpc>
                <a:spcBef>
                  <a:spcPct val="0"/>
                </a:spcBef>
                <a:spcAft>
                  <a:spcPct val="35000"/>
                </a:spcAft>
                <a:buNone/>
              </a:pPr>
              <a:r>
                <a:rPr lang="en-US" sz="2000" kern="1200" dirty="0"/>
                <a:t>Data Acquisition</a:t>
              </a:r>
            </a:p>
          </p:txBody>
        </p:sp>
      </p:grpSp>
      <p:grpSp>
        <p:nvGrpSpPr>
          <p:cNvPr id="31" name="קבוצה 30">
            <a:extLst>
              <a:ext uri="{FF2B5EF4-FFF2-40B4-BE49-F238E27FC236}">
                <a16:creationId xmlns:a16="http://schemas.microsoft.com/office/drawing/2014/main" id="{D325FEE1-8ED8-43AF-B5E1-301D9D1059BC}"/>
              </a:ext>
            </a:extLst>
          </p:cNvPr>
          <p:cNvGrpSpPr/>
          <p:nvPr/>
        </p:nvGrpSpPr>
        <p:grpSpPr>
          <a:xfrm>
            <a:off x="3230484" y="6371303"/>
            <a:ext cx="3195088" cy="524991"/>
            <a:chOff x="2577318" y="2361283"/>
            <a:chExt cx="2858231" cy="1180305"/>
          </a:xfrm>
          <a:solidFill>
            <a:schemeClr val="tx1">
              <a:lumMod val="65000"/>
            </a:schemeClr>
          </a:solidFill>
        </p:grpSpPr>
        <p:sp>
          <p:nvSpPr>
            <p:cNvPr id="32" name="חץ: סוגר זוויתי 31">
              <a:extLst>
                <a:ext uri="{FF2B5EF4-FFF2-40B4-BE49-F238E27FC236}">
                  <a16:creationId xmlns:a16="http://schemas.microsoft.com/office/drawing/2014/main" id="{BDF04F52-8C84-4F2A-B79C-CEC4C7AFD9E2}"/>
                </a:ext>
              </a:extLst>
            </p:cNvPr>
            <p:cNvSpPr/>
            <p:nvPr/>
          </p:nvSpPr>
          <p:spPr>
            <a:xfrm>
              <a:off x="2577318" y="2361283"/>
              <a:ext cx="2858231" cy="1143292"/>
            </a:xfrm>
            <a:prstGeom prst="chevron">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3" name="חץ: סוגר זוויתי 6">
              <a:extLst>
                <a:ext uri="{FF2B5EF4-FFF2-40B4-BE49-F238E27FC236}">
                  <a16:creationId xmlns:a16="http://schemas.microsoft.com/office/drawing/2014/main" id="{B4166F1A-F3A8-4E31-9279-01F22C76BF36}"/>
                </a:ext>
              </a:extLst>
            </p:cNvPr>
            <p:cNvSpPr txBox="1"/>
            <p:nvPr/>
          </p:nvSpPr>
          <p:spPr>
            <a:xfrm>
              <a:off x="2887890" y="2398296"/>
              <a:ext cx="1714939" cy="114329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rtl="0">
                <a:lnSpc>
                  <a:spcPct val="90000"/>
                </a:lnSpc>
                <a:spcBef>
                  <a:spcPct val="0"/>
                </a:spcBef>
                <a:spcAft>
                  <a:spcPct val="35000"/>
                </a:spcAft>
                <a:buNone/>
              </a:pPr>
              <a:r>
                <a:rPr lang="en-US" sz="2200" kern="1200" dirty="0"/>
                <a:t>Data Scrubbing</a:t>
              </a:r>
            </a:p>
          </p:txBody>
        </p:sp>
      </p:grpSp>
      <p:sp>
        <p:nvSpPr>
          <p:cNvPr id="34" name="חץ: סוגר זוויתי 33">
            <a:extLst>
              <a:ext uri="{FF2B5EF4-FFF2-40B4-BE49-F238E27FC236}">
                <a16:creationId xmlns:a16="http://schemas.microsoft.com/office/drawing/2014/main" id="{F68884EC-6EAA-402C-BBC2-19CAFC494BE9}"/>
              </a:ext>
            </a:extLst>
          </p:cNvPr>
          <p:cNvSpPr/>
          <p:nvPr/>
        </p:nvSpPr>
        <p:spPr>
          <a:xfrm>
            <a:off x="5517070" y="6371303"/>
            <a:ext cx="3195088" cy="508528"/>
          </a:xfrm>
          <a:prstGeom prst="chevron">
            <a:avLst/>
          </a:prstGeom>
          <a:solidFill>
            <a:schemeClr val="tx1">
              <a:lumMod val="6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grpSp>
        <p:nvGrpSpPr>
          <p:cNvPr id="35" name="קבוצה 34">
            <a:extLst>
              <a:ext uri="{FF2B5EF4-FFF2-40B4-BE49-F238E27FC236}">
                <a16:creationId xmlns:a16="http://schemas.microsoft.com/office/drawing/2014/main" id="{02173ACD-56D1-4CAF-85B9-760D02FC74C3}"/>
              </a:ext>
            </a:extLst>
          </p:cNvPr>
          <p:cNvGrpSpPr/>
          <p:nvPr/>
        </p:nvGrpSpPr>
        <p:grpSpPr>
          <a:xfrm>
            <a:off x="7803655" y="6364657"/>
            <a:ext cx="3195088" cy="508528"/>
            <a:chOff x="7722136" y="2361283"/>
            <a:chExt cx="2858231" cy="1143292"/>
          </a:xfrm>
        </p:grpSpPr>
        <p:sp>
          <p:nvSpPr>
            <p:cNvPr id="36" name="חץ: סוגר זוויתי 35">
              <a:extLst>
                <a:ext uri="{FF2B5EF4-FFF2-40B4-BE49-F238E27FC236}">
                  <a16:creationId xmlns:a16="http://schemas.microsoft.com/office/drawing/2014/main" id="{88042139-70D7-4CF4-B07A-E30F0C73211E}"/>
                </a:ext>
              </a:extLst>
            </p:cNvPr>
            <p:cNvSpPr/>
            <p:nvPr/>
          </p:nvSpPr>
          <p:spPr>
            <a:xfrm>
              <a:off x="7722136" y="2361283"/>
              <a:ext cx="2858231" cy="1143292"/>
            </a:xfrm>
            <a:prstGeom prst="chevron">
              <a:avLst/>
            </a:prstGeom>
            <a:solidFill>
              <a:schemeClr val="tx1">
                <a:lumMod val="6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7" name="חץ: סוגר זוויתי 10">
              <a:extLst>
                <a:ext uri="{FF2B5EF4-FFF2-40B4-BE49-F238E27FC236}">
                  <a16:creationId xmlns:a16="http://schemas.microsoft.com/office/drawing/2014/main" id="{9E37C5FF-AF1F-41B4-8860-46DB6D14ED3B}"/>
                </a:ext>
              </a:extLst>
            </p:cNvPr>
            <p:cNvSpPr txBox="1"/>
            <p:nvPr/>
          </p:nvSpPr>
          <p:spPr>
            <a:xfrm>
              <a:off x="8293782" y="2361283"/>
              <a:ext cx="1714939" cy="11432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rtl="0">
                <a:lnSpc>
                  <a:spcPct val="90000"/>
                </a:lnSpc>
                <a:spcBef>
                  <a:spcPct val="0"/>
                </a:spcBef>
                <a:spcAft>
                  <a:spcPct val="35000"/>
                </a:spcAft>
                <a:buNone/>
              </a:pPr>
              <a:r>
                <a:rPr lang="en-US" sz="2000" kern="1200" dirty="0"/>
                <a:t>Machine Learning Modeling</a:t>
              </a:r>
            </a:p>
          </p:txBody>
        </p:sp>
      </p:grpSp>
      <p:sp>
        <p:nvSpPr>
          <p:cNvPr id="38" name="חץ: סוגר זוויתי 6">
            <a:extLst>
              <a:ext uri="{FF2B5EF4-FFF2-40B4-BE49-F238E27FC236}">
                <a16:creationId xmlns:a16="http://schemas.microsoft.com/office/drawing/2014/main" id="{3EFCF88C-9A04-4450-A2FC-6371D8DF36EE}"/>
              </a:ext>
            </a:extLst>
          </p:cNvPr>
          <p:cNvSpPr txBox="1"/>
          <p:nvPr/>
        </p:nvSpPr>
        <p:spPr>
          <a:xfrm>
            <a:off x="5766773" y="6387765"/>
            <a:ext cx="1794233" cy="493779"/>
          </a:xfrm>
          <a:prstGeom prst="rect">
            <a:avLst/>
          </a:prstGeom>
          <a:solidFill>
            <a:schemeClr val="tx1">
              <a:lumMod val="65000"/>
            </a:schemeClr>
          </a:solidFill>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rtl="0">
              <a:lnSpc>
                <a:spcPct val="90000"/>
              </a:lnSpc>
              <a:spcBef>
                <a:spcPct val="0"/>
              </a:spcBef>
              <a:spcAft>
                <a:spcPct val="35000"/>
              </a:spcAft>
              <a:buNone/>
            </a:pPr>
            <a:r>
              <a:rPr lang="en-US" sz="2200" kern="1200" dirty="0"/>
              <a:t>EDA</a:t>
            </a:r>
          </a:p>
        </p:txBody>
      </p:sp>
      <p:sp>
        <p:nvSpPr>
          <p:cNvPr id="39" name="Content Placeholder 2">
            <a:extLst>
              <a:ext uri="{FF2B5EF4-FFF2-40B4-BE49-F238E27FC236}">
                <a16:creationId xmlns:a16="http://schemas.microsoft.com/office/drawing/2014/main" id="{8AA13E7F-C18E-4A29-98FF-40C58E3DF4AC}"/>
              </a:ext>
            </a:extLst>
          </p:cNvPr>
          <p:cNvSpPr txBox="1">
            <a:spLocks/>
          </p:cNvSpPr>
          <p:nvPr/>
        </p:nvSpPr>
        <p:spPr>
          <a:xfrm>
            <a:off x="732504" y="4135976"/>
            <a:ext cx="10515598" cy="4154361"/>
          </a:xfrm>
          <a:prstGeom prst="rect">
            <a:avLst/>
          </a:prstGeom>
        </p:spPr>
        <p:txBody>
          <a:bodyPr vert="horz" lIns="91440" tIns="45720" rIns="91440" bIns="45720" rtlCol="0" anchor="t">
            <a:normAutofit/>
          </a:bodyPr>
          <a:lstStyle>
            <a:lvl1pPr marL="285750" indent="-285750" algn="r" defTabSz="457200" rtl="1"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lgn="l" rtl="0">
              <a:buFont typeface="Arial"/>
              <a:buNone/>
            </a:pPr>
            <a:r>
              <a:rPr lang="en-IL" sz="2500" u="sng" dirty="0">
                <a:solidFill>
                  <a:schemeClr val="bg1"/>
                </a:solidFill>
              </a:rPr>
              <a:t>Tools</a:t>
            </a:r>
          </a:p>
          <a:p>
            <a:pPr algn="l" rtl="0"/>
            <a:r>
              <a:rPr lang="en-IL" sz="1800" dirty="0">
                <a:solidFill>
                  <a:schemeClr val="bg1"/>
                </a:solidFill>
              </a:rPr>
              <a:t>BeautifulSoup - </a:t>
            </a:r>
            <a:r>
              <a:rPr lang="en-US" sz="1800" dirty="0">
                <a:solidFill>
                  <a:schemeClr val="bg1"/>
                </a:solidFill>
              </a:rPr>
              <a:t>a library that makes it easy to scrape information from web pages</a:t>
            </a:r>
            <a:r>
              <a:rPr lang="en-IL" sz="1800" dirty="0">
                <a:solidFill>
                  <a:schemeClr val="bg1"/>
                </a:solidFill>
              </a:rPr>
              <a:t> .</a:t>
            </a:r>
          </a:p>
          <a:p>
            <a:pPr marL="0" indent="0" algn="l" rtl="0">
              <a:buNone/>
            </a:pPr>
            <a:r>
              <a:rPr lang="en-US" sz="1800" dirty="0">
                <a:solidFill>
                  <a:srgbClr val="FFFFFF"/>
                </a:solidFill>
              </a:rPr>
              <a:t>ask.</a:t>
            </a:r>
            <a:endParaRPr lang="en-IL" sz="1800" dirty="0">
              <a:solidFill>
                <a:srgbClr val="FFFFFF"/>
              </a:solidFill>
            </a:endParaRPr>
          </a:p>
        </p:txBody>
      </p:sp>
    </p:spTree>
    <p:extLst>
      <p:ext uri="{BB962C8B-B14F-4D97-AF65-F5344CB8AC3E}">
        <p14:creationId xmlns:p14="http://schemas.microsoft.com/office/powerpoint/2010/main" val="173711070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60CB5-F295-8346-9CC7-56C1F7F2060C}"/>
              </a:ext>
            </a:extLst>
          </p:cNvPr>
          <p:cNvSpPr>
            <a:spLocks noGrp="1"/>
          </p:cNvSpPr>
          <p:nvPr>
            <p:ph type="title"/>
          </p:nvPr>
        </p:nvSpPr>
        <p:spPr>
          <a:xfrm>
            <a:off x="838201" y="1161879"/>
            <a:ext cx="10520702" cy="1325563"/>
          </a:xfrm>
        </p:spPr>
        <p:txBody>
          <a:bodyPr>
            <a:normAutofit/>
          </a:bodyPr>
          <a:lstStyle/>
          <a:p>
            <a:r>
              <a:rPr lang="en-IL" dirty="0">
                <a:solidFill>
                  <a:schemeClr val="bg1"/>
                </a:solidFill>
              </a:rPr>
              <a:t>Data Acquisition – Process</a:t>
            </a:r>
          </a:p>
        </p:txBody>
      </p:sp>
      <p:sp>
        <p:nvSpPr>
          <p:cNvPr id="3" name="Content Placeholder 2">
            <a:extLst>
              <a:ext uri="{FF2B5EF4-FFF2-40B4-BE49-F238E27FC236}">
                <a16:creationId xmlns:a16="http://schemas.microsoft.com/office/drawing/2014/main" id="{BA080928-EC02-ED41-A9A8-B9C716E1803F}"/>
              </a:ext>
            </a:extLst>
          </p:cNvPr>
          <p:cNvSpPr>
            <a:spLocks noGrp="1"/>
          </p:cNvSpPr>
          <p:nvPr>
            <p:ph idx="1"/>
          </p:nvPr>
        </p:nvSpPr>
        <p:spPr>
          <a:xfrm>
            <a:off x="838201" y="2464560"/>
            <a:ext cx="10515598" cy="4154361"/>
          </a:xfrm>
        </p:spPr>
        <p:txBody>
          <a:bodyPr>
            <a:normAutofit/>
          </a:bodyPr>
          <a:lstStyle/>
          <a:p>
            <a:pPr marL="0" indent="0" algn="l" rtl="0">
              <a:buNone/>
            </a:pPr>
            <a:r>
              <a:rPr lang="en-IL" sz="2500" u="sng" dirty="0">
                <a:solidFill>
                  <a:schemeClr val="bg1"/>
                </a:solidFill>
              </a:rPr>
              <a:t>Process</a:t>
            </a:r>
          </a:p>
          <a:p>
            <a:pPr algn="l" rtl="0"/>
            <a:r>
              <a:rPr lang="en-IL" sz="1800" dirty="0">
                <a:solidFill>
                  <a:schemeClr val="bg1"/>
                </a:solidFill>
              </a:rPr>
              <a:t>When we first tried to scrape data from “</a:t>
            </a:r>
            <a:r>
              <a:rPr lang="en-US" sz="1800" dirty="0">
                <a:solidFill>
                  <a:schemeClr val="bg1"/>
                </a:solidFill>
              </a:rPr>
              <a:t>ad</a:t>
            </a:r>
            <a:r>
              <a:rPr lang="en-IL" sz="1800" dirty="0">
                <a:solidFill>
                  <a:schemeClr val="bg1"/>
                </a:solidFill>
              </a:rPr>
              <a:t>”. In order to acquire the data, we used a package called “</a:t>
            </a:r>
            <a:r>
              <a:rPr lang="en-US" sz="1800" dirty="0" err="1">
                <a:solidFill>
                  <a:schemeClr val="bg1"/>
                </a:solidFill>
              </a:rPr>
              <a:t>BeutifulSoup</a:t>
            </a:r>
            <a:r>
              <a:rPr lang="en-US" sz="1800" dirty="0">
                <a:solidFill>
                  <a:schemeClr val="bg1"/>
                </a:solidFill>
              </a:rPr>
              <a:t>”. We used a for loop to cover all the data (45,000 + pages)</a:t>
            </a:r>
            <a:endParaRPr lang="en-IL" sz="1800" dirty="0">
              <a:solidFill>
                <a:schemeClr val="bg1"/>
              </a:solidFill>
            </a:endParaRPr>
          </a:p>
          <a:p>
            <a:pPr algn="l" rtl="0"/>
            <a:r>
              <a:rPr lang="en-IL" sz="1800" dirty="0">
                <a:solidFill>
                  <a:schemeClr val="bg1"/>
                </a:solidFill>
              </a:rPr>
              <a:t>The first crawl took ~</a:t>
            </a:r>
            <a:r>
              <a:rPr lang="en-US" sz="1800" dirty="0">
                <a:solidFill>
                  <a:schemeClr val="bg1"/>
                </a:solidFill>
              </a:rPr>
              <a:t>1</a:t>
            </a:r>
            <a:r>
              <a:rPr lang="en-IL" sz="1800" dirty="0">
                <a:solidFill>
                  <a:schemeClr val="bg1"/>
                </a:solidFill>
              </a:rPr>
              <a:t>5 hours, </a:t>
            </a:r>
            <a:r>
              <a:rPr lang="en-US" sz="1800" dirty="0">
                <a:solidFill>
                  <a:schemeClr val="bg1"/>
                </a:solidFill>
              </a:rPr>
              <a:t>and actually failed towards the end</a:t>
            </a:r>
            <a:r>
              <a:rPr lang="en-IL" sz="1800" dirty="0">
                <a:solidFill>
                  <a:schemeClr val="bg1"/>
                </a:solidFill>
              </a:rPr>
              <a:t>. To </a:t>
            </a:r>
            <a:r>
              <a:rPr lang="en-US" sz="1800" dirty="0">
                <a:solidFill>
                  <a:schemeClr val="bg1"/>
                </a:solidFill>
              </a:rPr>
              <a:t>successfully extract the data</a:t>
            </a:r>
            <a:r>
              <a:rPr lang="en-IL" sz="1800" dirty="0">
                <a:solidFill>
                  <a:schemeClr val="bg1"/>
                </a:solidFill>
              </a:rPr>
              <a:t>, we </a:t>
            </a:r>
            <a:r>
              <a:rPr lang="en-US" sz="1800" dirty="0">
                <a:solidFill>
                  <a:schemeClr val="bg1"/>
                </a:solidFill>
              </a:rPr>
              <a:t>divided the “for” loop to 7 groups of around 6k pages</a:t>
            </a:r>
            <a:r>
              <a:rPr lang="en-IL" sz="1800" dirty="0">
                <a:solidFill>
                  <a:schemeClr val="bg1"/>
                </a:solidFill>
              </a:rPr>
              <a:t>. By doing so, we </a:t>
            </a:r>
            <a:r>
              <a:rPr lang="en-US" sz="1800" dirty="0">
                <a:solidFill>
                  <a:schemeClr val="bg1"/>
                </a:solidFill>
              </a:rPr>
              <a:t>successfully scraped</a:t>
            </a:r>
            <a:r>
              <a:rPr lang="en-IL" sz="1800" dirty="0">
                <a:solidFill>
                  <a:schemeClr val="bg1"/>
                </a:solidFill>
              </a:rPr>
              <a:t> the</a:t>
            </a:r>
            <a:r>
              <a:rPr lang="en-US" sz="1800" dirty="0">
                <a:solidFill>
                  <a:schemeClr val="bg1"/>
                </a:solidFill>
              </a:rPr>
              <a:t> whole data.</a:t>
            </a:r>
          </a:p>
          <a:p>
            <a:pPr algn="l" rtl="0"/>
            <a:r>
              <a:rPr lang="en-US" sz="1800" dirty="0">
                <a:solidFill>
                  <a:schemeClr val="bg1"/>
                </a:solidFill>
              </a:rPr>
              <a:t>Using methods we learned at class we converted the </a:t>
            </a:r>
            <a:r>
              <a:rPr lang="en-US" sz="1800" dirty="0" err="1">
                <a:solidFill>
                  <a:schemeClr val="bg1"/>
                </a:solidFill>
              </a:rPr>
              <a:t>seperated</a:t>
            </a:r>
            <a:r>
              <a:rPr lang="en-US" sz="1800" dirty="0">
                <a:solidFill>
                  <a:schemeClr val="bg1"/>
                </a:solidFill>
              </a:rPr>
              <a:t> csv files into one big </a:t>
            </a:r>
            <a:r>
              <a:rPr lang="en-US" sz="1800" dirty="0" err="1">
                <a:solidFill>
                  <a:schemeClr val="bg1"/>
                </a:solidFill>
              </a:rPr>
              <a:t>dataframe</a:t>
            </a:r>
            <a:r>
              <a:rPr lang="en-US" sz="1800" dirty="0">
                <a:solidFill>
                  <a:schemeClr val="bg1"/>
                </a:solidFill>
              </a:rPr>
              <a:t> including all the entries.</a:t>
            </a:r>
            <a:endParaRPr lang="en-IL" sz="1800" dirty="0">
              <a:solidFill>
                <a:schemeClr val="bg1"/>
              </a:solidFill>
            </a:endParaRPr>
          </a:p>
        </p:txBody>
      </p:sp>
      <p:grpSp>
        <p:nvGrpSpPr>
          <p:cNvPr id="12" name="קבוצה 11">
            <a:extLst>
              <a:ext uri="{FF2B5EF4-FFF2-40B4-BE49-F238E27FC236}">
                <a16:creationId xmlns:a16="http://schemas.microsoft.com/office/drawing/2014/main" id="{40C9A39B-6A68-42AA-9129-381B705BA146}"/>
              </a:ext>
            </a:extLst>
          </p:cNvPr>
          <p:cNvGrpSpPr/>
          <p:nvPr/>
        </p:nvGrpSpPr>
        <p:grpSpPr>
          <a:xfrm>
            <a:off x="943898" y="6371303"/>
            <a:ext cx="3195088" cy="508528"/>
            <a:chOff x="4910" y="2361283"/>
            <a:chExt cx="2858231" cy="1143292"/>
          </a:xfrm>
          <a:solidFill>
            <a:srgbClr val="002060"/>
          </a:solidFill>
        </p:grpSpPr>
        <p:sp>
          <p:nvSpPr>
            <p:cNvPr id="13" name="חץ: סוגר זוויתי 12">
              <a:extLst>
                <a:ext uri="{FF2B5EF4-FFF2-40B4-BE49-F238E27FC236}">
                  <a16:creationId xmlns:a16="http://schemas.microsoft.com/office/drawing/2014/main" id="{2D474F28-1596-4855-A0A7-F85902B65324}"/>
                </a:ext>
              </a:extLst>
            </p:cNvPr>
            <p:cNvSpPr/>
            <p:nvPr/>
          </p:nvSpPr>
          <p:spPr>
            <a:xfrm>
              <a:off x="4910" y="2361283"/>
              <a:ext cx="2858231" cy="1143292"/>
            </a:xfrm>
            <a:prstGeom prst="chevron">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7" name="חץ: סוגר זוויתי 4">
              <a:extLst>
                <a:ext uri="{FF2B5EF4-FFF2-40B4-BE49-F238E27FC236}">
                  <a16:creationId xmlns:a16="http://schemas.microsoft.com/office/drawing/2014/main" id="{37A70476-DF3D-4B66-A4E5-4BFFAA6DC648}"/>
                </a:ext>
              </a:extLst>
            </p:cNvPr>
            <p:cNvSpPr txBox="1"/>
            <p:nvPr/>
          </p:nvSpPr>
          <p:spPr>
            <a:xfrm>
              <a:off x="353105" y="2361283"/>
              <a:ext cx="1714939" cy="114329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rtl="0">
                <a:lnSpc>
                  <a:spcPct val="90000"/>
                </a:lnSpc>
                <a:spcBef>
                  <a:spcPct val="0"/>
                </a:spcBef>
                <a:spcAft>
                  <a:spcPct val="35000"/>
                </a:spcAft>
                <a:buNone/>
              </a:pPr>
              <a:r>
                <a:rPr lang="en-US" sz="2000" kern="1200" dirty="0"/>
                <a:t>Data Acquisition</a:t>
              </a:r>
            </a:p>
          </p:txBody>
        </p:sp>
      </p:grpSp>
      <p:grpSp>
        <p:nvGrpSpPr>
          <p:cNvPr id="18" name="קבוצה 17">
            <a:extLst>
              <a:ext uri="{FF2B5EF4-FFF2-40B4-BE49-F238E27FC236}">
                <a16:creationId xmlns:a16="http://schemas.microsoft.com/office/drawing/2014/main" id="{C41D3631-6036-4174-8FFA-AE68F1F5890D}"/>
              </a:ext>
            </a:extLst>
          </p:cNvPr>
          <p:cNvGrpSpPr/>
          <p:nvPr/>
        </p:nvGrpSpPr>
        <p:grpSpPr>
          <a:xfrm>
            <a:off x="3230484" y="6371303"/>
            <a:ext cx="3195088" cy="524991"/>
            <a:chOff x="2577318" y="2361283"/>
            <a:chExt cx="2858231" cy="1180305"/>
          </a:xfrm>
          <a:solidFill>
            <a:schemeClr val="tx1">
              <a:lumMod val="65000"/>
            </a:schemeClr>
          </a:solidFill>
        </p:grpSpPr>
        <p:sp>
          <p:nvSpPr>
            <p:cNvPr id="19" name="חץ: סוגר זוויתי 18">
              <a:extLst>
                <a:ext uri="{FF2B5EF4-FFF2-40B4-BE49-F238E27FC236}">
                  <a16:creationId xmlns:a16="http://schemas.microsoft.com/office/drawing/2014/main" id="{8019671C-09F5-4511-9657-3FE88E12A960}"/>
                </a:ext>
              </a:extLst>
            </p:cNvPr>
            <p:cNvSpPr/>
            <p:nvPr/>
          </p:nvSpPr>
          <p:spPr>
            <a:xfrm>
              <a:off x="2577318" y="2361283"/>
              <a:ext cx="2858231" cy="1143292"/>
            </a:xfrm>
            <a:prstGeom prst="chevron">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0" name="חץ: סוגר זוויתי 6">
              <a:extLst>
                <a:ext uri="{FF2B5EF4-FFF2-40B4-BE49-F238E27FC236}">
                  <a16:creationId xmlns:a16="http://schemas.microsoft.com/office/drawing/2014/main" id="{073F9416-2397-4E07-AEF8-A32836E6F19A}"/>
                </a:ext>
              </a:extLst>
            </p:cNvPr>
            <p:cNvSpPr txBox="1"/>
            <p:nvPr/>
          </p:nvSpPr>
          <p:spPr>
            <a:xfrm>
              <a:off x="2887890" y="2398296"/>
              <a:ext cx="1714939" cy="114329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rtl="0">
                <a:lnSpc>
                  <a:spcPct val="90000"/>
                </a:lnSpc>
                <a:spcBef>
                  <a:spcPct val="0"/>
                </a:spcBef>
                <a:spcAft>
                  <a:spcPct val="35000"/>
                </a:spcAft>
                <a:buNone/>
              </a:pPr>
              <a:r>
                <a:rPr lang="en-US" sz="2200" kern="1200" dirty="0"/>
                <a:t>Data Scrubbing</a:t>
              </a:r>
            </a:p>
          </p:txBody>
        </p:sp>
      </p:grpSp>
      <p:sp>
        <p:nvSpPr>
          <p:cNvPr id="21" name="חץ: סוגר זוויתי 20">
            <a:extLst>
              <a:ext uri="{FF2B5EF4-FFF2-40B4-BE49-F238E27FC236}">
                <a16:creationId xmlns:a16="http://schemas.microsoft.com/office/drawing/2014/main" id="{14ED775E-AE54-4B25-917D-7DF3C6457A8F}"/>
              </a:ext>
            </a:extLst>
          </p:cNvPr>
          <p:cNvSpPr/>
          <p:nvPr/>
        </p:nvSpPr>
        <p:spPr>
          <a:xfrm>
            <a:off x="5517070" y="6371303"/>
            <a:ext cx="3195088" cy="508528"/>
          </a:xfrm>
          <a:prstGeom prst="chevron">
            <a:avLst/>
          </a:prstGeom>
          <a:solidFill>
            <a:schemeClr val="tx1">
              <a:lumMod val="6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grpSp>
        <p:nvGrpSpPr>
          <p:cNvPr id="22" name="קבוצה 21">
            <a:extLst>
              <a:ext uri="{FF2B5EF4-FFF2-40B4-BE49-F238E27FC236}">
                <a16:creationId xmlns:a16="http://schemas.microsoft.com/office/drawing/2014/main" id="{90F64A14-31AD-4251-90DD-3CC957A81097}"/>
              </a:ext>
            </a:extLst>
          </p:cNvPr>
          <p:cNvGrpSpPr/>
          <p:nvPr/>
        </p:nvGrpSpPr>
        <p:grpSpPr>
          <a:xfrm>
            <a:off x="7803655" y="6364657"/>
            <a:ext cx="3195088" cy="508528"/>
            <a:chOff x="7722136" y="2361283"/>
            <a:chExt cx="2858231" cy="1143292"/>
          </a:xfrm>
        </p:grpSpPr>
        <p:sp>
          <p:nvSpPr>
            <p:cNvPr id="23" name="חץ: סוגר זוויתי 22">
              <a:extLst>
                <a:ext uri="{FF2B5EF4-FFF2-40B4-BE49-F238E27FC236}">
                  <a16:creationId xmlns:a16="http://schemas.microsoft.com/office/drawing/2014/main" id="{15E615AE-99CE-4143-A8E8-B2AA0E31728B}"/>
                </a:ext>
              </a:extLst>
            </p:cNvPr>
            <p:cNvSpPr/>
            <p:nvPr/>
          </p:nvSpPr>
          <p:spPr>
            <a:xfrm>
              <a:off x="7722136" y="2361283"/>
              <a:ext cx="2858231" cy="1143292"/>
            </a:xfrm>
            <a:prstGeom prst="chevron">
              <a:avLst/>
            </a:prstGeom>
            <a:solidFill>
              <a:schemeClr val="tx1">
                <a:lumMod val="6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4" name="חץ: סוגר זוויתי 10">
              <a:extLst>
                <a:ext uri="{FF2B5EF4-FFF2-40B4-BE49-F238E27FC236}">
                  <a16:creationId xmlns:a16="http://schemas.microsoft.com/office/drawing/2014/main" id="{D4955DC1-D5C5-4473-92AB-BD256BCDCE5B}"/>
                </a:ext>
              </a:extLst>
            </p:cNvPr>
            <p:cNvSpPr txBox="1"/>
            <p:nvPr/>
          </p:nvSpPr>
          <p:spPr>
            <a:xfrm>
              <a:off x="8293782" y="2361283"/>
              <a:ext cx="1714939" cy="11432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rtl="0">
                <a:lnSpc>
                  <a:spcPct val="90000"/>
                </a:lnSpc>
                <a:spcBef>
                  <a:spcPct val="0"/>
                </a:spcBef>
                <a:spcAft>
                  <a:spcPct val="35000"/>
                </a:spcAft>
                <a:buNone/>
              </a:pPr>
              <a:r>
                <a:rPr lang="en-US" sz="2000" kern="1200" dirty="0"/>
                <a:t>Machine Learning Modeling</a:t>
              </a:r>
            </a:p>
          </p:txBody>
        </p:sp>
      </p:grpSp>
      <p:sp>
        <p:nvSpPr>
          <p:cNvPr id="25" name="חץ: סוגר זוויתי 6">
            <a:extLst>
              <a:ext uri="{FF2B5EF4-FFF2-40B4-BE49-F238E27FC236}">
                <a16:creationId xmlns:a16="http://schemas.microsoft.com/office/drawing/2014/main" id="{57CBE943-D92F-49D3-9718-8C1BD212BCAB}"/>
              </a:ext>
            </a:extLst>
          </p:cNvPr>
          <p:cNvSpPr txBox="1"/>
          <p:nvPr/>
        </p:nvSpPr>
        <p:spPr>
          <a:xfrm>
            <a:off x="5766773" y="6387765"/>
            <a:ext cx="1794233" cy="493779"/>
          </a:xfrm>
          <a:prstGeom prst="rect">
            <a:avLst/>
          </a:prstGeom>
          <a:solidFill>
            <a:schemeClr val="tx1">
              <a:lumMod val="65000"/>
            </a:schemeClr>
          </a:solidFill>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rtl="0">
              <a:lnSpc>
                <a:spcPct val="90000"/>
              </a:lnSpc>
              <a:spcBef>
                <a:spcPct val="0"/>
              </a:spcBef>
              <a:spcAft>
                <a:spcPct val="35000"/>
              </a:spcAft>
              <a:buNone/>
            </a:pPr>
            <a:r>
              <a:rPr lang="en-US" sz="2200" kern="1200" dirty="0"/>
              <a:t>EDA</a:t>
            </a:r>
          </a:p>
        </p:txBody>
      </p:sp>
    </p:spTree>
    <p:extLst>
      <p:ext uri="{BB962C8B-B14F-4D97-AF65-F5344CB8AC3E}">
        <p14:creationId xmlns:p14="http://schemas.microsoft.com/office/powerpoint/2010/main" val="177771983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60CB5-F295-8346-9CC7-56C1F7F2060C}"/>
              </a:ext>
            </a:extLst>
          </p:cNvPr>
          <p:cNvSpPr>
            <a:spLocks noGrp="1"/>
          </p:cNvSpPr>
          <p:nvPr>
            <p:ph type="title"/>
          </p:nvPr>
        </p:nvSpPr>
        <p:spPr>
          <a:xfrm>
            <a:off x="775182" y="1181400"/>
            <a:ext cx="10520702" cy="1325563"/>
          </a:xfrm>
        </p:spPr>
        <p:txBody>
          <a:bodyPr>
            <a:normAutofit/>
          </a:bodyPr>
          <a:lstStyle/>
          <a:p>
            <a:r>
              <a:rPr lang="en-IL" dirty="0">
                <a:solidFill>
                  <a:schemeClr val="bg1"/>
                </a:solidFill>
              </a:rPr>
              <a:t>Data Scrubbing</a:t>
            </a:r>
          </a:p>
        </p:txBody>
      </p:sp>
      <p:sp>
        <p:nvSpPr>
          <p:cNvPr id="3" name="Content Placeholder 2">
            <a:extLst>
              <a:ext uri="{FF2B5EF4-FFF2-40B4-BE49-F238E27FC236}">
                <a16:creationId xmlns:a16="http://schemas.microsoft.com/office/drawing/2014/main" id="{BA080928-EC02-ED41-A9A8-B9C716E1803F}"/>
              </a:ext>
            </a:extLst>
          </p:cNvPr>
          <p:cNvSpPr>
            <a:spLocks noGrp="1"/>
          </p:cNvSpPr>
          <p:nvPr>
            <p:ph idx="1"/>
          </p:nvPr>
        </p:nvSpPr>
        <p:spPr>
          <a:xfrm>
            <a:off x="838201" y="2513609"/>
            <a:ext cx="10515598" cy="4154361"/>
          </a:xfrm>
        </p:spPr>
        <p:txBody>
          <a:bodyPr>
            <a:normAutofit/>
          </a:bodyPr>
          <a:lstStyle/>
          <a:p>
            <a:pPr algn="l" rtl="0"/>
            <a:r>
              <a:rPr lang="en-US" sz="1800" dirty="0">
                <a:solidFill>
                  <a:schemeClr val="bg1"/>
                </a:solidFill>
              </a:rPr>
              <a:t>Remove all duplicates</a:t>
            </a:r>
            <a:endParaRPr lang="en-IL" sz="1800" dirty="0">
              <a:solidFill>
                <a:schemeClr val="bg1"/>
              </a:solidFill>
            </a:endParaRPr>
          </a:p>
          <a:p>
            <a:pPr algn="l" rtl="0"/>
            <a:r>
              <a:rPr lang="en-US" sz="1800" dirty="0">
                <a:solidFill>
                  <a:schemeClr val="bg1"/>
                </a:solidFill>
              </a:rPr>
              <a:t>Remove unnecessary columns</a:t>
            </a:r>
            <a:endParaRPr lang="en-IL" sz="1800" dirty="0">
              <a:solidFill>
                <a:schemeClr val="bg1"/>
              </a:solidFill>
            </a:endParaRPr>
          </a:p>
          <a:p>
            <a:pPr algn="l" rtl="0"/>
            <a:r>
              <a:rPr lang="en-US" sz="1800" dirty="0">
                <a:solidFill>
                  <a:schemeClr val="bg1"/>
                </a:solidFill>
              </a:rPr>
              <a:t>Remove columns with missing data that we cant complete.</a:t>
            </a:r>
          </a:p>
          <a:p>
            <a:pPr algn="l" rtl="0"/>
            <a:r>
              <a:rPr lang="en-US" sz="1800" dirty="0">
                <a:solidFill>
                  <a:schemeClr val="bg1"/>
                </a:solidFill>
              </a:rPr>
              <a:t>Format the data from string to integers</a:t>
            </a:r>
          </a:p>
          <a:p>
            <a:pPr algn="l" rtl="0"/>
            <a:r>
              <a:rPr lang="en-US" sz="1800" dirty="0">
                <a:solidFill>
                  <a:schemeClr val="bg1"/>
                </a:solidFill>
              </a:rPr>
              <a:t>Converting all float columns to int.</a:t>
            </a:r>
          </a:p>
          <a:p>
            <a:pPr algn="l" rtl="0"/>
            <a:r>
              <a:rPr lang="en-US" sz="1800" dirty="0">
                <a:solidFill>
                  <a:schemeClr val="bg1"/>
                </a:solidFill>
              </a:rPr>
              <a:t>Changed columns names to English.</a:t>
            </a:r>
          </a:p>
          <a:p>
            <a:pPr marL="0" indent="0" algn="l" rtl="0">
              <a:buNone/>
            </a:pPr>
            <a:endParaRPr lang="en-IL" sz="1800" dirty="0">
              <a:solidFill>
                <a:schemeClr val="bg1"/>
              </a:solidFill>
            </a:endParaRPr>
          </a:p>
        </p:txBody>
      </p:sp>
      <p:grpSp>
        <p:nvGrpSpPr>
          <p:cNvPr id="8" name="קבוצה 7">
            <a:extLst>
              <a:ext uri="{FF2B5EF4-FFF2-40B4-BE49-F238E27FC236}">
                <a16:creationId xmlns:a16="http://schemas.microsoft.com/office/drawing/2014/main" id="{0F038500-8EC9-434E-A963-A4FCC3D63E2E}"/>
              </a:ext>
            </a:extLst>
          </p:cNvPr>
          <p:cNvGrpSpPr/>
          <p:nvPr/>
        </p:nvGrpSpPr>
        <p:grpSpPr>
          <a:xfrm>
            <a:off x="943898" y="6371303"/>
            <a:ext cx="3195088" cy="508528"/>
            <a:chOff x="4910" y="2361283"/>
            <a:chExt cx="2858231" cy="1143292"/>
          </a:xfrm>
          <a:solidFill>
            <a:schemeClr val="tx2">
              <a:lumMod val="75000"/>
            </a:schemeClr>
          </a:solidFill>
        </p:grpSpPr>
        <p:sp>
          <p:nvSpPr>
            <p:cNvPr id="9" name="חץ: סוגר זוויתי 8">
              <a:extLst>
                <a:ext uri="{FF2B5EF4-FFF2-40B4-BE49-F238E27FC236}">
                  <a16:creationId xmlns:a16="http://schemas.microsoft.com/office/drawing/2014/main" id="{0776CF49-6703-4576-AE29-0CEB85B09C7A}"/>
                </a:ext>
              </a:extLst>
            </p:cNvPr>
            <p:cNvSpPr/>
            <p:nvPr/>
          </p:nvSpPr>
          <p:spPr>
            <a:xfrm>
              <a:off x="4910" y="2361283"/>
              <a:ext cx="2858231" cy="1143292"/>
            </a:xfrm>
            <a:prstGeom prst="chevron">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0" name="חץ: סוגר זוויתי 4">
              <a:extLst>
                <a:ext uri="{FF2B5EF4-FFF2-40B4-BE49-F238E27FC236}">
                  <a16:creationId xmlns:a16="http://schemas.microsoft.com/office/drawing/2014/main" id="{ADCE8CB6-B2A0-4226-9EB8-B2E3F73C4EE7}"/>
                </a:ext>
              </a:extLst>
            </p:cNvPr>
            <p:cNvSpPr txBox="1"/>
            <p:nvPr/>
          </p:nvSpPr>
          <p:spPr>
            <a:xfrm>
              <a:off x="353105" y="2361283"/>
              <a:ext cx="1714939" cy="114329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rtl="0">
                <a:lnSpc>
                  <a:spcPct val="90000"/>
                </a:lnSpc>
                <a:spcBef>
                  <a:spcPct val="0"/>
                </a:spcBef>
                <a:spcAft>
                  <a:spcPct val="35000"/>
                </a:spcAft>
                <a:buNone/>
              </a:pPr>
              <a:r>
                <a:rPr lang="en-US" sz="2000" kern="1200" dirty="0"/>
                <a:t>Data Acquisition</a:t>
              </a:r>
            </a:p>
          </p:txBody>
        </p:sp>
      </p:grpSp>
      <p:grpSp>
        <p:nvGrpSpPr>
          <p:cNvPr id="11" name="קבוצה 10">
            <a:extLst>
              <a:ext uri="{FF2B5EF4-FFF2-40B4-BE49-F238E27FC236}">
                <a16:creationId xmlns:a16="http://schemas.microsoft.com/office/drawing/2014/main" id="{458A084B-1D2B-4182-862B-D0D4648BD43A}"/>
              </a:ext>
            </a:extLst>
          </p:cNvPr>
          <p:cNvGrpSpPr/>
          <p:nvPr/>
        </p:nvGrpSpPr>
        <p:grpSpPr>
          <a:xfrm>
            <a:off x="3230484" y="6371303"/>
            <a:ext cx="3195088" cy="524991"/>
            <a:chOff x="2577318" y="2361283"/>
            <a:chExt cx="2858231" cy="1180305"/>
          </a:xfrm>
          <a:solidFill>
            <a:srgbClr val="002060"/>
          </a:solidFill>
        </p:grpSpPr>
        <p:sp>
          <p:nvSpPr>
            <p:cNvPr id="12" name="חץ: סוגר זוויתי 11">
              <a:extLst>
                <a:ext uri="{FF2B5EF4-FFF2-40B4-BE49-F238E27FC236}">
                  <a16:creationId xmlns:a16="http://schemas.microsoft.com/office/drawing/2014/main" id="{EA4716ED-B08F-46CA-99CF-8314B4F30FC4}"/>
                </a:ext>
              </a:extLst>
            </p:cNvPr>
            <p:cNvSpPr/>
            <p:nvPr/>
          </p:nvSpPr>
          <p:spPr>
            <a:xfrm>
              <a:off x="2577318" y="2361283"/>
              <a:ext cx="2858231" cy="1143292"/>
            </a:xfrm>
            <a:prstGeom prst="chevron">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3" name="חץ: סוגר זוויתי 6">
              <a:extLst>
                <a:ext uri="{FF2B5EF4-FFF2-40B4-BE49-F238E27FC236}">
                  <a16:creationId xmlns:a16="http://schemas.microsoft.com/office/drawing/2014/main" id="{34C8AE6A-D61C-447B-B16F-53F4BA1BBBB1}"/>
                </a:ext>
              </a:extLst>
            </p:cNvPr>
            <p:cNvSpPr txBox="1"/>
            <p:nvPr/>
          </p:nvSpPr>
          <p:spPr>
            <a:xfrm>
              <a:off x="2887890" y="2398296"/>
              <a:ext cx="1714939" cy="114329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rtl="0">
                <a:lnSpc>
                  <a:spcPct val="90000"/>
                </a:lnSpc>
                <a:spcBef>
                  <a:spcPct val="0"/>
                </a:spcBef>
                <a:spcAft>
                  <a:spcPct val="35000"/>
                </a:spcAft>
                <a:buNone/>
              </a:pPr>
              <a:r>
                <a:rPr lang="en-US" sz="2200" kern="1200" dirty="0"/>
                <a:t>Data Scrubbing</a:t>
              </a:r>
            </a:p>
          </p:txBody>
        </p:sp>
      </p:grpSp>
      <p:sp>
        <p:nvSpPr>
          <p:cNvPr id="17" name="חץ: סוגר זוויתי 16">
            <a:extLst>
              <a:ext uri="{FF2B5EF4-FFF2-40B4-BE49-F238E27FC236}">
                <a16:creationId xmlns:a16="http://schemas.microsoft.com/office/drawing/2014/main" id="{D7B737DE-0D9A-48BE-AE93-F6AEBBF060B7}"/>
              </a:ext>
            </a:extLst>
          </p:cNvPr>
          <p:cNvSpPr/>
          <p:nvPr/>
        </p:nvSpPr>
        <p:spPr>
          <a:xfrm>
            <a:off x="5517070" y="6371303"/>
            <a:ext cx="3195088" cy="508528"/>
          </a:xfrm>
          <a:prstGeom prst="chevron">
            <a:avLst/>
          </a:prstGeom>
          <a:solidFill>
            <a:schemeClr val="tx1">
              <a:lumMod val="6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grpSp>
        <p:nvGrpSpPr>
          <p:cNvPr id="18" name="קבוצה 17">
            <a:extLst>
              <a:ext uri="{FF2B5EF4-FFF2-40B4-BE49-F238E27FC236}">
                <a16:creationId xmlns:a16="http://schemas.microsoft.com/office/drawing/2014/main" id="{203CFADE-19BD-449C-8DF3-725B733AF05E}"/>
              </a:ext>
            </a:extLst>
          </p:cNvPr>
          <p:cNvGrpSpPr/>
          <p:nvPr/>
        </p:nvGrpSpPr>
        <p:grpSpPr>
          <a:xfrm>
            <a:off x="7803655" y="6364657"/>
            <a:ext cx="3195088" cy="508528"/>
            <a:chOff x="7722136" y="2361283"/>
            <a:chExt cx="2858231" cy="1143292"/>
          </a:xfrm>
        </p:grpSpPr>
        <p:sp>
          <p:nvSpPr>
            <p:cNvPr id="19" name="חץ: סוגר זוויתי 18">
              <a:extLst>
                <a:ext uri="{FF2B5EF4-FFF2-40B4-BE49-F238E27FC236}">
                  <a16:creationId xmlns:a16="http://schemas.microsoft.com/office/drawing/2014/main" id="{482C99FB-FB94-4FBA-A726-7EABEC55655F}"/>
                </a:ext>
              </a:extLst>
            </p:cNvPr>
            <p:cNvSpPr/>
            <p:nvPr/>
          </p:nvSpPr>
          <p:spPr>
            <a:xfrm>
              <a:off x="7722136" y="2361283"/>
              <a:ext cx="2858231" cy="1143292"/>
            </a:xfrm>
            <a:prstGeom prst="chevron">
              <a:avLst/>
            </a:prstGeom>
            <a:solidFill>
              <a:schemeClr val="tx1">
                <a:lumMod val="6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0" name="חץ: סוגר זוויתי 10">
              <a:extLst>
                <a:ext uri="{FF2B5EF4-FFF2-40B4-BE49-F238E27FC236}">
                  <a16:creationId xmlns:a16="http://schemas.microsoft.com/office/drawing/2014/main" id="{42F79C82-FBF5-4FDA-919E-0B13F7E45936}"/>
                </a:ext>
              </a:extLst>
            </p:cNvPr>
            <p:cNvSpPr txBox="1"/>
            <p:nvPr/>
          </p:nvSpPr>
          <p:spPr>
            <a:xfrm>
              <a:off x="8293782" y="2361283"/>
              <a:ext cx="1714939" cy="11432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rtl="0">
                <a:lnSpc>
                  <a:spcPct val="90000"/>
                </a:lnSpc>
                <a:spcBef>
                  <a:spcPct val="0"/>
                </a:spcBef>
                <a:spcAft>
                  <a:spcPct val="35000"/>
                </a:spcAft>
                <a:buNone/>
              </a:pPr>
              <a:r>
                <a:rPr lang="en-US" sz="2000" kern="1200" dirty="0"/>
                <a:t>Machine Learning Modeling</a:t>
              </a:r>
            </a:p>
          </p:txBody>
        </p:sp>
      </p:grpSp>
      <p:sp>
        <p:nvSpPr>
          <p:cNvPr id="21" name="חץ: סוגר זוויתי 6">
            <a:extLst>
              <a:ext uri="{FF2B5EF4-FFF2-40B4-BE49-F238E27FC236}">
                <a16:creationId xmlns:a16="http://schemas.microsoft.com/office/drawing/2014/main" id="{462E742A-03CC-43F8-A4FE-62D17D01C96E}"/>
              </a:ext>
            </a:extLst>
          </p:cNvPr>
          <p:cNvSpPr txBox="1"/>
          <p:nvPr/>
        </p:nvSpPr>
        <p:spPr>
          <a:xfrm>
            <a:off x="5766773" y="6387765"/>
            <a:ext cx="1794233" cy="493779"/>
          </a:xfrm>
          <a:prstGeom prst="rect">
            <a:avLst/>
          </a:prstGeom>
          <a:solidFill>
            <a:schemeClr val="tx1">
              <a:lumMod val="65000"/>
            </a:schemeClr>
          </a:solidFill>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rtl="0">
              <a:lnSpc>
                <a:spcPct val="90000"/>
              </a:lnSpc>
              <a:spcBef>
                <a:spcPct val="0"/>
              </a:spcBef>
              <a:spcAft>
                <a:spcPct val="35000"/>
              </a:spcAft>
              <a:buNone/>
            </a:pPr>
            <a:r>
              <a:rPr lang="en-US" sz="2200" kern="1200" dirty="0"/>
              <a:t>EDA</a:t>
            </a:r>
          </a:p>
        </p:txBody>
      </p:sp>
    </p:spTree>
    <p:extLst>
      <p:ext uri="{BB962C8B-B14F-4D97-AF65-F5344CB8AC3E}">
        <p14:creationId xmlns:p14="http://schemas.microsoft.com/office/powerpoint/2010/main" val="78992784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60CB5-F295-8346-9CC7-56C1F7F2060C}"/>
              </a:ext>
            </a:extLst>
          </p:cNvPr>
          <p:cNvSpPr>
            <a:spLocks noGrp="1"/>
          </p:cNvSpPr>
          <p:nvPr>
            <p:ph type="title"/>
          </p:nvPr>
        </p:nvSpPr>
        <p:spPr>
          <a:xfrm>
            <a:off x="665853" y="1182437"/>
            <a:ext cx="10520702" cy="1325563"/>
          </a:xfrm>
        </p:spPr>
        <p:txBody>
          <a:bodyPr>
            <a:normAutofit/>
          </a:bodyPr>
          <a:lstStyle/>
          <a:p>
            <a:r>
              <a:rPr lang="en-IL" dirty="0">
                <a:solidFill>
                  <a:schemeClr val="bg1"/>
                </a:solidFill>
              </a:rPr>
              <a:t>Data Scrubbing – Missing data filling</a:t>
            </a:r>
          </a:p>
        </p:txBody>
      </p:sp>
      <p:sp>
        <p:nvSpPr>
          <p:cNvPr id="3" name="Content Placeholder 2">
            <a:extLst>
              <a:ext uri="{FF2B5EF4-FFF2-40B4-BE49-F238E27FC236}">
                <a16:creationId xmlns:a16="http://schemas.microsoft.com/office/drawing/2014/main" id="{BA080928-EC02-ED41-A9A8-B9C716E1803F}"/>
              </a:ext>
            </a:extLst>
          </p:cNvPr>
          <p:cNvSpPr>
            <a:spLocks noGrp="1"/>
          </p:cNvSpPr>
          <p:nvPr>
            <p:ph idx="1"/>
          </p:nvPr>
        </p:nvSpPr>
        <p:spPr>
          <a:xfrm>
            <a:off x="767776" y="2508000"/>
            <a:ext cx="10515598" cy="4154361"/>
          </a:xfrm>
        </p:spPr>
        <p:txBody>
          <a:bodyPr>
            <a:normAutofit/>
          </a:bodyPr>
          <a:lstStyle/>
          <a:p>
            <a:pPr marL="0" indent="0" algn="l" rtl="0">
              <a:buNone/>
            </a:pPr>
            <a:r>
              <a:rPr lang="en-US" sz="1800" dirty="0">
                <a:solidFill>
                  <a:schemeClr val="bg1"/>
                </a:solidFill>
              </a:rPr>
              <a:t>The idea behind our data filling was rational.</a:t>
            </a:r>
          </a:p>
          <a:p>
            <a:pPr marL="0" indent="0" algn="l" rtl="0">
              <a:buNone/>
            </a:pPr>
            <a:r>
              <a:rPr lang="en-US" sz="1800" dirty="0">
                <a:solidFill>
                  <a:schemeClr val="bg1"/>
                </a:solidFill>
              </a:rPr>
              <a:t>We investigated the data to better understand how we can handle the missing values.</a:t>
            </a:r>
          </a:p>
          <a:p>
            <a:pPr marL="0" indent="0" algn="l" rtl="0">
              <a:buNone/>
            </a:pPr>
            <a:r>
              <a:rPr lang="en-US" sz="1800" b="1" dirty="0" err="1">
                <a:solidFill>
                  <a:schemeClr val="bg1"/>
                </a:solidFill>
              </a:rPr>
              <a:t>i.e</a:t>
            </a:r>
            <a:r>
              <a:rPr lang="en-US" sz="1800" b="1" dirty="0">
                <a:solidFill>
                  <a:schemeClr val="bg1"/>
                </a:solidFill>
              </a:rPr>
              <a:t> </a:t>
            </a:r>
            <a:r>
              <a:rPr lang="en-US" sz="1800" dirty="0">
                <a:solidFill>
                  <a:schemeClr val="bg1"/>
                </a:solidFill>
              </a:rPr>
              <a:t>– “floor number” feature holds the number of floor for every entry, we figured that replacing these missing </a:t>
            </a:r>
          </a:p>
          <a:p>
            <a:pPr marL="0" indent="0" algn="l" rtl="0">
              <a:buNone/>
            </a:pPr>
            <a:r>
              <a:rPr lang="en-US" sz="1800" dirty="0">
                <a:solidFill>
                  <a:schemeClr val="bg1"/>
                </a:solidFill>
              </a:rPr>
              <a:t>values with the median (which came out to be 3~) is an acceptable solution while not harming the data integrity. </a:t>
            </a:r>
            <a:endParaRPr lang="en-IL" sz="1800" dirty="0">
              <a:solidFill>
                <a:schemeClr val="bg1"/>
              </a:solidFill>
            </a:endParaRPr>
          </a:p>
        </p:txBody>
      </p:sp>
      <p:grpSp>
        <p:nvGrpSpPr>
          <p:cNvPr id="12" name="קבוצה 11">
            <a:extLst>
              <a:ext uri="{FF2B5EF4-FFF2-40B4-BE49-F238E27FC236}">
                <a16:creationId xmlns:a16="http://schemas.microsoft.com/office/drawing/2014/main" id="{F754A809-4225-4B5E-87E9-B8BA44873946}"/>
              </a:ext>
            </a:extLst>
          </p:cNvPr>
          <p:cNvGrpSpPr/>
          <p:nvPr/>
        </p:nvGrpSpPr>
        <p:grpSpPr>
          <a:xfrm>
            <a:off x="943898" y="6371303"/>
            <a:ext cx="3195088" cy="508528"/>
            <a:chOff x="4910" y="2361283"/>
            <a:chExt cx="2858231" cy="1143292"/>
          </a:xfrm>
          <a:solidFill>
            <a:schemeClr val="tx2">
              <a:lumMod val="75000"/>
            </a:schemeClr>
          </a:solidFill>
        </p:grpSpPr>
        <p:sp>
          <p:nvSpPr>
            <p:cNvPr id="13" name="חץ: סוגר זוויתי 12">
              <a:extLst>
                <a:ext uri="{FF2B5EF4-FFF2-40B4-BE49-F238E27FC236}">
                  <a16:creationId xmlns:a16="http://schemas.microsoft.com/office/drawing/2014/main" id="{BB43641E-1349-441F-89A8-FCBF31756ACD}"/>
                </a:ext>
              </a:extLst>
            </p:cNvPr>
            <p:cNvSpPr/>
            <p:nvPr/>
          </p:nvSpPr>
          <p:spPr>
            <a:xfrm>
              <a:off x="4910" y="2361283"/>
              <a:ext cx="2858231" cy="1143292"/>
            </a:xfrm>
            <a:prstGeom prst="chevron">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7" name="חץ: סוגר זוויתי 4">
              <a:extLst>
                <a:ext uri="{FF2B5EF4-FFF2-40B4-BE49-F238E27FC236}">
                  <a16:creationId xmlns:a16="http://schemas.microsoft.com/office/drawing/2014/main" id="{EEBE6647-857E-4720-AA15-29FB7720EFB2}"/>
                </a:ext>
              </a:extLst>
            </p:cNvPr>
            <p:cNvSpPr txBox="1"/>
            <p:nvPr/>
          </p:nvSpPr>
          <p:spPr>
            <a:xfrm>
              <a:off x="353105" y="2361283"/>
              <a:ext cx="1714939" cy="114329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rtl="0">
                <a:lnSpc>
                  <a:spcPct val="90000"/>
                </a:lnSpc>
                <a:spcBef>
                  <a:spcPct val="0"/>
                </a:spcBef>
                <a:spcAft>
                  <a:spcPct val="35000"/>
                </a:spcAft>
                <a:buNone/>
              </a:pPr>
              <a:r>
                <a:rPr lang="en-US" sz="2000" kern="1200" dirty="0"/>
                <a:t>Data Acquisition</a:t>
              </a:r>
            </a:p>
          </p:txBody>
        </p:sp>
      </p:grpSp>
      <p:grpSp>
        <p:nvGrpSpPr>
          <p:cNvPr id="18" name="קבוצה 17">
            <a:extLst>
              <a:ext uri="{FF2B5EF4-FFF2-40B4-BE49-F238E27FC236}">
                <a16:creationId xmlns:a16="http://schemas.microsoft.com/office/drawing/2014/main" id="{4AE172DA-E922-4305-A38E-C95B11F5153B}"/>
              </a:ext>
            </a:extLst>
          </p:cNvPr>
          <p:cNvGrpSpPr/>
          <p:nvPr/>
        </p:nvGrpSpPr>
        <p:grpSpPr>
          <a:xfrm>
            <a:off x="3230484" y="6371303"/>
            <a:ext cx="3195088" cy="524991"/>
            <a:chOff x="2577318" y="2361283"/>
            <a:chExt cx="2858231" cy="1180305"/>
          </a:xfrm>
          <a:solidFill>
            <a:srgbClr val="002060"/>
          </a:solidFill>
        </p:grpSpPr>
        <p:sp>
          <p:nvSpPr>
            <p:cNvPr id="19" name="חץ: סוגר זוויתי 18">
              <a:extLst>
                <a:ext uri="{FF2B5EF4-FFF2-40B4-BE49-F238E27FC236}">
                  <a16:creationId xmlns:a16="http://schemas.microsoft.com/office/drawing/2014/main" id="{F32C8A98-DD48-41B0-AC81-DCA9A43D72C1}"/>
                </a:ext>
              </a:extLst>
            </p:cNvPr>
            <p:cNvSpPr/>
            <p:nvPr/>
          </p:nvSpPr>
          <p:spPr>
            <a:xfrm>
              <a:off x="2577318" y="2361283"/>
              <a:ext cx="2858231" cy="1143292"/>
            </a:xfrm>
            <a:prstGeom prst="chevron">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0" name="חץ: סוגר זוויתי 6">
              <a:extLst>
                <a:ext uri="{FF2B5EF4-FFF2-40B4-BE49-F238E27FC236}">
                  <a16:creationId xmlns:a16="http://schemas.microsoft.com/office/drawing/2014/main" id="{01AED42A-A636-4FE0-B6CA-F0F57551857D}"/>
                </a:ext>
              </a:extLst>
            </p:cNvPr>
            <p:cNvSpPr txBox="1"/>
            <p:nvPr/>
          </p:nvSpPr>
          <p:spPr>
            <a:xfrm>
              <a:off x="2887890" y="2398296"/>
              <a:ext cx="1714939" cy="114329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rtl="0">
                <a:lnSpc>
                  <a:spcPct val="90000"/>
                </a:lnSpc>
                <a:spcBef>
                  <a:spcPct val="0"/>
                </a:spcBef>
                <a:spcAft>
                  <a:spcPct val="35000"/>
                </a:spcAft>
                <a:buNone/>
              </a:pPr>
              <a:r>
                <a:rPr lang="en-US" sz="2200" kern="1200" dirty="0"/>
                <a:t>Data Scrubbing</a:t>
              </a:r>
            </a:p>
          </p:txBody>
        </p:sp>
      </p:grpSp>
      <p:sp>
        <p:nvSpPr>
          <p:cNvPr id="21" name="חץ: סוגר זוויתי 20">
            <a:extLst>
              <a:ext uri="{FF2B5EF4-FFF2-40B4-BE49-F238E27FC236}">
                <a16:creationId xmlns:a16="http://schemas.microsoft.com/office/drawing/2014/main" id="{3293F9E8-17C9-4789-9C59-43B676D67C2E}"/>
              </a:ext>
            </a:extLst>
          </p:cNvPr>
          <p:cNvSpPr/>
          <p:nvPr/>
        </p:nvSpPr>
        <p:spPr>
          <a:xfrm>
            <a:off x="5517070" y="6371303"/>
            <a:ext cx="3195088" cy="508528"/>
          </a:xfrm>
          <a:prstGeom prst="chevron">
            <a:avLst/>
          </a:prstGeom>
          <a:solidFill>
            <a:schemeClr val="tx1">
              <a:lumMod val="6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grpSp>
        <p:nvGrpSpPr>
          <p:cNvPr id="22" name="קבוצה 21">
            <a:extLst>
              <a:ext uri="{FF2B5EF4-FFF2-40B4-BE49-F238E27FC236}">
                <a16:creationId xmlns:a16="http://schemas.microsoft.com/office/drawing/2014/main" id="{F9472545-641B-4567-982D-70EA8FAB5C1D}"/>
              </a:ext>
            </a:extLst>
          </p:cNvPr>
          <p:cNvGrpSpPr/>
          <p:nvPr/>
        </p:nvGrpSpPr>
        <p:grpSpPr>
          <a:xfrm>
            <a:off x="7803655" y="6364657"/>
            <a:ext cx="3195088" cy="508528"/>
            <a:chOff x="7722136" y="2361283"/>
            <a:chExt cx="2858231" cy="1143292"/>
          </a:xfrm>
        </p:grpSpPr>
        <p:sp>
          <p:nvSpPr>
            <p:cNvPr id="23" name="חץ: סוגר זוויתי 22">
              <a:extLst>
                <a:ext uri="{FF2B5EF4-FFF2-40B4-BE49-F238E27FC236}">
                  <a16:creationId xmlns:a16="http://schemas.microsoft.com/office/drawing/2014/main" id="{88B433E5-094A-42E3-9D3A-255D6AB280D3}"/>
                </a:ext>
              </a:extLst>
            </p:cNvPr>
            <p:cNvSpPr/>
            <p:nvPr/>
          </p:nvSpPr>
          <p:spPr>
            <a:xfrm>
              <a:off x="7722136" y="2361283"/>
              <a:ext cx="2858231" cy="1143292"/>
            </a:xfrm>
            <a:prstGeom prst="chevron">
              <a:avLst/>
            </a:prstGeom>
            <a:solidFill>
              <a:schemeClr val="tx1">
                <a:lumMod val="6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4" name="חץ: סוגר זוויתי 10">
              <a:extLst>
                <a:ext uri="{FF2B5EF4-FFF2-40B4-BE49-F238E27FC236}">
                  <a16:creationId xmlns:a16="http://schemas.microsoft.com/office/drawing/2014/main" id="{AC6E10B3-0AE2-43AC-9F1D-7520E38B7819}"/>
                </a:ext>
              </a:extLst>
            </p:cNvPr>
            <p:cNvSpPr txBox="1"/>
            <p:nvPr/>
          </p:nvSpPr>
          <p:spPr>
            <a:xfrm>
              <a:off x="8293782" y="2361283"/>
              <a:ext cx="1714939" cy="11432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rtl="0">
                <a:lnSpc>
                  <a:spcPct val="90000"/>
                </a:lnSpc>
                <a:spcBef>
                  <a:spcPct val="0"/>
                </a:spcBef>
                <a:spcAft>
                  <a:spcPct val="35000"/>
                </a:spcAft>
                <a:buNone/>
              </a:pPr>
              <a:r>
                <a:rPr lang="en-US" sz="2000" kern="1200" dirty="0"/>
                <a:t>Machine Learning Modeling</a:t>
              </a:r>
            </a:p>
          </p:txBody>
        </p:sp>
      </p:grpSp>
      <p:sp>
        <p:nvSpPr>
          <p:cNvPr id="25" name="חץ: סוגר זוויתי 6">
            <a:extLst>
              <a:ext uri="{FF2B5EF4-FFF2-40B4-BE49-F238E27FC236}">
                <a16:creationId xmlns:a16="http://schemas.microsoft.com/office/drawing/2014/main" id="{6EE1E62A-C285-4DDC-AE8F-E981C3A11016}"/>
              </a:ext>
            </a:extLst>
          </p:cNvPr>
          <p:cNvSpPr txBox="1"/>
          <p:nvPr/>
        </p:nvSpPr>
        <p:spPr>
          <a:xfrm>
            <a:off x="5766773" y="6387765"/>
            <a:ext cx="1794233" cy="493779"/>
          </a:xfrm>
          <a:prstGeom prst="rect">
            <a:avLst/>
          </a:prstGeom>
          <a:solidFill>
            <a:schemeClr val="tx1">
              <a:lumMod val="65000"/>
            </a:schemeClr>
          </a:solidFill>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rtl="0">
              <a:lnSpc>
                <a:spcPct val="90000"/>
              </a:lnSpc>
              <a:spcBef>
                <a:spcPct val="0"/>
              </a:spcBef>
              <a:spcAft>
                <a:spcPct val="35000"/>
              </a:spcAft>
              <a:buNone/>
            </a:pPr>
            <a:r>
              <a:rPr lang="en-US" sz="2200" kern="1200" dirty="0"/>
              <a:t>EDA</a:t>
            </a:r>
          </a:p>
        </p:txBody>
      </p:sp>
    </p:spTree>
    <p:extLst>
      <p:ext uri="{BB962C8B-B14F-4D97-AF65-F5344CB8AC3E}">
        <p14:creationId xmlns:p14="http://schemas.microsoft.com/office/powerpoint/2010/main" val="105638172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60CB5-F295-8346-9CC7-56C1F7F2060C}"/>
              </a:ext>
            </a:extLst>
          </p:cNvPr>
          <p:cNvSpPr>
            <a:spLocks noGrp="1"/>
          </p:cNvSpPr>
          <p:nvPr>
            <p:ph type="title"/>
          </p:nvPr>
        </p:nvSpPr>
        <p:spPr>
          <a:xfrm>
            <a:off x="833002" y="1122596"/>
            <a:ext cx="10520702" cy="1325563"/>
          </a:xfrm>
        </p:spPr>
        <p:txBody>
          <a:bodyPr>
            <a:normAutofit/>
          </a:bodyPr>
          <a:lstStyle/>
          <a:p>
            <a:r>
              <a:rPr lang="en-IL" dirty="0">
                <a:solidFill>
                  <a:schemeClr val="bg1"/>
                </a:solidFill>
              </a:rPr>
              <a:t>EDA – </a:t>
            </a:r>
            <a:r>
              <a:rPr lang="en-US" dirty="0">
                <a:solidFill>
                  <a:schemeClr val="bg1"/>
                </a:solidFill>
              </a:rPr>
              <a:t>Real-Estate</a:t>
            </a:r>
            <a:r>
              <a:rPr lang="en-IL" dirty="0">
                <a:solidFill>
                  <a:schemeClr val="bg1"/>
                </a:solidFill>
              </a:rPr>
              <a:t> Data</a:t>
            </a:r>
          </a:p>
        </p:txBody>
      </p:sp>
      <p:sp>
        <p:nvSpPr>
          <p:cNvPr id="33" name="TextBox 32">
            <a:extLst>
              <a:ext uri="{FF2B5EF4-FFF2-40B4-BE49-F238E27FC236}">
                <a16:creationId xmlns:a16="http://schemas.microsoft.com/office/drawing/2014/main" id="{8AB71FD3-815C-C64D-8B7A-C851875419F4}"/>
              </a:ext>
            </a:extLst>
          </p:cNvPr>
          <p:cNvSpPr txBox="1"/>
          <p:nvPr/>
        </p:nvSpPr>
        <p:spPr>
          <a:xfrm>
            <a:off x="833002" y="2384918"/>
            <a:ext cx="2989921" cy="477054"/>
          </a:xfrm>
          <a:prstGeom prst="rect">
            <a:avLst/>
          </a:prstGeom>
          <a:noFill/>
        </p:spPr>
        <p:txBody>
          <a:bodyPr wrap="none" rtlCol="0">
            <a:spAutoFit/>
          </a:bodyPr>
          <a:lstStyle/>
          <a:p>
            <a:r>
              <a:rPr lang="en-US" sz="2500" u="sng" dirty="0">
                <a:solidFill>
                  <a:schemeClr val="bg1"/>
                </a:solidFill>
              </a:rPr>
              <a:t>Sale Price </a:t>
            </a:r>
            <a:r>
              <a:rPr lang="en-IL" sz="2500" u="sng" dirty="0">
                <a:solidFill>
                  <a:schemeClr val="bg1"/>
                </a:solidFill>
              </a:rPr>
              <a:t>Distribution</a:t>
            </a:r>
          </a:p>
        </p:txBody>
      </p:sp>
      <p:sp>
        <p:nvSpPr>
          <p:cNvPr id="34" name="TextBox 33">
            <a:extLst>
              <a:ext uri="{FF2B5EF4-FFF2-40B4-BE49-F238E27FC236}">
                <a16:creationId xmlns:a16="http://schemas.microsoft.com/office/drawing/2014/main" id="{0322D2C2-1AE1-AF49-9BFA-CEF8FE5DB71F}"/>
              </a:ext>
            </a:extLst>
          </p:cNvPr>
          <p:cNvSpPr txBox="1"/>
          <p:nvPr/>
        </p:nvSpPr>
        <p:spPr>
          <a:xfrm>
            <a:off x="833002" y="2866771"/>
            <a:ext cx="5420202" cy="369332"/>
          </a:xfrm>
          <a:prstGeom prst="rect">
            <a:avLst/>
          </a:prstGeom>
          <a:noFill/>
        </p:spPr>
        <p:txBody>
          <a:bodyPr wrap="none" rtlCol="0">
            <a:spAutoFit/>
          </a:bodyPr>
          <a:lstStyle/>
          <a:p>
            <a:r>
              <a:rPr lang="en-US" dirty="0">
                <a:solidFill>
                  <a:schemeClr val="bg1"/>
                </a:solidFill>
              </a:rPr>
              <a:t>Most of the deals between 1998-2021 is between 0.5-1.0M</a:t>
            </a:r>
          </a:p>
        </p:txBody>
      </p:sp>
      <p:sp>
        <p:nvSpPr>
          <p:cNvPr id="17" name="TextBox 16">
            <a:extLst>
              <a:ext uri="{FF2B5EF4-FFF2-40B4-BE49-F238E27FC236}">
                <a16:creationId xmlns:a16="http://schemas.microsoft.com/office/drawing/2014/main" id="{96A88EDD-1FA9-1740-800C-8F7CF21D38E5}"/>
              </a:ext>
            </a:extLst>
          </p:cNvPr>
          <p:cNvSpPr txBox="1"/>
          <p:nvPr/>
        </p:nvSpPr>
        <p:spPr>
          <a:xfrm>
            <a:off x="6722882" y="2444973"/>
            <a:ext cx="4198842" cy="477054"/>
          </a:xfrm>
          <a:prstGeom prst="rect">
            <a:avLst/>
          </a:prstGeom>
          <a:noFill/>
        </p:spPr>
        <p:txBody>
          <a:bodyPr wrap="none" rtlCol="0">
            <a:spAutoFit/>
          </a:bodyPr>
          <a:lstStyle/>
          <a:p>
            <a:r>
              <a:rPr lang="en-US" sz="2500" u="sng" dirty="0">
                <a:solidFill>
                  <a:schemeClr val="bg1"/>
                </a:solidFill>
              </a:rPr>
              <a:t>Number of Rooms</a:t>
            </a:r>
            <a:r>
              <a:rPr lang="en-IL" sz="2500" u="sng" dirty="0">
                <a:solidFill>
                  <a:schemeClr val="bg1"/>
                </a:solidFill>
              </a:rPr>
              <a:t> Distribution</a:t>
            </a:r>
          </a:p>
        </p:txBody>
      </p:sp>
      <p:sp>
        <p:nvSpPr>
          <p:cNvPr id="18" name="TextBox 17">
            <a:extLst>
              <a:ext uri="{FF2B5EF4-FFF2-40B4-BE49-F238E27FC236}">
                <a16:creationId xmlns:a16="http://schemas.microsoft.com/office/drawing/2014/main" id="{8ED0B28C-C6FC-664F-B774-3008D47D58BA}"/>
              </a:ext>
            </a:extLst>
          </p:cNvPr>
          <p:cNvSpPr txBox="1"/>
          <p:nvPr/>
        </p:nvSpPr>
        <p:spPr>
          <a:xfrm>
            <a:off x="6530675" y="2873980"/>
            <a:ext cx="4939429" cy="369332"/>
          </a:xfrm>
          <a:prstGeom prst="rect">
            <a:avLst/>
          </a:prstGeom>
          <a:noFill/>
        </p:spPr>
        <p:txBody>
          <a:bodyPr wrap="none" rtlCol="0">
            <a:spAutoFit/>
          </a:bodyPr>
          <a:lstStyle/>
          <a:p>
            <a:r>
              <a:rPr lang="en-US" dirty="0">
                <a:solidFill>
                  <a:schemeClr val="bg1"/>
                </a:solidFill>
              </a:rPr>
              <a:t>The most selling apartment is between 3-5 bedrooms</a:t>
            </a:r>
            <a:endParaRPr lang="en-IL" dirty="0">
              <a:solidFill>
                <a:schemeClr val="bg1"/>
              </a:solidFill>
            </a:endParaRPr>
          </a:p>
        </p:txBody>
      </p:sp>
      <p:grpSp>
        <p:nvGrpSpPr>
          <p:cNvPr id="12" name="קבוצה 11">
            <a:extLst>
              <a:ext uri="{FF2B5EF4-FFF2-40B4-BE49-F238E27FC236}">
                <a16:creationId xmlns:a16="http://schemas.microsoft.com/office/drawing/2014/main" id="{99E5A084-46D9-4313-AA66-955F4CFF3E48}"/>
              </a:ext>
            </a:extLst>
          </p:cNvPr>
          <p:cNvGrpSpPr/>
          <p:nvPr/>
        </p:nvGrpSpPr>
        <p:grpSpPr>
          <a:xfrm>
            <a:off x="943898" y="6371303"/>
            <a:ext cx="3195088" cy="508528"/>
            <a:chOff x="4910" y="2361283"/>
            <a:chExt cx="2858231" cy="1143292"/>
          </a:xfrm>
          <a:solidFill>
            <a:schemeClr val="tx2">
              <a:lumMod val="75000"/>
            </a:schemeClr>
          </a:solidFill>
        </p:grpSpPr>
        <p:sp>
          <p:nvSpPr>
            <p:cNvPr id="19" name="חץ: סוגר זוויתי 18">
              <a:extLst>
                <a:ext uri="{FF2B5EF4-FFF2-40B4-BE49-F238E27FC236}">
                  <a16:creationId xmlns:a16="http://schemas.microsoft.com/office/drawing/2014/main" id="{989C70E7-5534-4B95-A572-C9E07ABA66B9}"/>
                </a:ext>
              </a:extLst>
            </p:cNvPr>
            <p:cNvSpPr/>
            <p:nvPr/>
          </p:nvSpPr>
          <p:spPr>
            <a:xfrm>
              <a:off x="4910" y="2361283"/>
              <a:ext cx="2858231" cy="1143292"/>
            </a:xfrm>
            <a:prstGeom prst="chevron">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0" name="חץ: סוגר זוויתי 4">
              <a:extLst>
                <a:ext uri="{FF2B5EF4-FFF2-40B4-BE49-F238E27FC236}">
                  <a16:creationId xmlns:a16="http://schemas.microsoft.com/office/drawing/2014/main" id="{BF07BFC2-CE0E-4DDF-9302-5B70285320E6}"/>
                </a:ext>
              </a:extLst>
            </p:cNvPr>
            <p:cNvSpPr txBox="1"/>
            <p:nvPr/>
          </p:nvSpPr>
          <p:spPr>
            <a:xfrm>
              <a:off x="353105" y="2361283"/>
              <a:ext cx="1714939" cy="114329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rtl="0">
                <a:lnSpc>
                  <a:spcPct val="90000"/>
                </a:lnSpc>
                <a:spcBef>
                  <a:spcPct val="0"/>
                </a:spcBef>
                <a:spcAft>
                  <a:spcPct val="35000"/>
                </a:spcAft>
                <a:buNone/>
              </a:pPr>
              <a:r>
                <a:rPr lang="en-US" sz="2000" kern="1200" dirty="0"/>
                <a:t>Data Acquisition</a:t>
              </a:r>
            </a:p>
          </p:txBody>
        </p:sp>
      </p:grpSp>
      <p:grpSp>
        <p:nvGrpSpPr>
          <p:cNvPr id="21" name="קבוצה 20">
            <a:extLst>
              <a:ext uri="{FF2B5EF4-FFF2-40B4-BE49-F238E27FC236}">
                <a16:creationId xmlns:a16="http://schemas.microsoft.com/office/drawing/2014/main" id="{B795D8AB-6155-4D55-8D54-01D86DAAD96C}"/>
              </a:ext>
            </a:extLst>
          </p:cNvPr>
          <p:cNvGrpSpPr/>
          <p:nvPr/>
        </p:nvGrpSpPr>
        <p:grpSpPr>
          <a:xfrm>
            <a:off x="3230484" y="6371303"/>
            <a:ext cx="3195088" cy="524991"/>
            <a:chOff x="2577318" y="2361283"/>
            <a:chExt cx="2858231" cy="1180305"/>
          </a:xfrm>
          <a:solidFill>
            <a:schemeClr val="tx1">
              <a:lumMod val="65000"/>
            </a:schemeClr>
          </a:solidFill>
        </p:grpSpPr>
        <p:sp>
          <p:nvSpPr>
            <p:cNvPr id="22" name="חץ: סוגר זוויתי 21">
              <a:extLst>
                <a:ext uri="{FF2B5EF4-FFF2-40B4-BE49-F238E27FC236}">
                  <a16:creationId xmlns:a16="http://schemas.microsoft.com/office/drawing/2014/main" id="{82E75637-931E-4B86-BACE-12DF4E5EE270}"/>
                </a:ext>
              </a:extLst>
            </p:cNvPr>
            <p:cNvSpPr/>
            <p:nvPr/>
          </p:nvSpPr>
          <p:spPr>
            <a:xfrm>
              <a:off x="2577318" y="2361283"/>
              <a:ext cx="2858231" cy="1143292"/>
            </a:xfrm>
            <a:prstGeom prst="chevron">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3" name="חץ: סוגר זוויתי 6">
              <a:extLst>
                <a:ext uri="{FF2B5EF4-FFF2-40B4-BE49-F238E27FC236}">
                  <a16:creationId xmlns:a16="http://schemas.microsoft.com/office/drawing/2014/main" id="{7356E1D9-E30F-4162-929B-2A61439EB05D}"/>
                </a:ext>
              </a:extLst>
            </p:cNvPr>
            <p:cNvSpPr txBox="1"/>
            <p:nvPr/>
          </p:nvSpPr>
          <p:spPr>
            <a:xfrm>
              <a:off x="2887890" y="2398296"/>
              <a:ext cx="1714939" cy="114329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rtl="0">
                <a:lnSpc>
                  <a:spcPct val="90000"/>
                </a:lnSpc>
                <a:spcBef>
                  <a:spcPct val="0"/>
                </a:spcBef>
                <a:spcAft>
                  <a:spcPct val="35000"/>
                </a:spcAft>
                <a:buNone/>
              </a:pPr>
              <a:r>
                <a:rPr lang="en-US" sz="2200" kern="1200" dirty="0"/>
                <a:t>Data Scrubbing</a:t>
              </a:r>
            </a:p>
          </p:txBody>
        </p:sp>
      </p:grpSp>
      <p:sp>
        <p:nvSpPr>
          <p:cNvPr id="24" name="חץ: סוגר זוויתי 23">
            <a:extLst>
              <a:ext uri="{FF2B5EF4-FFF2-40B4-BE49-F238E27FC236}">
                <a16:creationId xmlns:a16="http://schemas.microsoft.com/office/drawing/2014/main" id="{D909AC17-9065-4DC5-9C10-027F3B97D528}"/>
              </a:ext>
            </a:extLst>
          </p:cNvPr>
          <p:cNvSpPr/>
          <p:nvPr/>
        </p:nvSpPr>
        <p:spPr>
          <a:xfrm>
            <a:off x="5517070" y="6371303"/>
            <a:ext cx="3195088" cy="508528"/>
          </a:xfrm>
          <a:prstGeom prst="chevron">
            <a:avLst/>
          </a:prstGeom>
          <a:solidFill>
            <a:srgbClr val="00206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grpSp>
        <p:nvGrpSpPr>
          <p:cNvPr id="25" name="קבוצה 24">
            <a:extLst>
              <a:ext uri="{FF2B5EF4-FFF2-40B4-BE49-F238E27FC236}">
                <a16:creationId xmlns:a16="http://schemas.microsoft.com/office/drawing/2014/main" id="{D3596625-4CA4-4FB8-B24E-5BDFC7936F6B}"/>
              </a:ext>
            </a:extLst>
          </p:cNvPr>
          <p:cNvGrpSpPr/>
          <p:nvPr/>
        </p:nvGrpSpPr>
        <p:grpSpPr>
          <a:xfrm>
            <a:off x="7803655" y="6364657"/>
            <a:ext cx="3195088" cy="508528"/>
            <a:chOff x="7722136" y="2361283"/>
            <a:chExt cx="2858231" cy="1143292"/>
          </a:xfrm>
        </p:grpSpPr>
        <p:sp>
          <p:nvSpPr>
            <p:cNvPr id="26" name="חץ: סוגר זוויתי 25">
              <a:extLst>
                <a:ext uri="{FF2B5EF4-FFF2-40B4-BE49-F238E27FC236}">
                  <a16:creationId xmlns:a16="http://schemas.microsoft.com/office/drawing/2014/main" id="{EFB6BEC9-CFD7-4765-A613-3EF0E50FAA68}"/>
                </a:ext>
              </a:extLst>
            </p:cNvPr>
            <p:cNvSpPr/>
            <p:nvPr/>
          </p:nvSpPr>
          <p:spPr>
            <a:xfrm>
              <a:off x="7722136" y="2361283"/>
              <a:ext cx="2858231" cy="1143292"/>
            </a:xfrm>
            <a:prstGeom prst="chevron">
              <a:avLst/>
            </a:prstGeom>
            <a:solidFill>
              <a:schemeClr val="tx1">
                <a:lumMod val="6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7" name="חץ: סוגר זוויתי 10">
              <a:extLst>
                <a:ext uri="{FF2B5EF4-FFF2-40B4-BE49-F238E27FC236}">
                  <a16:creationId xmlns:a16="http://schemas.microsoft.com/office/drawing/2014/main" id="{EBB7ECB0-FA0C-47B7-82B6-70DDF4210EFA}"/>
                </a:ext>
              </a:extLst>
            </p:cNvPr>
            <p:cNvSpPr txBox="1"/>
            <p:nvPr/>
          </p:nvSpPr>
          <p:spPr>
            <a:xfrm>
              <a:off x="8293782" y="2361283"/>
              <a:ext cx="1714939" cy="11432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rtl="0">
                <a:lnSpc>
                  <a:spcPct val="90000"/>
                </a:lnSpc>
                <a:spcBef>
                  <a:spcPct val="0"/>
                </a:spcBef>
                <a:spcAft>
                  <a:spcPct val="35000"/>
                </a:spcAft>
                <a:buNone/>
              </a:pPr>
              <a:r>
                <a:rPr lang="en-US" sz="2000" kern="1200" dirty="0"/>
                <a:t>Machine Learning Modeling</a:t>
              </a:r>
            </a:p>
          </p:txBody>
        </p:sp>
      </p:grpSp>
      <p:sp>
        <p:nvSpPr>
          <p:cNvPr id="28" name="חץ: סוגר זוויתי 6">
            <a:extLst>
              <a:ext uri="{FF2B5EF4-FFF2-40B4-BE49-F238E27FC236}">
                <a16:creationId xmlns:a16="http://schemas.microsoft.com/office/drawing/2014/main" id="{434BFBA7-D4F6-416D-AE85-65E0757CFDFE}"/>
              </a:ext>
            </a:extLst>
          </p:cNvPr>
          <p:cNvSpPr txBox="1"/>
          <p:nvPr/>
        </p:nvSpPr>
        <p:spPr>
          <a:xfrm>
            <a:off x="5766773" y="6387765"/>
            <a:ext cx="1794233" cy="493779"/>
          </a:xfrm>
          <a:prstGeom prst="rect">
            <a:avLst/>
          </a:prstGeom>
          <a:solidFill>
            <a:srgbClr val="002060"/>
          </a:solidFill>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rtl="0">
              <a:lnSpc>
                <a:spcPct val="90000"/>
              </a:lnSpc>
              <a:spcBef>
                <a:spcPct val="0"/>
              </a:spcBef>
              <a:spcAft>
                <a:spcPct val="35000"/>
              </a:spcAft>
              <a:buNone/>
            </a:pPr>
            <a:r>
              <a:rPr lang="en-US" sz="2200" kern="1200" dirty="0"/>
              <a:t>EDA</a:t>
            </a:r>
          </a:p>
        </p:txBody>
      </p:sp>
      <p:pic>
        <p:nvPicPr>
          <p:cNvPr id="3074" name="Picture 2">
            <a:extLst>
              <a:ext uri="{FF2B5EF4-FFF2-40B4-BE49-F238E27FC236}">
                <a16:creationId xmlns:a16="http://schemas.microsoft.com/office/drawing/2014/main" id="{A5D858E9-A256-4A32-BA80-C95ADD37E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511" y="3429000"/>
            <a:ext cx="3743325" cy="27336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845E3A04-7246-408D-A8E5-4ABF970F29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0675" y="3423359"/>
            <a:ext cx="3829050" cy="262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890516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60CB5-F295-8346-9CC7-56C1F7F2060C}"/>
              </a:ext>
            </a:extLst>
          </p:cNvPr>
          <p:cNvSpPr>
            <a:spLocks noGrp="1"/>
          </p:cNvSpPr>
          <p:nvPr>
            <p:ph type="title"/>
          </p:nvPr>
        </p:nvSpPr>
        <p:spPr>
          <a:xfrm>
            <a:off x="801281" y="901369"/>
            <a:ext cx="10520702" cy="1325563"/>
          </a:xfrm>
        </p:spPr>
        <p:txBody>
          <a:bodyPr>
            <a:normAutofit/>
          </a:bodyPr>
          <a:lstStyle/>
          <a:p>
            <a:r>
              <a:rPr lang="en-IL" dirty="0">
                <a:solidFill>
                  <a:schemeClr val="bg1"/>
                </a:solidFill>
              </a:rPr>
              <a:t>EDA – </a:t>
            </a:r>
            <a:r>
              <a:rPr lang="en-US" dirty="0">
                <a:solidFill>
                  <a:schemeClr val="bg1"/>
                </a:solidFill>
              </a:rPr>
              <a:t>Real-Estate</a:t>
            </a:r>
            <a:r>
              <a:rPr lang="en-IL" dirty="0">
                <a:solidFill>
                  <a:schemeClr val="bg1"/>
                </a:solidFill>
              </a:rPr>
              <a:t> Data</a:t>
            </a:r>
          </a:p>
        </p:txBody>
      </p:sp>
      <p:sp>
        <p:nvSpPr>
          <p:cNvPr id="41" name="TextBox 40">
            <a:extLst>
              <a:ext uri="{FF2B5EF4-FFF2-40B4-BE49-F238E27FC236}">
                <a16:creationId xmlns:a16="http://schemas.microsoft.com/office/drawing/2014/main" id="{D4E064E1-078D-A14B-B788-8BA616038666}"/>
              </a:ext>
            </a:extLst>
          </p:cNvPr>
          <p:cNvSpPr txBox="1"/>
          <p:nvPr/>
        </p:nvSpPr>
        <p:spPr>
          <a:xfrm>
            <a:off x="870017" y="1192073"/>
            <a:ext cx="1753685" cy="477054"/>
          </a:xfrm>
          <a:prstGeom prst="rect">
            <a:avLst/>
          </a:prstGeom>
          <a:noFill/>
        </p:spPr>
        <p:txBody>
          <a:bodyPr wrap="none" rtlCol="0">
            <a:spAutoFit/>
          </a:bodyPr>
          <a:lstStyle/>
          <a:p>
            <a:r>
              <a:rPr lang="en-IL" sz="2500" u="sng" dirty="0"/>
              <a:t>Strain Types</a:t>
            </a:r>
          </a:p>
        </p:txBody>
      </p:sp>
      <p:sp>
        <p:nvSpPr>
          <p:cNvPr id="43" name="TextBox 42">
            <a:extLst>
              <a:ext uri="{FF2B5EF4-FFF2-40B4-BE49-F238E27FC236}">
                <a16:creationId xmlns:a16="http://schemas.microsoft.com/office/drawing/2014/main" id="{6CD3BDA3-CB29-1E45-B8B8-D807C1EB93A7}"/>
              </a:ext>
            </a:extLst>
          </p:cNvPr>
          <p:cNvSpPr txBox="1"/>
          <p:nvPr/>
        </p:nvSpPr>
        <p:spPr>
          <a:xfrm>
            <a:off x="1217576" y="2410633"/>
            <a:ext cx="2605521" cy="477054"/>
          </a:xfrm>
          <a:prstGeom prst="rect">
            <a:avLst/>
          </a:prstGeom>
          <a:noFill/>
        </p:spPr>
        <p:txBody>
          <a:bodyPr wrap="none" rtlCol="0">
            <a:spAutoFit/>
          </a:bodyPr>
          <a:lstStyle/>
          <a:p>
            <a:r>
              <a:rPr lang="en-US" sz="2500" u="sng" dirty="0">
                <a:solidFill>
                  <a:schemeClr val="bg1"/>
                </a:solidFill>
              </a:rPr>
              <a:t>Price vs </a:t>
            </a:r>
            <a:r>
              <a:rPr lang="en-US" sz="2500" u="sng" dirty="0" err="1">
                <a:solidFill>
                  <a:schemeClr val="bg1"/>
                </a:solidFill>
              </a:rPr>
              <a:t>SquareFeet</a:t>
            </a:r>
            <a:endParaRPr lang="en-IL" sz="2500" u="sng" dirty="0">
              <a:solidFill>
                <a:schemeClr val="bg1"/>
              </a:solidFill>
            </a:endParaRPr>
          </a:p>
        </p:txBody>
      </p:sp>
      <p:sp>
        <p:nvSpPr>
          <p:cNvPr id="44" name="TextBox 43">
            <a:extLst>
              <a:ext uri="{FF2B5EF4-FFF2-40B4-BE49-F238E27FC236}">
                <a16:creationId xmlns:a16="http://schemas.microsoft.com/office/drawing/2014/main" id="{3838845F-4A08-5148-9AC7-D2A8878DACEA}"/>
              </a:ext>
            </a:extLst>
          </p:cNvPr>
          <p:cNvSpPr txBox="1"/>
          <p:nvPr/>
        </p:nvSpPr>
        <p:spPr>
          <a:xfrm>
            <a:off x="874732" y="2823459"/>
            <a:ext cx="3654462" cy="369332"/>
          </a:xfrm>
          <a:prstGeom prst="rect">
            <a:avLst/>
          </a:prstGeom>
          <a:noFill/>
        </p:spPr>
        <p:txBody>
          <a:bodyPr wrap="none" rtlCol="0">
            <a:spAutoFit/>
          </a:bodyPr>
          <a:lstStyle/>
          <a:p>
            <a:r>
              <a:rPr lang="en-US" dirty="0">
                <a:solidFill>
                  <a:schemeClr val="bg1"/>
                </a:solidFill>
              </a:rPr>
              <a:t>As the </a:t>
            </a:r>
            <a:r>
              <a:rPr lang="en-US" dirty="0" err="1">
                <a:solidFill>
                  <a:schemeClr val="bg1"/>
                </a:solidFill>
              </a:rPr>
              <a:t>squarefeet</a:t>
            </a:r>
            <a:r>
              <a:rPr lang="en-US" dirty="0">
                <a:solidFill>
                  <a:schemeClr val="bg1"/>
                </a:solidFill>
              </a:rPr>
              <a:t> rises, less deals made</a:t>
            </a:r>
            <a:endParaRPr lang="en-IL" dirty="0">
              <a:solidFill>
                <a:schemeClr val="bg1"/>
              </a:solidFill>
            </a:endParaRPr>
          </a:p>
        </p:txBody>
      </p:sp>
      <p:sp>
        <p:nvSpPr>
          <p:cNvPr id="23" name="TextBox 22">
            <a:extLst>
              <a:ext uri="{FF2B5EF4-FFF2-40B4-BE49-F238E27FC236}">
                <a16:creationId xmlns:a16="http://schemas.microsoft.com/office/drawing/2014/main" id="{04E45AB1-9C1F-9F47-9BD3-993C73185563}"/>
              </a:ext>
            </a:extLst>
          </p:cNvPr>
          <p:cNvSpPr txBox="1"/>
          <p:nvPr/>
        </p:nvSpPr>
        <p:spPr>
          <a:xfrm>
            <a:off x="5095890" y="1981121"/>
            <a:ext cx="5794728" cy="477054"/>
          </a:xfrm>
          <a:prstGeom prst="rect">
            <a:avLst/>
          </a:prstGeom>
          <a:noFill/>
        </p:spPr>
        <p:txBody>
          <a:bodyPr wrap="none" rtlCol="0">
            <a:spAutoFit/>
          </a:bodyPr>
          <a:lstStyle/>
          <a:p>
            <a:r>
              <a:rPr lang="en-US" sz="2500" u="sng" dirty="0">
                <a:solidFill>
                  <a:schemeClr val="bg1"/>
                </a:solidFill>
              </a:rPr>
              <a:t>The Pricing Radius from the center(Tel Aviv)</a:t>
            </a:r>
            <a:endParaRPr lang="en-IL" sz="2500" u="sng" dirty="0">
              <a:solidFill>
                <a:schemeClr val="bg1"/>
              </a:solidFill>
            </a:endParaRPr>
          </a:p>
        </p:txBody>
      </p:sp>
      <p:grpSp>
        <p:nvGrpSpPr>
          <p:cNvPr id="17" name="קבוצה 16">
            <a:extLst>
              <a:ext uri="{FF2B5EF4-FFF2-40B4-BE49-F238E27FC236}">
                <a16:creationId xmlns:a16="http://schemas.microsoft.com/office/drawing/2014/main" id="{2E02C924-366F-41AC-92F2-A7E5BC6F8B48}"/>
              </a:ext>
            </a:extLst>
          </p:cNvPr>
          <p:cNvGrpSpPr/>
          <p:nvPr/>
        </p:nvGrpSpPr>
        <p:grpSpPr>
          <a:xfrm>
            <a:off x="943898" y="6371303"/>
            <a:ext cx="3195088" cy="508528"/>
            <a:chOff x="4910" y="2361283"/>
            <a:chExt cx="2858231" cy="1143292"/>
          </a:xfrm>
          <a:solidFill>
            <a:schemeClr val="tx2">
              <a:lumMod val="75000"/>
            </a:schemeClr>
          </a:solidFill>
        </p:grpSpPr>
        <p:sp>
          <p:nvSpPr>
            <p:cNvPr id="18" name="חץ: סוגר זוויתי 17">
              <a:extLst>
                <a:ext uri="{FF2B5EF4-FFF2-40B4-BE49-F238E27FC236}">
                  <a16:creationId xmlns:a16="http://schemas.microsoft.com/office/drawing/2014/main" id="{1FD73726-0242-46F8-8BDD-75CA884DD6B2}"/>
                </a:ext>
              </a:extLst>
            </p:cNvPr>
            <p:cNvSpPr/>
            <p:nvPr/>
          </p:nvSpPr>
          <p:spPr>
            <a:xfrm>
              <a:off x="4910" y="2361283"/>
              <a:ext cx="2858231" cy="1143292"/>
            </a:xfrm>
            <a:prstGeom prst="chevron">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9" name="חץ: סוגר זוויתי 4">
              <a:extLst>
                <a:ext uri="{FF2B5EF4-FFF2-40B4-BE49-F238E27FC236}">
                  <a16:creationId xmlns:a16="http://schemas.microsoft.com/office/drawing/2014/main" id="{72307D8D-62C0-4A78-92F6-D28DFA097EAB}"/>
                </a:ext>
              </a:extLst>
            </p:cNvPr>
            <p:cNvSpPr txBox="1"/>
            <p:nvPr/>
          </p:nvSpPr>
          <p:spPr>
            <a:xfrm>
              <a:off x="353105" y="2361283"/>
              <a:ext cx="1714939" cy="114329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rtl="0">
                <a:lnSpc>
                  <a:spcPct val="90000"/>
                </a:lnSpc>
                <a:spcBef>
                  <a:spcPct val="0"/>
                </a:spcBef>
                <a:spcAft>
                  <a:spcPct val="35000"/>
                </a:spcAft>
                <a:buNone/>
              </a:pPr>
              <a:r>
                <a:rPr lang="en-US" sz="2000" kern="1200" dirty="0"/>
                <a:t>Data Acquisition</a:t>
              </a:r>
            </a:p>
          </p:txBody>
        </p:sp>
      </p:grpSp>
      <p:grpSp>
        <p:nvGrpSpPr>
          <p:cNvPr id="20" name="קבוצה 19">
            <a:extLst>
              <a:ext uri="{FF2B5EF4-FFF2-40B4-BE49-F238E27FC236}">
                <a16:creationId xmlns:a16="http://schemas.microsoft.com/office/drawing/2014/main" id="{4E88F4C1-85D7-4841-8AEE-56CFA6E94602}"/>
              </a:ext>
            </a:extLst>
          </p:cNvPr>
          <p:cNvGrpSpPr/>
          <p:nvPr/>
        </p:nvGrpSpPr>
        <p:grpSpPr>
          <a:xfrm>
            <a:off x="3230484" y="6371303"/>
            <a:ext cx="3195088" cy="524991"/>
            <a:chOff x="2577318" y="2361283"/>
            <a:chExt cx="2858231" cy="1180305"/>
          </a:xfrm>
          <a:solidFill>
            <a:schemeClr val="tx1">
              <a:lumMod val="65000"/>
            </a:schemeClr>
          </a:solidFill>
        </p:grpSpPr>
        <p:sp>
          <p:nvSpPr>
            <p:cNvPr id="25" name="חץ: סוגר זוויתי 24">
              <a:extLst>
                <a:ext uri="{FF2B5EF4-FFF2-40B4-BE49-F238E27FC236}">
                  <a16:creationId xmlns:a16="http://schemas.microsoft.com/office/drawing/2014/main" id="{73BE9E59-4ADA-4669-A3AB-04E1A567579F}"/>
                </a:ext>
              </a:extLst>
            </p:cNvPr>
            <p:cNvSpPr/>
            <p:nvPr/>
          </p:nvSpPr>
          <p:spPr>
            <a:xfrm>
              <a:off x="2577318" y="2361283"/>
              <a:ext cx="2858231" cy="1143292"/>
            </a:xfrm>
            <a:prstGeom prst="chevron">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6" name="חץ: סוגר זוויתי 6">
              <a:extLst>
                <a:ext uri="{FF2B5EF4-FFF2-40B4-BE49-F238E27FC236}">
                  <a16:creationId xmlns:a16="http://schemas.microsoft.com/office/drawing/2014/main" id="{279F6566-D0A6-43AE-88DF-F9926E72F232}"/>
                </a:ext>
              </a:extLst>
            </p:cNvPr>
            <p:cNvSpPr txBox="1"/>
            <p:nvPr/>
          </p:nvSpPr>
          <p:spPr>
            <a:xfrm>
              <a:off x="2887890" y="2398296"/>
              <a:ext cx="1714939" cy="114329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rtl="0">
                <a:lnSpc>
                  <a:spcPct val="90000"/>
                </a:lnSpc>
                <a:spcBef>
                  <a:spcPct val="0"/>
                </a:spcBef>
                <a:spcAft>
                  <a:spcPct val="35000"/>
                </a:spcAft>
                <a:buNone/>
              </a:pPr>
              <a:r>
                <a:rPr lang="en-US" sz="2200" kern="1200" dirty="0"/>
                <a:t>Data Scrubbing</a:t>
              </a:r>
            </a:p>
          </p:txBody>
        </p:sp>
      </p:grpSp>
      <p:sp>
        <p:nvSpPr>
          <p:cNvPr id="27" name="חץ: סוגר זוויתי 26">
            <a:extLst>
              <a:ext uri="{FF2B5EF4-FFF2-40B4-BE49-F238E27FC236}">
                <a16:creationId xmlns:a16="http://schemas.microsoft.com/office/drawing/2014/main" id="{DEE17E7D-370B-4A3C-B225-23E89EEC5D72}"/>
              </a:ext>
            </a:extLst>
          </p:cNvPr>
          <p:cNvSpPr/>
          <p:nvPr/>
        </p:nvSpPr>
        <p:spPr>
          <a:xfrm>
            <a:off x="5517070" y="6371303"/>
            <a:ext cx="3195088" cy="508528"/>
          </a:xfrm>
          <a:prstGeom prst="chevron">
            <a:avLst/>
          </a:prstGeom>
          <a:solidFill>
            <a:srgbClr val="00206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grpSp>
        <p:nvGrpSpPr>
          <p:cNvPr id="28" name="קבוצה 27">
            <a:extLst>
              <a:ext uri="{FF2B5EF4-FFF2-40B4-BE49-F238E27FC236}">
                <a16:creationId xmlns:a16="http://schemas.microsoft.com/office/drawing/2014/main" id="{9D3FCF06-6DEF-406F-A218-17D69D4F3A78}"/>
              </a:ext>
            </a:extLst>
          </p:cNvPr>
          <p:cNvGrpSpPr/>
          <p:nvPr/>
        </p:nvGrpSpPr>
        <p:grpSpPr>
          <a:xfrm>
            <a:off x="7803655" y="6364657"/>
            <a:ext cx="3195088" cy="508528"/>
            <a:chOff x="7722136" y="2361283"/>
            <a:chExt cx="2858231" cy="1143292"/>
          </a:xfrm>
        </p:grpSpPr>
        <p:sp>
          <p:nvSpPr>
            <p:cNvPr id="29" name="חץ: סוגר זוויתי 28">
              <a:extLst>
                <a:ext uri="{FF2B5EF4-FFF2-40B4-BE49-F238E27FC236}">
                  <a16:creationId xmlns:a16="http://schemas.microsoft.com/office/drawing/2014/main" id="{A8937575-076A-4BFA-A41E-123FE472D603}"/>
                </a:ext>
              </a:extLst>
            </p:cNvPr>
            <p:cNvSpPr/>
            <p:nvPr/>
          </p:nvSpPr>
          <p:spPr>
            <a:xfrm>
              <a:off x="7722136" y="2361283"/>
              <a:ext cx="2858231" cy="1143292"/>
            </a:xfrm>
            <a:prstGeom prst="chevron">
              <a:avLst/>
            </a:prstGeom>
            <a:solidFill>
              <a:schemeClr val="tx1">
                <a:lumMod val="6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1" name="חץ: סוגר זוויתי 10">
              <a:extLst>
                <a:ext uri="{FF2B5EF4-FFF2-40B4-BE49-F238E27FC236}">
                  <a16:creationId xmlns:a16="http://schemas.microsoft.com/office/drawing/2014/main" id="{A8594711-EEC5-420F-A0FC-1371DB94748E}"/>
                </a:ext>
              </a:extLst>
            </p:cNvPr>
            <p:cNvSpPr txBox="1"/>
            <p:nvPr/>
          </p:nvSpPr>
          <p:spPr>
            <a:xfrm>
              <a:off x="8293782" y="2361283"/>
              <a:ext cx="1714939" cy="11432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rtl="0">
                <a:lnSpc>
                  <a:spcPct val="90000"/>
                </a:lnSpc>
                <a:spcBef>
                  <a:spcPct val="0"/>
                </a:spcBef>
                <a:spcAft>
                  <a:spcPct val="35000"/>
                </a:spcAft>
                <a:buNone/>
              </a:pPr>
              <a:r>
                <a:rPr lang="en-US" sz="2000" kern="1200" dirty="0"/>
                <a:t>Machine Learning Modeling</a:t>
              </a:r>
            </a:p>
          </p:txBody>
        </p:sp>
      </p:grpSp>
      <p:sp>
        <p:nvSpPr>
          <p:cNvPr id="32" name="חץ: סוגר זוויתי 6">
            <a:extLst>
              <a:ext uri="{FF2B5EF4-FFF2-40B4-BE49-F238E27FC236}">
                <a16:creationId xmlns:a16="http://schemas.microsoft.com/office/drawing/2014/main" id="{45780C1A-9D7E-4179-A846-56D3F70BBEBB}"/>
              </a:ext>
            </a:extLst>
          </p:cNvPr>
          <p:cNvSpPr txBox="1"/>
          <p:nvPr/>
        </p:nvSpPr>
        <p:spPr>
          <a:xfrm>
            <a:off x="5766773" y="6387765"/>
            <a:ext cx="1794233" cy="493779"/>
          </a:xfrm>
          <a:prstGeom prst="rect">
            <a:avLst/>
          </a:prstGeom>
          <a:solidFill>
            <a:srgbClr val="002060"/>
          </a:solidFill>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rtl="0">
              <a:lnSpc>
                <a:spcPct val="90000"/>
              </a:lnSpc>
              <a:spcBef>
                <a:spcPct val="0"/>
              </a:spcBef>
              <a:spcAft>
                <a:spcPct val="35000"/>
              </a:spcAft>
              <a:buNone/>
            </a:pPr>
            <a:r>
              <a:rPr lang="en-US" sz="2200" kern="1200" dirty="0"/>
              <a:t>EDA</a:t>
            </a:r>
          </a:p>
        </p:txBody>
      </p:sp>
      <p:sp>
        <p:nvSpPr>
          <p:cNvPr id="33" name="TextBox 23">
            <a:extLst>
              <a:ext uri="{FF2B5EF4-FFF2-40B4-BE49-F238E27FC236}">
                <a16:creationId xmlns:a16="http://schemas.microsoft.com/office/drawing/2014/main" id="{B3C15E8E-F108-410A-89CC-B2E6BE598124}"/>
              </a:ext>
            </a:extLst>
          </p:cNvPr>
          <p:cNvSpPr txBox="1"/>
          <p:nvPr/>
        </p:nvSpPr>
        <p:spPr>
          <a:xfrm>
            <a:off x="5095890" y="2441288"/>
            <a:ext cx="6693564" cy="923330"/>
          </a:xfrm>
          <a:prstGeom prst="rect">
            <a:avLst/>
          </a:prstGeom>
          <a:noFill/>
        </p:spPr>
        <p:txBody>
          <a:bodyPr wrap="none" rtlCol="0">
            <a:spAutoFit/>
          </a:bodyPr>
          <a:lstStyle/>
          <a:p>
            <a:r>
              <a:rPr lang="en-US" dirty="0">
                <a:solidFill>
                  <a:schemeClr val="bg1"/>
                </a:solidFill>
              </a:rPr>
              <a:t>After understanding the data we noticed that house prices always</a:t>
            </a:r>
          </a:p>
          <a:p>
            <a:r>
              <a:rPr lang="en-US" dirty="0">
                <a:solidFill>
                  <a:schemeClr val="bg1"/>
                </a:solidFill>
              </a:rPr>
              <a:t>go up, with a big factor to the price difference – The radius of the center.</a:t>
            </a:r>
            <a:endParaRPr lang="en-IL" dirty="0">
              <a:solidFill>
                <a:schemeClr val="bg1"/>
              </a:solidFill>
            </a:endParaRPr>
          </a:p>
          <a:p>
            <a:r>
              <a:rPr lang="en-IL" dirty="0"/>
              <a:t>The same happens for ”Top 3 Feelings”</a:t>
            </a:r>
          </a:p>
        </p:txBody>
      </p:sp>
      <p:pic>
        <p:nvPicPr>
          <p:cNvPr id="34" name="Picture 2">
            <a:extLst>
              <a:ext uri="{FF2B5EF4-FFF2-40B4-BE49-F238E27FC236}">
                <a16:creationId xmlns:a16="http://schemas.microsoft.com/office/drawing/2014/main" id="{7FBBB36E-8A95-4C39-BA2C-B2A3BA5EAD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520" y="3337053"/>
            <a:ext cx="3571875" cy="263842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86AFC603-801D-4F19-BEE7-467E20AA51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6142" y="3015369"/>
            <a:ext cx="4063583" cy="3305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3180488"/>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אורגני">
  <a:themeElements>
    <a:clrScheme name="אורגני">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אורגני">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אורגני">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A2BEDC8B-F191-493B-BA33-0F4F800A89D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4143</TotalTime>
  <Words>893</Words>
  <Application>Microsoft Office PowerPoint</Application>
  <PresentationFormat>מסך רחב</PresentationFormat>
  <Paragraphs>111</Paragraphs>
  <Slides>12</Slides>
  <Notes>3</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12</vt:i4>
      </vt:variant>
    </vt:vector>
  </HeadingPairs>
  <TitlesOfParts>
    <vt:vector size="17" baseType="lpstr">
      <vt:lpstr>Arial</vt:lpstr>
      <vt:lpstr>Calibri</vt:lpstr>
      <vt:lpstr>Courier New</vt:lpstr>
      <vt:lpstr>Garamond</vt:lpstr>
      <vt:lpstr>אורגני</vt:lpstr>
      <vt:lpstr>מצגת של PowerPoint‏</vt:lpstr>
      <vt:lpstr>The Research</vt:lpstr>
      <vt:lpstr>The Process</vt:lpstr>
      <vt:lpstr>Data Acquisition</vt:lpstr>
      <vt:lpstr>Data Acquisition – Process</vt:lpstr>
      <vt:lpstr>Data Scrubbing</vt:lpstr>
      <vt:lpstr>Data Scrubbing – Missing data filling</vt:lpstr>
      <vt:lpstr>EDA – Real-Estate Data</vt:lpstr>
      <vt:lpstr>EDA – Real-Estate Data</vt:lpstr>
      <vt:lpstr>Machine Learning</vt:lpstr>
      <vt:lpstr>Machine Learning</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Cannabis Analysis</dc:title>
  <dc:creator>Daniel Ofir</dc:creator>
  <cp:lastModifiedBy>נתי פרנס</cp:lastModifiedBy>
  <cp:revision>55</cp:revision>
  <dcterms:created xsi:type="dcterms:W3CDTF">2021-05-20T07:05:01Z</dcterms:created>
  <dcterms:modified xsi:type="dcterms:W3CDTF">2021-07-04T14:05:54Z</dcterms:modified>
</cp:coreProperties>
</file>