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showSpecialPlsOnTitleSld="0">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1" name="Shape 121"/>
        <p:cNvGrpSpPr/>
        <p:nvPr/>
      </p:nvGrpSpPr>
      <p:grpSpPr>
        <a:xfrm>
          <a:off x="0" y="0"/>
          <a:ext cx="0" cy="0"/>
          <a:chOff x="0" y="0"/>
          <a:chExt cx="0" cy="0"/>
        </a:xfrm>
      </p:grpSpPr>
      <p:sp>
        <p:nvSpPr>
          <p:cNvPr id="122" name="Google Shape;122;g88d191e044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88d191e044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9" name="Shape 129"/>
        <p:cNvGrpSpPr/>
        <p:nvPr/>
      </p:nvGrpSpPr>
      <p:grpSpPr>
        <a:xfrm>
          <a:off x="0" y="0"/>
          <a:ext cx="0" cy="0"/>
          <a:chOff x="0" y="0"/>
          <a:chExt cx="0" cy="0"/>
        </a:xfrm>
      </p:grpSpPr>
      <p:sp>
        <p:nvSpPr>
          <p:cNvPr id="130" name="Google Shape;130;g898dc293d9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898dc293d9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0" name="Shape 140"/>
        <p:cNvGrpSpPr/>
        <p:nvPr/>
      </p:nvGrpSpPr>
      <p:grpSpPr>
        <a:xfrm>
          <a:off x="0" y="0"/>
          <a:ext cx="0" cy="0"/>
          <a:chOff x="0" y="0"/>
          <a:chExt cx="0" cy="0"/>
        </a:xfrm>
      </p:grpSpPr>
      <p:sp>
        <p:nvSpPr>
          <p:cNvPr id="141" name="Google Shape;141;g898dc293d9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898dc293d9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0" name="Shape 150"/>
        <p:cNvGrpSpPr/>
        <p:nvPr/>
      </p:nvGrpSpPr>
      <p:grpSpPr>
        <a:xfrm>
          <a:off x="0" y="0"/>
          <a:ext cx="0" cy="0"/>
          <a:chOff x="0" y="0"/>
          <a:chExt cx="0" cy="0"/>
        </a:xfrm>
      </p:grpSpPr>
      <p:sp>
        <p:nvSpPr>
          <p:cNvPr id="151" name="Google Shape;151;g88d191e03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88d191e03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1" name="Shape 161"/>
        <p:cNvGrpSpPr/>
        <p:nvPr/>
      </p:nvGrpSpPr>
      <p:grpSpPr>
        <a:xfrm>
          <a:off x="0" y="0"/>
          <a:ext cx="0" cy="0"/>
          <a:chOff x="0" y="0"/>
          <a:chExt cx="0" cy="0"/>
        </a:xfrm>
      </p:grpSpPr>
      <p:sp>
        <p:nvSpPr>
          <p:cNvPr id="162" name="Google Shape;162;g88d191e044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88d191e044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0" name="Shape 170"/>
        <p:cNvGrpSpPr/>
        <p:nvPr/>
      </p:nvGrpSpPr>
      <p:grpSpPr>
        <a:xfrm>
          <a:off x="0" y="0"/>
          <a:ext cx="0" cy="0"/>
          <a:chOff x="0" y="0"/>
          <a:chExt cx="0" cy="0"/>
        </a:xfrm>
      </p:grpSpPr>
      <p:sp>
        <p:nvSpPr>
          <p:cNvPr id="171" name="Google Shape;171;g898dc293d9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898dc293d9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 name="Shape 58"/>
        <p:cNvGrpSpPr/>
        <p:nvPr/>
      </p:nvGrpSpPr>
      <p:grpSpPr>
        <a:xfrm>
          <a:off x="0" y="0"/>
          <a:ext cx="0" cy="0"/>
          <a:chOff x="0" y="0"/>
          <a:chExt cx="0" cy="0"/>
        </a:xfrm>
      </p:grpSpPr>
      <p:sp>
        <p:nvSpPr>
          <p:cNvPr id="59" name="Google Shape;59;g87df62e42b_0_1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87df62e42b_0_1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5" name="Shape 65"/>
        <p:cNvGrpSpPr/>
        <p:nvPr/>
      </p:nvGrpSpPr>
      <p:grpSpPr>
        <a:xfrm>
          <a:off x="0" y="0"/>
          <a:ext cx="0" cy="0"/>
          <a:chOff x="0" y="0"/>
          <a:chExt cx="0" cy="0"/>
        </a:xfrm>
      </p:grpSpPr>
      <p:sp>
        <p:nvSpPr>
          <p:cNvPr id="66" name="Google Shape;66;g8843c85d0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8843c85d0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2" name="Shape 72"/>
        <p:cNvGrpSpPr/>
        <p:nvPr/>
      </p:nvGrpSpPr>
      <p:grpSpPr>
        <a:xfrm>
          <a:off x="0" y="0"/>
          <a:ext cx="0" cy="0"/>
          <a:chOff x="0" y="0"/>
          <a:chExt cx="0" cy="0"/>
        </a:xfrm>
      </p:grpSpPr>
      <p:sp>
        <p:nvSpPr>
          <p:cNvPr id="73" name="Google Shape;73;g8843c85d02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8843c85d02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Google Shape;82;g8843c85d02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8843c85d02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Google Shape;89;g8843c85d02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8843c85d02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 name="Shape 99"/>
        <p:cNvGrpSpPr/>
        <p:nvPr/>
      </p:nvGrpSpPr>
      <p:grpSpPr>
        <a:xfrm>
          <a:off x="0" y="0"/>
          <a:ext cx="0" cy="0"/>
          <a:chOff x="0" y="0"/>
          <a:chExt cx="0" cy="0"/>
        </a:xfrm>
      </p:grpSpPr>
      <p:sp>
        <p:nvSpPr>
          <p:cNvPr id="100" name="Google Shape;100;g8843c85d02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8843c85d02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 name="Shape 106"/>
        <p:cNvGrpSpPr/>
        <p:nvPr/>
      </p:nvGrpSpPr>
      <p:grpSpPr>
        <a:xfrm>
          <a:off x="0" y="0"/>
          <a:ext cx="0" cy="0"/>
          <a:chOff x="0" y="0"/>
          <a:chExt cx="0" cy="0"/>
        </a:xfrm>
      </p:grpSpPr>
      <p:sp>
        <p:nvSpPr>
          <p:cNvPr id="107" name="Google Shape;107;g898dc293d9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898dc293d9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3" name="Shape 113"/>
        <p:cNvGrpSpPr/>
        <p:nvPr/>
      </p:nvGrpSpPr>
      <p:grpSpPr>
        <a:xfrm>
          <a:off x="0" y="0"/>
          <a:ext cx="0" cy="0"/>
          <a:chOff x="0" y="0"/>
          <a:chExt cx="0" cy="0"/>
        </a:xfrm>
      </p:grpSpPr>
      <p:sp>
        <p:nvSpPr>
          <p:cNvPr id="114" name="Google Shape;114;g898dc293d9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898dc293d9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rgbClr val="FFFFFF"/>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ru"/>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7.png"/><Relationship Id="rId4" Type="http://schemas.openxmlformats.org/officeDocument/2006/relationships/image" Target="../media/image8.png"/><Relationship Id="rId5" Type="http://schemas.openxmlformats.org/officeDocument/2006/relationships/image" Target="../media/image6.png"/><Relationship Id="rId6"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0.png"/><Relationship Id="rId4" Type="http://schemas.openxmlformats.org/officeDocument/2006/relationships/image" Target="../media/image18.png"/><Relationship Id="rId5" Type="http://schemas.openxmlformats.org/officeDocument/2006/relationships/image" Target="../media/image1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5.png"/><Relationship Id="rId4" Type="http://schemas.openxmlformats.org/officeDocument/2006/relationships/image" Target="../media/image9.png"/><Relationship Id="rId5" Type="http://schemas.openxmlformats.org/officeDocument/2006/relationships/image" Target="../media/image14.png"/><Relationship Id="rId6" Type="http://schemas.openxmlformats.org/officeDocument/2006/relationships/image" Target="../media/image1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2.png"/><Relationship Id="rId4" Type="http://schemas.openxmlformats.org/officeDocument/2006/relationships/image" Target="../media/image13.png"/><Relationship Id="rId5" Type="http://schemas.openxmlformats.org/officeDocument/2006/relationships/image" Target="../media/image1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jpg"/><Relationship Id="rId4" Type="http://schemas.openxmlformats.org/officeDocument/2006/relationships/image" Target="../media/image2.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5.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nvSpPr>
        <p:spPr>
          <a:xfrm>
            <a:off x="1089750" y="205825"/>
            <a:ext cx="6964500" cy="1925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ru" sz="1200"/>
              <a:t>ФЕДЕРАЛЬНОЕ ГОСУДАРСТВЕННОЕ БЮДЖЕТНОЕ ОБРАЗОВАТЕЛЬНОЕ УЧРЕЖДЕНИЕ</a:t>
            </a:r>
            <a:endParaRPr b="1" sz="1200"/>
          </a:p>
          <a:p>
            <a:pPr indent="0" lvl="0" marL="0" rtl="0" algn="ctr">
              <a:spcBef>
                <a:spcPts val="0"/>
              </a:spcBef>
              <a:spcAft>
                <a:spcPts val="0"/>
              </a:spcAft>
              <a:buNone/>
            </a:pPr>
            <a:r>
              <a:rPr b="1" lang="ru" sz="1200"/>
              <a:t>ВЫСШЕГО ОБРАЗОВАНИЯ</a:t>
            </a:r>
            <a:endParaRPr b="1" sz="1200"/>
          </a:p>
          <a:p>
            <a:pPr indent="0" lvl="0" marL="0" rtl="0" algn="ctr">
              <a:spcBef>
                <a:spcPts val="0"/>
              </a:spcBef>
              <a:spcAft>
                <a:spcPts val="0"/>
              </a:spcAft>
              <a:buNone/>
            </a:pPr>
            <a:r>
              <a:t/>
            </a:r>
            <a:endParaRPr b="1" sz="1200"/>
          </a:p>
          <a:p>
            <a:pPr indent="0" lvl="0" marL="0" rtl="0" algn="ctr">
              <a:spcBef>
                <a:spcPts val="0"/>
              </a:spcBef>
              <a:spcAft>
                <a:spcPts val="0"/>
              </a:spcAft>
              <a:buNone/>
            </a:pPr>
            <a:r>
              <a:rPr b="1" lang="ru" sz="1200"/>
              <a:t>“ВОРОНЕЖСКИЙ ГОСУДАРСТВЕННЫЙ УНИВЕРСИТЕТ”</a:t>
            </a:r>
            <a:endParaRPr b="1" sz="1200"/>
          </a:p>
          <a:p>
            <a:pPr indent="0" lvl="0" marL="0" rtl="0" algn="ctr">
              <a:spcBef>
                <a:spcPts val="0"/>
              </a:spcBef>
              <a:spcAft>
                <a:spcPts val="0"/>
              </a:spcAft>
              <a:buNone/>
            </a:pPr>
            <a:r>
              <a:t/>
            </a:r>
            <a:endParaRPr/>
          </a:p>
          <a:p>
            <a:pPr indent="0" lvl="0" marL="0" rtl="0" algn="ctr">
              <a:spcBef>
                <a:spcPts val="0"/>
              </a:spcBef>
              <a:spcAft>
                <a:spcPts val="0"/>
              </a:spcAft>
              <a:buNone/>
            </a:pPr>
            <a:r>
              <a:rPr lang="ru" sz="1000"/>
              <a:t>Факультет компьютерных наук</a:t>
            </a:r>
            <a:endParaRPr sz="1000"/>
          </a:p>
          <a:p>
            <a:pPr indent="0" lvl="0" marL="0" rtl="0" algn="ctr">
              <a:spcBef>
                <a:spcPts val="0"/>
              </a:spcBef>
              <a:spcAft>
                <a:spcPts val="0"/>
              </a:spcAft>
              <a:buNone/>
            </a:pPr>
            <a:r>
              <a:t/>
            </a:r>
            <a:endParaRPr sz="1000"/>
          </a:p>
          <a:p>
            <a:pPr indent="0" lvl="0" marL="0" rtl="0" algn="ctr">
              <a:spcBef>
                <a:spcPts val="0"/>
              </a:spcBef>
              <a:spcAft>
                <a:spcPts val="0"/>
              </a:spcAft>
              <a:buNone/>
            </a:pPr>
            <a:r>
              <a:rPr lang="ru" sz="1000"/>
              <a:t>Кафедра программирования и информационных технологий</a:t>
            </a:r>
            <a:endParaRPr sz="1000"/>
          </a:p>
        </p:txBody>
      </p:sp>
      <p:sp>
        <p:nvSpPr>
          <p:cNvPr id="55" name="Google Shape;55;p13"/>
          <p:cNvSpPr txBox="1"/>
          <p:nvPr/>
        </p:nvSpPr>
        <p:spPr>
          <a:xfrm>
            <a:off x="869700" y="2079825"/>
            <a:ext cx="7404600" cy="1821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ru" sz="1000"/>
              <a:t>Сайт футбольного клуба ЦСКА</a:t>
            </a:r>
            <a:endParaRPr sz="1000"/>
          </a:p>
          <a:p>
            <a:pPr indent="0" lvl="0" marL="0" rtl="0" algn="ctr">
              <a:spcBef>
                <a:spcPts val="0"/>
              </a:spcBef>
              <a:spcAft>
                <a:spcPts val="0"/>
              </a:spcAft>
              <a:buNone/>
            </a:pPr>
            <a:r>
              <a:t/>
            </a:r>
            <a:endParaRPr sz="1000"/>
          </a:p>
          <a:p>
            <a:pPr indent="0" lvl="0" marL="0" rtl="0" algn="l">
              <a:spcBef>
                <a:spcPts val="0"/>
              </a:spcBef>
              <a:spcAft>
                <a:spcPts val="0"/>
              </a:spcAft>
              <a:buNone/>
            </a:pPr>
            <a:r>
              <a:t/>
            </a:r>
            <a:endParaRPr sz="1000"/>
          </a:p>
          <a:p>
            <a:pPr indent="0" lvl="0" marL="0" rtl="0" algn="ctr">
              <a:spcBef>
                <a:spcPts val="0"/>
              </a:spcBef>
              <a:spcAft>
                <a:spcPts val="0"/>
              </a:spcAft>
              <a:buNone/>
            </a:pPr>
            <a:r>
              <a:rPr lang="ru" sz="1000"/>
              <a:t>Курсовой проект</a:t>
            </a:r>
            <a:endParaRPr sz="1000"/>
          </a:p>
          <a:p>
            <a:pPr indent="0" lvl="0" marL="0" rtl="0" algn="ctr">
              <a:spcBef>
                <a:spcPts val="0"/>
              </a:spcBef>
              <a:spcAft>
                <a:spcPts val="0"/>
              </a:spcAft>
              <a:buNone/>
            </a:pPr>
            <a:r>
              <a:t/>
            </a:r>
            <a:endParaRPr sz="1000"/>
          </a:p>
          <a:p>
            <a:pPr indent="0" lvl="0" marL="0" rtl="0" algn="ctr">
              <a:spcBef>
                <a:spcPts val="0"/>
              </a:spcBef>
              <a:spcAft>
                <a:spcPts val="0"/>
              </a:spcAft>
              <a:buNone/>
            </a:pPr>
            <a:r>
              <a:rPr lang="ru" sz="1000"/>
              <a:t>09.03.02 Информационные системы и технологии Программная инженерия в</a:t>
            </a:r>
            <a:endParaRPr sz="1000"/>
          </a:p>
          <a:p>
            <a:pPr indent="0" lvl="0" marL="0" rtl="0" algn="ctr">
              <a:spcBef>
                <a:spcPts val="0"/>
              </a:spcBef>
              <a:spcAft>
                <a:spcPts val="0"/>
              </a:spcAft>
              <a:buNone/>
            </a:pPr>
            <a:r>
              <a:rPr lang="ru" sz="1000"/>
              <a:t>информационных системах </a:t>
            </a:r>
            <a:endParaRPr sz="1000"/>
          </a:p>
        </p:txBody>
      </p:sp>
      <p:sp>
        <p:nvSpPr>
          <p:cNvPr id="56" name="Google Shape;56;p13"/>
          <p:cNvSpPr txBox="1"/>
          <p:nvPr/>
        </p:nvSpPr>
        <p:spPr>
          <a:xfrm>
            <a:off x="4854900" y="3572900"/>
            <a:ext cx="4185600" cy="975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ru" sz="1000"/>
              <a:t>Допущен к защите</a:t>
            </a:r>
            <a:endParaRPr sz="1000"/>
          </a:p>
          <a:p>
            <a:pPr indent="0" lvl="0" marL="0" rtl="0" algn="l">
              <a:spcBef>
                <a:spcPts val="0"/>
              </a:spcBef>
              <a:spcAft>
                <a:spcPts val="0"/>
              </a:spcAft>
              <a:buNone/>
            </a:pPr>
            <a:r>
              <a:rPr lang="ru" sz="1000"/>
              <a:t>Зав. кафедрой ______________ &lt;&lt;&gt;&gt;, к.ф.- м.н., доцент __.__.2020</a:t>
            </a:r>
            <a:endParaRPr sz="1000"/>
          </a:p>
          <a:p>
            <a:pPr indent="0" lvl="0" marL="0" rtl="0" algn="l">
              <a:spcBef>
                <a:spcPts val="0"/>
              </a:spcBef>
              <a:spcAft>
                <a:spcPts val="0"/>
              </a:spcAft>
              <a:buNone/>
            </a:pPr>
            <a:r>
              <a:rPr lang="ru" sz="1000"/>
              <a:t>Обучающийся ______________ Н.Г. Стоян, 3 курс, д/о</a:t>
            </a:r>
            <a:endParaRPr sz="1000"/>
          </a:p>
          <a:p>
            <a:pPr indent="0" lvl="0" marL="0" rtl="0" algn="l">
              <a:spcBef>
                <a:spcPts val="0"/>
              </a:spcBef>
              <a:spcAft>
                <a:spcPts val="0"/>
              </a:spcAft>
              <a:buNone/>
            </a:pPr>
            <a:r>
              <a:rPr lang="ru" sz="1000"/>
              <a:t>Обучающийся ______________ Н.М. Даньшин, 3 курс,д/о</a:t>
            </a:r>
            <a:endParaRPr sz="1000"/>
          </a:p>
          <a:p>
            <a:pPr indent="0" lvl="0" marL="0" rtl="0" algn="l">
              <a:spcBef>
                <a:spcPts val="0"/>
              </a:spcBef>
              <a:spcAft>
                <a:spcPts val="0"/>
              </a:spcAft>
              <a:buNone/>
            </a:pPr>
            <a:r>
              <a:rPr lang="ru" sz="1000"/>
              <a:t>Руководитель _______________ В.С. Тарасов,ассистент</a:t>
            </a:r>
            <a:endParaRPr sz="1000"/>
          </a:p>
        </p:txBody>
      </p:sp>
      <p:sp>
        <p:nvSpPr>
          <p:cNvPr id="57" name="Google Shape;57;p13"/>
          <p:cNvSpPr txBox="1"/>
          <p:nvPr/>
        </p:nvSpPr>
        <p:spPr>
          <a:xfrm>
            <a:off x="4029300" y="4642800"/>
            <a:ext cx="1085400" cy="500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ru" sz="1000"/>
              <a:t>Воронеж</a:t>
            </a:r>
            <a:endParaRPr sz="1000"/>
          </a:p>
          <a:p>
            <a:pPr indent="0" lvl="0" marL="0" rtl="0" algn="ctr">
              <a:spcBef>
                <a:spcPts val="0"/>
              </a:spcBef>
              <a:spcAft>
                <a:spcPts val="0"/>
              </a:spcAft>
              <a:buNone/>
            </a:pPr>
            <a:r>
              <a:rPr lang="ru" sz="1000"/>
              <a:t>2020</a:t>
            </a:r>
            <a:endParaRPr sz="10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4" name="Shape 124"/>
        <p:cNvGrpSpPr/>
        <p:nvPr/>
      </p:nvGrpSpPr>
      <p:grpSpPr>
        <a:xfrm>
          <a:off x="0" y="0"/>
          <a:ext cx="0" cy="0"/>
          <a:chOff x="0" y="0"/>
          <a:chExt cx="0" cy="0"/>
        </a:xfrm>
      </p:grpSpPr>
      <p:sp>
        <p:nvSpPr>
          <p:cNvPr id="125" name="Google Shape;125;p22"/>
          <p:cNvSpPr txBox="1"/>
          <p:nvPr>
            <p:ph type="title"/>
          </p:nvPr>
        </p:nvSpPr>
        <p:spPr>
          <a:xfrm>
            <a:off x="311688" y="180300"/>
            <a:ext cx="8520600" cy="474600"/>
          </a:xfrm>
          <a:prstGeom prst="rect">
            <a:avLst/>
          </a:prstGeom>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b="1" lang="ru" sz="2000"/>
              <a:t>Тестирование</a:t>
            </a:r>
            <a:endParaRPr b="1" sz="2000"/>
          </a:p>
          <a:p>
            <a:pPr indent="0" lvl="0" marL="0" rtl="0" algn="ctr">
              <a:lnSpc>
                <a:spcPct val="115000"/>
              </a:lnSpc>
              <a:spcBef>
                <a:spcPts val="1600"/>
              </a:spcBef>
              <a:spcAft>
                <a:spcPts val="0"/>
              </a:spcAft>
              <a:buNone/>
            </a:pPr>
            <a:r>
              <a:t/>
            </a:r>
            <a:endParaRPr b="1" sz="2000"/>
          </a:p>
          <a:p>
            <a:pPr indent="0" lvl="0" marL="0" rtl="0" algn="ctr">
              <a:lnSpc>
                <a:spcPct val="115000"/>
              </a:lnSpc>
              <a:spcBef>
                <a:spcPts val="1600"/>
              </a:spcBef>
              <a:spcAft>
                <a:spcPts val="0"/>
              </a:spcAft>
              <a:buClr>
                <a:schemeClr val="dk1"/>
              </a:buClr>
              <a:buSzPts val="1100"/>
              <a:buFont typeface="Arial"/>
              <a:buNone/>
            </a:pPr>
            <a:r>
              <a:t/>
            </a:r>
            <a:endParaRPr b="1" sz="2000"/>
          </a:p>
          <a:p>
            <a:pPr indent="0" lvl="0" marL="0" rtl="0" algn="ctr">
              <a:lnSpc>
                <a:spcPct val="115000"/>
              </a:lnSpc>
              <a:spcBef>
                <a:spcPts val="1600"/>
              </a:spcBef>
              <a:spcAft>
                <a:spcPts val="1600"/>
              </a:spcAft>
              <a:buNone/>
            </a:pPr>
            <a:r>
              <a:t/>
            </a:r>
            <a:endParaRPr b="1" sz="2000"/>
          </a:p>
        </p:txBody>
      </p:sp>
      <p:sp>
        <p:nvSpPr>
          <p:cNvPr id="126" name="Google Shape;126;p2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ru"/>
              <a:t>‹#›</a:t>
            </a:fld>
            <a:endParaRPr/>
          </a:p>
        </p:txBody>
      </p:sp>
      <p:sp>
        <p:nvSpPr>
          <p:cNvPr id="127" name="Google Shape;127;p22"/>
          <p:cNvSpPr txBox="1"/>
          <p:nvPr/>
        </p:nvSpPr>
        <p:spPr>
          <a:xfrm>
            <a:off x="311700" y="768675"/>
            <a:ext cx="5466300" cy="274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ru"/>
              <a:t> 				</a:t>
            </a:r>
            <a:r>
              <a:rPr b="1" lang="ru"/>
              <a:t>Unit тестирование</a:t>
            </a:r>
            <a:endParaRPr b="1"/>
          </a:p>
          <a:p>
            <a:pPr indent="0" lvl="0" marL="0" rtl="0" algn="l">
              <a:spcBef>
                <a:spcPts val="0"/>
              </a:spcBef>
              <a:spcAft>
                <a:spcPts val="0"/>
              </a:spcAft>
              <a:buNone/>
            </a:pPr>
            <a:r>
              <a:rPr lang="ru"/>
              <a:t>Модульное тестирование проводилось при помощи python библиотеки unittest.</a:t>
            </a:r>
            <a:endParaRPr/>
          </a:p>
          <a:p>
            <a:pPr indent="457200" lvl="0" marL="0" rtl="0" algn="l">
              <a:spcBef>
                <a:spcPts val="0"/>
              </a:spcBef>
              <a:spcAft>
                <a:spcPts val="0"/>
              </a:spcAft>
              <a:buNone/>
            </a:pPr>
            <a:r>
              <a:rPr lang="ru"/>
              <a:t>Было проведено тестирование класса</a:t>
            </a:r>
            <a:endParaRPr/>
          </a:p>
          <a:p>
            <a:pPr indent="0" lvl="0" marL="0" rtl="0" algn="l">
              <a:spcBef>
                <a:spcPts val="0"/>
              </a:spcBef>
              <a:spcAft>
                <a:spcPts val="0"/>
              </a:spcAft>
              <a:buNone/>
            </a:pPr>
            <a:r>
              <a:rPr lang="ru"/>
              <a:t>ClientService:  get_all_matches()  get_all_news()</a:t>
            </a:r>
            <a:endParaRPr/>
          </a:p>
          <a:p>
            <a:pPr indent="457200" lvl="0" marL="0" rtl="0" algn="l">
              <a:spcBef>
                <a:spcPts val="0"/>
              </a:spcBef>
              <a:spcAft>
                <a:spcPts val="0"/>
              </a:spcAft>
              <a:buNone/>
            </a:pPr>
            <a:r>
              <a:rPr lang="ru"/>
              <a:t>Было проведено тестирование класса Content-makerService:  add_new_news()  add_new_match()  del_match()</a:t>
            </a:r>
            <a:endParaRPr/>
          </a:p>
          <a:p>
            <a:pPr indent="0" lvl="0" marL="457200" rtl="0" algn="l">
              <a:spcBef>
                <a:spcPts val="0"/>
              </a:spcBef>
              <a:spcAft>
                <a:spcPts val="0"/>
              </a:spcAft>
              <a:buNone/>
            </a:pPr>
            <a:r>
              <a:rPr lang="ru"/>
              <a:t>Было проведено тестирование класса</a:t>
            </a:r>
            <a:endParaRPr/>
          </a:p>
          <a:p>
            <a:pPr indent="0" lvl="0" marL="0" rtl="0" algn="l">
              <a:spcBef>
                <a:spcPts val="0"/>
              </a:spcBef>
              <a:spcAft>
                <a:spcPts val="0"/>
              </a:spcAft>
              <a:buNone/>
            </a:pPr>
            <a:r>
              <a:rPr lang="ru"/>
              <a:t>AdminService: add_new_contentmacker()  get_own_admin()  change_password()</a:t>
            </a:r>
            <a:endParaRPr/>
          </a:p>
          <a:p>
            <a:pPr indent="0" lvl="0" marL="457200" rtl="0" algn="l">
              <a:spcBef>
                <a:spcPts val="0"/>
              </a:spcBef>
              <a:spcAft>
                <a:spcPts val="0"/>
              </a:spcAft>
              <a:buNone/>
            </a:pPr>
            <a:r>
              <a:rPr lang="ru"/>
              <a:t>Результаты тестирования:</a:t>
            </a:r>
            <a:endParaRPr/>
          </a:p>
        </p:txBody>
      </p:sp>
      <p:pic>
        <p:nvPicPr>
          <p:cNvPr id="128" name="Google Shape;128;p22"/>
          <p:cNvPicPr preferRelativeResize="0"/>
          <p:nvPr/>
        </p:nvPicPr>
        <p:blipFill>
          <a:blip r:embed="rId3">
            <a:alphaModFix/>
          </a:blip>
          <a:stretch>
            <a:fillRect/>
          </a:stretch>
        </p:blipFill>
        <p:spPr>
          <a:xfrm>
            <a:off x="3089475" y="3195300"/>
            <a:ext cx="5561050" cy="19007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2" name="Shape 132"/>
        <p:cNvGrpSpPr/>
        <p:nvPr/>
      </p:nvGrpSpPr>
      <p:grpSpPr>
        <a:xfrm>
          <a:off x="0" y="0"/>
          <a:ext cx="0" cy="0"/>
          <a:chOff x="0" y="0"/>
          <a:chExt cx="0" cy="0"/>
        </a:xfrm>
      </p:grpSpPr>
      <p:sp>
        <p:nvSpPr>
          <p:cNvPr id="133" name="Google Shape;133;p23"/>
          <p:cNvSpPr txBox="1"/>
          <p:nvPr>
            <p:ph type="title"/>
          </p:nvPr>
        </p:nvSpPr>
        <p:spPr>
          <a:xfrm>
            <a:off x="311700" y="65325"/>
            <a:ext cx="8520600" cy="572700"/>
          </a:xfrm>
          <a:prstGeom prst="rect">
            <a:avLst/>
          </a:prstGeom>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b="1" lang="ru" sz="2000"/>
              <a:t>Реализация продукта: Клиент</a:t>
            </a:r>
            <a:endParaRPr b="1"/>
          </a:p>
          <a:p>
            <a:pPr indent="0" lvl="0" marL="0" rtl="0" algn="ctr">
              <a:lnSpc>
                <a:spcPct val="115000"/>
              </a:lnSpc>
              <a:spcBef>
                <a:spcPts val="1600"/>
              </a:spcBef>
              <a:spcAft>
                <a:spcPts val="0"/>
              </a:spcAft>
              <a:buClr>
                <a:schemeClr val="dk1"/>
              </a:buClr>
              <a:buSzPts val="1100"/>
              <a:buFont typeface="Arial"/>
              <a:buNone/>
            </a:pPr>
            <a:r>
              <a:t/>
            </a:r>
            <a:endParaRPr b="1" sz="2000"/>
          </a:p>
          <a:p>
            <a:pPr indent="0" lvl="0" marL="0" rtl="0" algn="ctr">
              <a:lnSpc>
                <a:spcPct val="115000"/>
              </a:lnSpc>
              <a:spcBef>
                <a:spcPts val="1600"/>
              </a:spcBef>
              <a:spcAft>
                <a:spcPts val="1600"/>
              </a:spcAft>
              <a:buNone/>
            </a:pPr>
            <a:r>
              <a:t/>
            </a:r>
            <a:endParaRPr b="1" sz="2000"/>
          </a:p>
        </p:txBody>
      </p:sp>
      <p:sp>
        <p:nvSpPr>
          <p:cNvPr id="134" name="Google Shape;134;p23"/>
          <p:cNvSpPr txBox="1"/>
          <p:nvPr>
            <p:ph idx="1" type="body"/>
          </p:nvPr>
        </p:nvSpPr>
        <p:spPr>
          <a:xfrm>
            <a:off x="205000" y="1065900"/>
            <a:ext cx="4416600" cy="2269500"/>
          </a:xfrm>
          <a:prstGeom prst="rect">
            <a:avLst/>
          </a:prstGeom>
        </p:spPr>
        <p:txBody>
          <a:bodyPr anchorCtr="0" anchor="t" bIns="91425" lIns="91425" spcFirstLastPara="1" rIns="91425" wrap="square" tIns="91425">
            <a:noAutofit/>
          </a:bodyPr>
          <a:lstStyle/>
          <a:p>
            <a:pPr indent="0" lvl="0" marL="457200" rtl="0" algn="l">
              <a:spcBef>
                <a:spcPts val="1200"/>
              </a:spcBef>
              <a:spcAft>
                <a:spcPts val="0"/>
              </a:spcAft>
              <a:buNone/>
            </a:pPr>
            <a:r>
              <a:t/>
            </a:r>
            <a:endParaRPr sz="1200">
              <a:solidFill>
                <a:schemeClr val="dk1"/>
              </a:solidFill>
            </a:endParaRPr>
          </a:p>
          <a:p>
            <a:pPr indent="457200" lvl="0" marL="0" rtl="0" algn="l">
              <a:lnSpc>
                <a:spcPct val="115000"/>
              </a:lnSpc>
              <a:spcBef>
                <a:spcPts val="1200"/>
              </a:spcBef>
              <a:spcAft>
                <a:spcPts val="1600"/>
              </a:spcAft>
              <a:buNone/>
            </a:pPr>
            <a:r>
              <a:t/>
            </a:r>
            <a:endParaRPr sz="1500">
              <a:solidFill>
                <a:srgbClr val="000000"/>
              </a:solidFill>
            </a:endParaRPr>
          </a:p>
        </p:txBody>
      </p:sp>
      <p:pic>
        <p:nvPicPr>
          <p:cNvPr id="135" name="Google Shape;135;p23"/>
          <p:cNvPicPr preferRelativeResize="0"/>
          <p:nvPr/>
        </p:nvPicPr>
        <p:blipFill>
          <a:blip r:embed="rId3">
            <a:alphaModFix/>
          </a:blip>
          <a:stretch>
            <a:fillRect/>
          </a:stretch>
        </p:blipFill>
        <p:spPr>
          <a:xfrm>
            <a:off x="4572000" y="638025"/>
            <a:ext cx="4058300" cy="1994150"/>
          </a:xfrm>
          <a:prstGeom prst="rect">
            <a:avLst/>
          </a:prstGeom>
          <a:noFill/>
          <a:ln>
            <a:noFill/>
          </a:ln>
        </p:spPr>
      </p:pic>
      <p:pic>
        <p:nvPicPr>
          <p:cNvPr id="136" name="Google Shape;136;p23"/>
          <p:cNvPicPr preferRelativeResize="0"/>
          <p:nvPr/>
        </p:nvPicPr>
        <p:blipFill>
          <a:blip r:embed="rId4">
            <a:alphaModFix/>
          </a:blip>
          <a:stretch>
            <a:fillRect/>
          </a:stretch>
        </p:blipFill>
        <p:spPr>
          <a:xfrm>
            <a:off x="277175" y="638025"/>
            <a:ext cx="3880752" cy="1994150"/>
          </a:xfrm>
          <a:prstGeom prst="rect">
            <a:avLst/>
          </a:prstGeom>
          <a:noFill/>
          <a:ln>
            <a:noFill/>
          </a:ln>
        </p:spPr>
      </p:pic>
      <p:pic>
        <p:nvPicPr>
          <p:cNvPr id="137" name="Google Shape;137;p23"/>
          <p:cNvPicPr preferRelativeResize="0"/>
          <p:nvPr/>
        </p:nvPicPr>
        <p:blipFill>
          <a:blip r:embed="rId5">
            <a:alphaModFix/>
          </a:blip>
          <a:stretch>
            <a:fillRect/>
          </a:stretch>
        </p:blipFill>
        <p:spPr>
          <a:xfrm>
            <a:off x="277175" y="2865175"/>
            <a:ext cx="3880750" cy="2079825"/>
          </a:xfrm>
          <a:prstGeom prst="rect">
            <a:avLst/>
          </a:prstGeom>
          <a:noFill/>
          <a:ln>
            <a:noFill/>
          </a:ln>
        </p:spPr>
      </p:pic>
      <p:pic>
        <p:nvPicPr>
          <p:cNvPr id="138" name="Google Shape;138;p23"/>
          <p:cNvPicPr preferRelativeResize="0"/>
          <p:nvPr/>
        </p:nvPicPr>
        <p:blipFill>
          <a:blip r:embed="rId6">
            <a:alphaModFix/>
          </a:blip>
          <a:stretch>
            <a:fillRect/>
          </a:stretch>
        </p:blipFill>
        <p:spPr>
          <a:xfrm>
            <a:off x="4553450" y="2865175"/>
            <a:ext cx="4076849" cy="1994150"/>
          </a:xfrm>
          <a:prstGeom prst="rect">
            <a:avLst/>
          </a:prstGeom>
          <a:noFill/>
          <a:ln>
            <a:noFill/>
          </a:ln>
        </p:spPr>
      </p:pic>
      <p:sp>
        <p:nvSpPr>
          <p:cNvPr id="139" name="Google Shape;139;p2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3" name="Shape 143"/>
        <p:cNvGrpSpPr/>
        <p:nvPr/>
      </p:nvGrpSpPr>
      <p:grpSpPr>
        <a:xfrm>
          <a:off x="0" y="0"/>
          <a:ext cx="0" cy="0"/>
          <a:chOff x="0" y="0"/>
          <a:chExt cx="0" cy="0"/>
        </a:xfrm>
      </p:grpSpPr>
      <p:sp>
        <p:nvSpPr>
          <p:cNvPr id="144" name="Google Shape;144;p24"/>
          <p:cNvSpPr txBox="1"/>
          <p:nvPr>
            <p:ph type="title"/>
          </p:nvPr>
        </p:nvSpPr>
        <p:spPr>
          <a:xfrm>
            <a:off x="311700" y="177500"/>
            <a:ext cx="8520600" cy="572700"/>
          </a:xfrm>
          <a:prstGeom prst="rect">
            <a:avLst/>
          </a:prstGeom>
        </p:spPr>
        <p:txBody>
          <a:bodyPr anchorCtr="0" anchor="t"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Font typeface="Arial"/>
              <a:buNone/>
            </a:pPr>
            <a:r>
              <a:rPr b="1" lang="ru" sz="2000"/>
              <a:t>Реализация продукта: Клиент</a:t>
            </a:r>
            <a:endParaRPr b="1"/>
          </a:p>
          <a:p>
            <a:pPr indent="0" lvl="0" marL="0" rtl="0" algn="ctr">
              <a:lnSpc>
                <a:spcPct val="115000"/>
              </a:lnSpc>
              <a:spcBef>
                <a:spcPts val="1600"/>
              </a:spcBef>
              <a:spcAft>
                <a:spcPts val="1600"/>
              </a:spcAft>
              <a:buNone/>
            </a:pPr>
            <a:r>
              <a:t/>
            </a:r>
            <a:endParaRPr b="1" sz="2000"/>
          </a:p>
        </p:txBody>
      </p:sp>
      <p:sp>
        <p:nvSpPr>
          <p:cNvPr id="145" name="Google Shape;145;p24"/>
          <p:cNvSpPr txBox="1"/>
          <p:nvPr>
            <p:ph idx="1" type="body"/>
          </p:nvPr>
        </p:nvSpPr>
        <p:spPr>
          <a:xfrm>
            <a:off x="205000" y="1065900"/>
            <a:ext cx="4141800" cy="20322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t/>
            </a:r>
            <a:endParaRPr sz="1200">
              <a:solidFill>
                <a:schemeClr val="dk1"/>
              </a:solidFill>
            </a:endParaRPr>
          </a:p>
          <a:p>
            <a:pPr indent="457200" lvl="0" marL="0" rtl="0" algn="l">
              <a:lnSpc>
                <a:spcPct val="115000"/>
              </a:lnSpc>
              <a:spcBef>
                <a:spcPts val="1200"/>
              </a:spcBef>
              <a:spcAft>
                <a:spcPts val="1600"/>
              </a:spcAft>
              <a:buNone/>
            </a:pPr>
            <a:r>
              <a:t/>
            </a:r>
            <a:endParaRPr sz="1500">
              <a:solidFill>
                <a:srgbClr val="000000"/>
              </a:solidFill>
            </a:endParaRPr>
          </a:p>
        </p:txBody>
      </p:sp>
      <p:pic>
        <p:nvPicPr>
          <p:cNvPr id="146" name="Google Shape;146;p24"/>
          <p:cNvPicPr preferRelativeResize="0"/>
          <p:nvPr/>
        </p:nvPicPr>
        <p:blipFill>
          <a:blip r:embed="rId3">
            <a:alphaModFix/>
          </a:blip>
          <a:stretch>
            <a:fillRect/>
          </a:stretch>
        </p:blipFill>
        <p:spPr>
          <a:xfrm>
            <a:off x="311700" y="927850"/>
            <a:ext cx="4035026" cy="2170351"/>
          </a:xfrm>
          <a:prstGeom prst="rect">
            <a:avLst/>
          </a:prstGeom>
          <a:noFill/>
          <a:ln>
            <a:noFill/>
          </a:ln>
        </p:spPr>
      </p:pic>
      <p:pic>
        <p:nvPicPr>
          <p:cNvPr id="147" name="Google Shape;147;p24"/>
          <p:cNvPicPr preferRelativeResize="0"/>
          <p:nvPr/>
        </p:nvPicPr>
        <p:blipFill>
          <a:blip r:embed="rId4">
            <a:alphaModFix/>
          </a:blip>
          <a:stretch>
            <a:fillRect/>
          </a:stretch>
        </p:blipFill>
        <p:spPr>
          <a:xfrm>
            <a:off x="4499200" y="927850"/>
            <a:ext cx="4333101" cy="2170350"/>
          </a:xfrm>
          <a:prstGeom prst="rect">
            <a:avLst/>
          </a:prstGeom>
          <a:noFill/>
          <a:ln>
            <a:noFill/>
          </a:ln>
        </p:spPr>
      </p:pic>
      <p:pic>
        <p:nvPicPr>
          <p:cNvPr id="148" name="Google Shape;148;p24"/>
          <p:cNvPicPr preferRelativeResize="0"/>
          <p:nvPr/>
        </p:nvPicPr>
        <p:blipFill>
          <a:blip r:embed="rId5">
            <a:alphaModFix/>
          </a:blip>
          <a:stretch>
            <a:fillRect/>
          </a:stretch>
        </p:blipFill>
        <p:spPr>
          <a:xfrm>
            <a:off x="2554487" y="3198825"/>
            <a:ext cx="4035023" cy="1740501"/>
          </a:xfrm>
          <a:prstGeom prst="rect">
            <a:avLst/>
          </a:prstGeom>
          <a:noFill/>
          <a:ln>
            <a:noFill/>
          </a:ln>
        </p:spPr>
      </p:pic>
      <p:sp>
        <p:nvSpPr>
          <p:cNvPr id="149" name="Google Shape;149;p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3" name="Shape 153"/>
        <p:cNvGrpSpPr/>
        <p:nvPr/>
      </p:nvGrpSpPr>
      <p:grpSpPr>
        <a:xfrm>
          <a:off x="0" y="0"/>
          <a:ext cx="0" cy="0"/>
          <a:chOff x="0" y="0"/>
          <a:chExt cx="0" cy="0"/>
        </a:xfrm>
      </p:grpSpPr>
      <p:sp>
        <p:nvSpPr>
          <p:cNvPr id="154" name="Google Shape;154;p25"/>
          <p:cNvSpPr txBox="1"/>
          <p:nvPr>
            <p:ph type="title"/>
          </p:nvPr>
        </p:nvSpPr>
        <p:spPr>
          <a:xfrm>
            <a:off x="311700" y="147500"/>
            <a:ext cx="8520600" cy="499800"/>
          </a:xfrm>
          <a:prstGeom prst="rect">
            <a:avLst/>
          </a:prstGeom>
        </p:spPr>
        <p:txBody>
          <a:bodyPr anchorCtr="0" anchor="t" bIns="91425" lIns="91425" spcFirstLastPara="1" rIns="91425" wrap="square" tIns="91425">
            <a:noAutofit/>
          </a:bodyPr>
          <a:lstStyle/>
          <a:p>
            <a:pPr indent="0" lvl="0" marL="0" rtl="0" algn="ctr">
              <a:lnSpc>
                <a:spcPct val="100000"/>
              </a:lnSpc>
              <a:spcBef>
                <a:spcPts val="0"/>
              </a:spcBef>
              <a:spcAft>
                <a:spcPts val="0"/>
              </a:spcAft>
              <a:buClr>
                <a:schemeClr val="dk1"/>
              </a:buClr>
              <a:buSzPts val="1100"/>
              <a:buFont typeface="Arial"/>
              <a:buNone/>
            </a:pPr>
            <a:r>
              <a:rPr b="1" lang="ru" sz="2000"/>
              <a:t>Реализация продукта: Администратор</a:t>
            </a:r>
            <a:endParaRPr b="1" sz="2000"/>
          </a:p>
          <a:p>
            <a:pPr indent="0" lvl="0" marL="0" rtl="0" algn="ctr">
              <a:lnSpc>
                <a:spcPct val="115000"/>
              </a:lnSpc>
              <a:spcBef>
                <a:spcPts val="1600"/>
              </a:spcBef>
              <a:spcAft>
                <a:spcPts val="1600"/>
              </a:spcAft>
              <a:buNone/>
            </a:pPr>
            <a:r>
              <a:t/>
            </a:r>
            <a:endParaRPr b="1" sz="2000"/>
          </a:p>
        </p:txBody>
      </p:sp>
      <p:sp>
        <p:nvSpPr>
          <p:cNvPr id="155" name="Google Shape;155;p25"/>
          <p:cNvSpPr txBox="1"/>
          <p:nvPr>
            <p:ph idx="1" type="body"/>
          </p:nvPr>
        </p:nvSpPr>
        <p:spPr>
          <a:xfrm>
            <a:off x="205000" y="1065900"/>
            <a:ext cx="4141800" cy="20322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t/>
            </a:r>
            <a:endParaRPr sz="1200">
              <a:solidFill>
                <a:schemeClr val="dk1"/>
              </a:solidFill>
            </a:endParaRPr>
          </a:p>
          <a:p>
            <a:pPr indent="457200" lvl="0" marL="0" rtl="0" algn="l">
              <a:lnSpc>
                <a:spcPct val="115000"/>
              </a:lnSpc>
              <a:spcBef>
                <a:spcPts val="1200"/>
              </a:spcBef>
              <a:spcAft>
                <a:spcPts val="1600"/>
              </a:spcAft>
              <a:buNone/>
            </a:pPr>
            <a:r>
              <a:t/>
            </a:r>
            <a:endParaRPr sz="1500">
              <a:solidFill>
                <a:srgbClr val="000000"/>
              </a:solidFill>
            </a:endParaRPr>
          </a:p>
        </p:txBody>
      </p:sp>
      <p:sp>
        <p:nvSpPr>
          <p:cNvPr id="156" name="Google Shape;156;p2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ru"/>
              <a:t>‹#›</a:t>
            </a:fld>
            <a:endParaRPr/>
          </a:p>
        </p:txBody>
      </p:sp>
      <p:pic>
        <p:nvPicPr>
          <p:cNvPr id="157" name="Google Shape;157;p25"/>
          <p:cNvPicPr preferRelativeResize="0"/>
          <p:nvPr/>
        </p:nvPicPr>
        <p:blipFill>
          <a:blip r:embed="rId3">
            <a:alphaModFix/>
          </a:blip>
          <a:stretch>
            <a:fillRect/>
          </a:stretch>
        </p:blipFill>
        <p:spPr>
          <a:xfrm>
            <a:off x="74825" y="647299"/>
            <a:ext cx="4333098" cy="2032200"/>
          </a:xfrm>
          <a:prstGeom prst="rect">
            <a:avLst/>
          </a:prstGeom>
          <a:noFill/>
          <a:ln>
            <a:noFill/>
          </a:ln>
        </p:spPr>
      </p:pic>
      <p:pic>
        <p:nvPicPr>
          <p:cNvPr id="158" name="Google Shape;158;p25"/>
          <p:cNvPicPr preferRelativeResize="0"/>
          <p:nvPr/>
        </p:nvPicPr>
        <p:blipFill>
          <a:blip r:embed="rId4">
            <a:alphaModFix/>
          </a:blip>
          <a:stretch>
            <a:fillRect/>
          </a:stretch>
        </p:blipFill>
        <p:spPr>
          <a:xfrm>
            <a:off x="4495325" y="647300"/>
            <a:ext cx="4437048" cy="1918750"/>
          </a:xfrm>
          <a:prstGeom prst="rect">
            <a:avLst/>
          </a:prstGeom>
          <a:noFill/>
          <a:ln>
            <a:noFill/>
          </a:ln>
        </p:spPr>
      </p:pic>
      <p:pic>
        <p:nvPicPr>
          <p:cNvPr id="159" name="Google Shape;159;p25"/>
          <p:cNvPicPr preferRelativeResize="0"/>
          <p:nvPr/>
        </p:nvPicPr>
        <p:blipFill>
          <a:blip r:embed="rId5">
            <a:alphaModFix/>
          </a:blip>
          <a:stretch>
            <a:fillRect/>
          </a:stretch>
        </p:blipFill>
        <p:spPr>
          <a:xfrm>
            <a:off x="34125" y="2793100"/>
            <a:ext cx="4414495" cy="1740599"/>
          </a:xfrm>
          <a:prstGeom prst="rect">
            <a:avLst/>
          </a:prstGeom>
          <a:noFill/>
          <a:ln>
            <a:noFill/>
          </a:ln>
        </p:spPr>
      </p:pic>
      <p:pic>
        <p:nvPicPr>
          <p:cNvPr id="160" name="Google Shape;160;p25"/>
          <p:cNvPicPr preferRelativeResize="0"/>
          <p:nvPr/>
        </p:nvPicPr>
        <p:blipFill>
          <a:blip r:embed="rId6">
            <a:alphaModFix/>
          </a:blip>
          <a:stretch>
            <a:fillRect/>
          </a:stretch>
        </p:blipFill>
        <p:spPr>
          <a:xfrm>
            <a:off x="4642950" y="2793100"/>
            <a:ext cx="4141800" cy="19187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4" name="Shape 164"/>
        <p:cNvGrpSpPr/>
        <p:nvPr/>
      </p:nvGrpSpPr>
      <p:grpSpPr>
        <a:xfrm>
          <a:off x="0" y="0"/>
          <a:ext cx="0" cy="0"/>
          <a:chOff x="0" y="0"/>
          <a:chExt cx="0" cy="0"/>
        </a:xfrm>
      </p:grpSpPr>
      <p:sp>
        <p:nvSpPr>
          <p:cNvPr id="165" name="Google Shape;165;p26"/>
          <p:cNvSpPr txBox="1"/>
          <p:nvPr>
            <p:ph type="title"/>
          </p:nvPr>
        </p:nvSpPr>
        <p:spPr>
          <a:xfrm>
            <a:off x="311700" y="147500"/>
            <a:ext cx="8520600" cy="499800"/>
          </a:xfrm>
          <a:prstGeom prst="rect">
            <a:avLst/>
          </a:prstGeom>
        </p:spPr>
        <p:txBody>
          <a:bodyPr anchorCtr="0" anchor="t" bIns="91425" lIns="91425" spcFirstLastPara="1" rIns="91425" wrap="square" tIns="91425">
            <a:noAutofit/>
          </a:bodyPr>
          <a:lstStyle/>
          <a:p>
            <a:pPr indent="0" lvl="0" marL="0" rtl="0" algn="ctr">
              <a:lnSpc>
                <a:spcPct val="100000"/>
              </a:lnSpc>
              <a:spcBef>
                <a:spcPts val="0"/>
              </a:spcBef>
              <a:spcAft>
                <a:spcPts val="0"/>
              </a:spcAft>
              <a:buClr>
                <a:schemeClr val="dk1"/>
              </a:buClr>
              <a:buSzPts val="1100"/>
              <a:buFont typeface="Arial"/>
              <a:buNone/>
            </a:pPr>
            <a:r>
              <a:rPr b="1" lang="ru" sz="2000"/>
              <a:t>Реализация продукта: Контент-мейкер</a:t>
            </a:r>
            <a:endParaRPr b="1" sz="2000"/>
          </a:p>
          <a:p>
            <a:pPr indent="0" lvl="0" marL="0" rtl="0" algn="ctr">
              <a:lnSpc>
                <a:spcPct val="115000"/>
              </a:lnSpc>
              <a:spcBef>
                <a:spcPts val="1600"/>
              </a:spcBef>
              <a:spcAft>
                <a:spcPts val="1600"/>
              </a:spcAft>
              <a:buNone/>
            </a:pPr>
            <a:r>
              <a:t/>
            </a:r>
            <a:endParaRPr b="1" sz="2000"/>
          </a:p>
        </p:txBody>
      </p:sp>
      <p:sp>
        <p:nvSpPr>
          <p:cNvPr id="166" name="Google Shape;166;p2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ru"/>
              <a:t>‹#›</a:t>
            </a:fld>
            <a:endParaRPr/>
          </a:p>
        </p:txBody>
      </p:sp>
      <p:pic>
        <p:nvPicPr>
          <p:cNvPr id="167" name="Google Shape;167;p26"/>
          <p:cNvPicPr preferRelativeResize="0"/>
          <p:nvPr/>
        </p:nvPicPr>
        <p:blipFill>
          <a:blip r:embed="rId3">
            <a:alphaModFix/>
          </a:blip>
          <a:stretch>
            <a:fillRect/>
          </a:stretch>
        </p:blipFill>
        <p:spPr>
          <a:xfrm>
            <a:off x="1329150" y="761750"/>
            <a:ext cx="5869424" cy="1411425"/>
          </a:xfrm>
          <a:prstGeom prst="rect">
            <a:avLst/>
          </a:prstGeom>
          <a:noFill/>
          <a:ln>
            <a:noFill/>
          </a:ln>
        </p:spPr>
      </p:pic>
      <p:pic>
        <p:nvPicPr>
          <p:cNvPr id="168" name="Google Shape;168;p26"/>
          <p:cNvPicPr preferRelativeResize="0"/>
          <p:nvPr/>
        </p:nvPicPr>
        <p:blipFill>
          <a:blip r:embed="rId4">
            <a:alphaModFix/>
          </a:blip>
          <a:stretch>
            <a:fillRect/>
          </a:stretch>
        </p:blipFill>
        <p:spPr>
          <a:xfrm>
            <a:off x="132850" y="2287625"/>
            <a:ext cx="4266224" cy="2371975"/>
          </a:xfrm>
          <a:prstGeom prst="rect">
            <a:avLst/>
          </a:prstGeom>
          <a:noFill/>
          <a:ln>
            <a:noFill/>
          </a:ln>
        </p:spPr>
      </p:pic>
      <p:pic>
        <p:nvPicPr>
          <p:cNvPr id="169" name="Google Shape;169;p26"/>
          <p:cNvPicPr preferRelativeResize="0"/>
          <p:nvPr/>
        </p:nvPicPr>
        <p:blipFill>
          <a:blip r:embed="rId5">
            <a:alphaModFix/>
          </a:blip>
          <a:stretch>
            <a:fillRect/>
          </a:stretch>
        </p:blipFill>
        <p:spPr>
          <a:xfrm>
            <a:off x="4621575" y="2287625"/>
            <a:ext cx="4210726" cy="23719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3" name="Shape 173"/>
        <p:cNvGrpSpPr/>
        <p:nvPr/>
      </p:nvGrpSpPr>
      <p:grpSpPr>
        <a:xfrm>
          <a:off x="0" y="0"/>
          <a:ext cx="0" cy="0"/>
          <a:chOff x="0" y="0"/>
          <a:chExt cx="0" cy="0"/>
        </a:xfrm>
      </p:grpSpPr>
      <p:sp>
        <p:nvSpPr>
          <p:cNvPr id="174" name="Google Shape;174;p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b="1" lang="ru" sz="2000"/>
              <a:t>Заключение</a:t>
            </a:r>
            <a:endParaRPr b="1" sz="2000"/>
          </a:p>
        </p:txBody>
      </p:sp>
      <p:sp>
        <p:nvSpPr>
          <p:cNvPr id="175" name="Google Shape;175;p27"/>
          <p:cNvSpPr txBox="1"/>
          <p:nvPr>
            <p:ph idx="1" type="body"/>
          </p:nvPr>
        </p:nvSpPr>
        <p:spPr>
          <a:xfrm>
            <a:off x="205000" y="1065900"/>
            <a:ext cx="8520600" cy="970800"/>
          </a:xfrm>
          <a:prstGeom prst="rect">
            <a:avLst/>
          </a:prstGeom>
        </p:spPr>
        <p:txBody>
          <a:bodyPr anchorCtr="0" anchor="t" bIns="91425" lIns="91425" spcFirstLastPara="1" rIns="91425" wrap="square" tIns="91425">
            <a:noAutofit/>
          </a:bodyPr>
          <a:lstStyle/>
          <a:p>
            <a:pPr indent="0" lvl="0" marL="457200" rtl="0" algn="l">
              <a:spcBef>
                <a:spcPts val="1200"/>
              </a:spcBef>
              <a:spcAft>
                <a:spcPts val="0"/>
              </a:spcAft>
              <a:buNone/>
            </a:pPr>
            <a:r>
              <a:rPr lang="ru" sz="1300">
                <a:solidFill>
                  <a:schemeClr val="dk1"/>
                </a:solidFill>
              </a:rPr>
              <a:t>В настоящем курсовом проекте был создан </a:t>
            </a:r>
            <a:r>
              <a:rPr lang="ru" sz="1300">
                <a:solidFill>
                  <a:schemeClr val="dk1"/>
                </a:solidFill>
              </a:rPr>
              <a:t>веб-сайт для АО «Профессиональный футбольный клуб ЦСКА». Данный веб-сайт работает и обладает всеми необходимыми функциями  в соответствии с поставленной задачей:</a:t>
            </a:r>
            <a:endParaRPr sz="1300">
              <a:solidFill>
                <a:schemeClr val="dk1"/>
              </a:solidFill>
            </a:endParaRPr>
          </a:p>
          <a:p>
            <a:pPr indent="457200" lvl="0" marL="0" rtl="0" algn="l">
              <a:lnSpc>
                <a:spcPct val="115000"/>
              </a:lnSpc>
              <a:spcBef>
                <a:spcPts val="1200"/>
              </a:spcBef>
              <a:spcAft>
                <a:spcPts val="1600"/>
              </a:spcAft>
              <a:buNone/>
            </a:pPr>
            <a:r>
              <a:t/>
            </a:r>
            <a:endParaRPr sz="1500">
              <a:solidFill>
                <a:srgbClr val="000000"/>
              </a:solidFill>
            </a:endParaRPr>
          </a:p>
        </p:txBody>
      </p:sp>
      <p:sp>
        <p:nvSpPr>
          <p:cNvPr id="176" name="Google Shape;176;p2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ru"/>
              <a:t>‹#›</a:t>
            </a:fld>
            <a:endParaRPr/>
          </a:p>
        </p:txBody>
      </p:sp>
      <p:sp>
        <p:nvSpPr>
          <p:cNvPr id="177" name="Google Shape;177;p27"/>
          <p:cNvSpPr txBox="1"/>
          <p:nvPr/>
        </p:nvSpPr>
        <p:spPr>
          <a:xfrm>
            <a:off x="2086500" y="1984900"/>
            <a:ext cx="4971000" cy="2077800"/>
          </a:xfrm>
          <a:prstGeom prst="rect">
            <a:avLst/>
          </a:prstGeom>
          <a:noFill/>
          <a:ln>
            <a:noFill/>
          </a:ln>
        </p:spPr>
        <p:txBody>
          <a:bodyPr anchorCtr="0" anchor="t" bIns="91425" lIns="91425" spcFirstLastPara="1" rIns="91425" wrap="square" tIns="91425">
            <a:noAutofit/>
          </a:bodyPr>
          <a:lstStyle/>
          <a:p>
            <a:pPr indent="-285750" lvl="0" marL="457200" rtl="0" algn="l">
              <a:lnSpc>
                <a:spcPct val="100000"/>
              </a:lnSpc>
              <a:spcBef>
                <a:spcPts val="1200"/>
              </a:spcBef>
              <a:spcAft>
                <a:spcPts val="0"/>
              </a:spcAft>
              <a:buClr>
                <a:schemeClr val="dk1"/>
              </a:buClr>
              <a:buSzPts val="900"/>
              <a:buAutoNum type="arabicPeriod"/>
            </a:pPr>
            <a:r>
              <a:rPr lang="ru" sz="900">
                <a:solidFill>
                  <a:schemeClr val="dk1"/>
                </a:solidFill>
              </a:rPr>
              <a:t>C точки зрения клиента.</a:t>
            </a:r>
            <a:endParaRPr sz="900">
              <a:solidFill>
                <a:schemeClr val="dk1"/>
              </a:solidFill>
            </a:endParaRPr>
          </a:p>
          <a:p>
            <a:pPr indent="-285750" lvl="0" marL="914400" rtl="0" algn="l">
              <a:lnSpc>
                <a:spcPct val="100000"/>
              </a:lnSpc>
              <a:spcBef>
                <a:spcPts val="0"/>
              </a:spcBef>
              <a:spcAft>
                <a:spcPts val="0"/>
              </a:spcAft>
              <a:buClr>
                <a:schemeClr val="dk1"/>
              </a:buClr>
              <a:buSzPts val="900"/>
              <a:buChar char="●"/>
            </a:pPr>
            <a:r>
              <a:rPr lang="ru" sz="900">
                <a:solidFill>
                  <a:schemeClr val="dk1"/>
                </a:solidFill>
              </a:rPr>
              <a:t>возможность посмотреть всю необходимую информацию как о клубе, так и о конкретных игроках</a:t>
            </a:r>
            <a:endParaRPr sz="900">
              <a:solidFill>
                <a:schemeClr val="dk1"/>
              </a:solidFill>
            </a:endParaRPr>
          </a:p>
          <a:p>
            <a:pPr indent="0" lvl="0" marL="0" rtl="0" algn="l">
              <a:lnSpc>
                <a:spcPct val="100000"/>
              </a:lnSpc>
              <a:spcBef>
                <a:spcPts val="1200"/>
              </a:spcBef>
              <a:spcAft>
                <a:spcPts val="0"/>
              </a:spcAft>
              <a:buNone/>
            </a:pPr>
            <a:r>
              <a:rPr lang="ru" sz="900">
                <a:solidFill>
                  <a:schemeClr val="dk1"/>
                </a:solidFill>
              </a:rPr>
              <a:t>    2. 	C точки зрения контент-мейкера:</a:t>
            </a:r>
            <a:endParaRPr sz="900">
              <a:solidFill>
                <a:schemeClr val="dk1"/>
              </a:solidFill>
            </a:endParaRPr>
          </a:p>
          <a:p>
            <a:pPr indent="-285750" lvl="0" marL="914400" rtl="0" algn="l">
              <a:lnSpc>
                <a:spcPct val="100000"/>
              </a:lnSpc>
              <a:spcBef>
                <a:spcPts val="1200"/>
              </a:spcBef>
              <a:spcAft>
                <a:spcPts val="0"/>
              </a:spcAft>
              <a:buClr>
                <a:schemeClr val="dk1"/>
              </a:buClr>
              <a:buSzPts val="900"/>
              <a:buChar char="●"/>
            </a:pPr>
            <a:r>
              <a:rPr lang="ru" sz="900">
                <a:solidFill>
                  <a:schemeClr val="dk1"/>
                </a:solidFill>
              </a:rPr>
              <a:t>возможность добавлять и редактировать весь контент на веб-сайте</a:t>
            </a:r>
            <a:endParaRPr sz="900">
              <a:solidFill>
                <a:schemeClr val="dk1"/>
              </a:solidFill>
            </a:endParaRPr>
          </a:p>
          <a:p>
            <a:pPr indent="0" lvl="0" marL="0" rtl="0" algn="l">
              <a:lnSpc>
                <a:spcPct val="100000"/>
              </a:lnSpc>
              <a:spcBef>
                <a:spcPts val="1200"/>
              </a:spcBef>
              <a:spcAft>
                <a:spcPts val="0"/>
              </a:spcAft>
              <a:buClr>
                <a:schemeClr val="dk1"/>
              </a:buClr>
              <a:buSzPts val="1100"/>
              <a:buFont typeface="Arial"/>
              <a:buNone/>
            </a:pPr>
            <a:r>
              <a:rPr lang="ru" sz="900">
                <a:solidFill>
                  <a:schemeClr val="dk1"/>
                </a:solidFill>
              </a:rPr>
              <a:t>    3.	C точки зрения администратора:</a:t>
            </a:r>
            <a:endParaRPr sz="900">
              <a:solidFill>
                <a:schemeClr val="dk1"/>
              </a:solidFill>
            </a:endParaRPr>
          </a:p>
          <a:p>
            <a:pPr indent="-285750" lvl="0" marL="914400" rtl="0" algn="l">
              <a:lnSpc>
                <a:spcPct val="100000"/>
              </a:lnSpc>
              <a:spcBef>
                <a:spcPts val="1200"/>
              </a:spcBef>
              <a:spcAft>
                <a:spcPts val="0"/>
              </a:spcAft>
              <a:buClr>
                <a:schemeClr val="dk1"/>
              </a:buClr>
              <a:buSzPts val="900"/>
              <a:buChar char="●"/>
            </a:pPr>
            <a:r>
              <a:rPr lang="ru" sz="900">
                <a:solidFill>
                  <a:schemeClr val="dk1"/>
                </a:solidFill>
              </a:rPr>
              <a:t>возможность управления пользователями</a:t>
            </a:r>
            <a:endParaRPr sz="1100"/>
          </a:p>
        </p:txBody>
      </p:sp>
      <p:sp>
        <p:nvSpPr>
          <p:cNvPr id="178" name="Google Shape;178;p27"/>
          <p:cNvSpPr txBox="1"/>
          <p:nvPr/>
        </p:nvSpPr>
        <p:spPr>
          <a:xfrm>
            <a:off x="682800" y="4323325"/>
            <a:ext cx="3650400" cy="73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ru" sz="1000"/>
              <a:t>Участники проекта :</a:t>
            </a:r>
            <a:endParaRPr sz="1000"/>
          </a:p>
          <a:p>
            <a:pPr indent="0" lvl="0" marL="0" rtl="0" algn="l">
              <a:spcBef>
                <a:spcPts val="0"/>
              </a:spcBef>
              <a:spcAft>
                <a:spcPts val="0"/>
              </a:spcAft>
              <a:buNone/>
            </a:pPr>
            <a:r>
              <a:rPr lang="ru" sz="1000"/>
              <a:t>Стоян Никита </a:t>
            </a:r>
            <a:r>
              <a:rPr lang="ru" sz="1000">
                <a:solidFill>
                  <a:srgbClr val="0366D6"/>
                </a:solidFill>
                <a:highlight>
                  <a:srgbClr val="FFFFFF"/>
                </a:highlight>
              </a:rPr>
              <a:t>patris.morson@gmail.com</a:t>
            </a:r>
            <a:endParaRPr sz="1000"/>
          </a:p>
          <a:p>
            <a:pPr indent="0" lvl="0" marL="0" rtl="0" algn="l">
              <a:spcBef>
                <a:spcPts val="0"/>
              </a:spcBef>
              <a:spcAft>
                <a:spcPts val="0"/>
              </a:spcAft>
              <a:buNone/>
            </a:pPr>
            <a:r>
              <a:rPr lang="ru" sz="1000"/>
              <a:t>Даньшин Никита </a:t>
            </a:r>
            <a:r>
              <a:rPr lang="ru" sz="1000">
                <a:solidFill>
                  <a:srgbClr val="0366D6"/>
                </a:solidFill>
                <a:highlight>
                  <a:srgbClr val="F6F8FA"/>
                </a:highlight>
              </a:rPr>
              <a:t>nik.danshin.9936@gmail.com</a:t>
            </a:r>
            <a:endParaRPr sz="10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1" name="Shape 61"/>
        <p:cNvGrpSpPr/>
        <p:nvPr/>
      </p:nvGrpSpPr>
      <p:grpSpPr>
        <a:xfrm>
          <a:off x="0" y="0"/>
          <a:ext cx="0" cy="0"/>
          <a:chOff x="0" y="0"/>
          <a:chExt cx="0" cy="0"/>
        </a:xfrm>
      </p:grpSpPr>
      <p:sp>
        <p:nvSpPr>
          <p:cNvPr id="62" name="Google Shape;62;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ru" sz="2000"/>
              <a:t>Отчет по ролям</a:t>
            </a:r>
            <a:endParaRPr b="1" sz="2000"/>
          </a:p>
        </p:txBody>
      </p:sp>
      <p:sp>
        <p:nvSpPr>
          <p:cNvPr id="63" name="Google Shape;63;p14"/>
          <p:cNvSpPr txBox="1"/>
          <p:nvPr>
            <p:ph idx="1" type="body"/>
          </p:nvPr>
        </p:nvSpPr>
        <p:spPr>
          <a:xfrm>
            <a:off x="372100" y="1374525"/>
            <a:ext cx="5699700" cy="25353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SzPts val="1500"/>
              <a:buChar char="●"/>
            </a:pPr>
            <a:r>
              <a:rPr lang="ru" sz="1500"/>
              <a:t>Составление ТЗ: Даньшин Никита, Стоян Никита</a:t>
            </a:r>
            <a:endParaRPr sz="1500"/>
          </a:p>
          <a:p>
            <a:pPr indent="-323850" lvl="0" marL="457200" rtl="0" algn="l">
              <a:spcBef>
                <a:spcPts val="0"/>
              </a:spcBef>
              <a:spcAft>
                <a:spcPts val="0"/>
              </a:spcAft>
              <a:buSzPts val="1500"/>
              <a:buChar char="●"/>
            </a:pPr>
            <a:r>
              <a:rPr lang="ru" sz="1500"/>
              <a:t>Курсовой проект: Стоян Никита</a:t>
            </a:r>
            <a:endParaRPr sz="1500"/>
          </a:p>
          <a:p>
            <a:pPr indent="-323850" lvl="0" marL="457200" rtl="0" algn="l">
              <a:spcBef>
                <a:spcPts val="0"/>
              </a:spcBef>
              <a:spcAft>
                <a:spcPts val="0"/>
              </a:spcAft>
              <a:buSzPts val="1500"/>
              <a:buChar char="●"/>
            </a:pPr>
            <a:r>
              <a:rPr lang="ru" sz="1500"/>
              <a:t>UML диаграммы: </a:t>
            </a:r>
            <a:r>
              <a:rPr lang="ru" sz="1500"/>
              <a:t>Стоян Никита, Даньшин Никита</a:t>
            </a:r>
            <a:endParaRPr sz="1500"/>
          </a:p>
          <a:p>
            <a:pPr indent="-323850" lvl="0" marL="457200" rtl="0" algn="l">
              <a:spcBef>
                <a:spcPts val="0"/>
              </a:spcBef>
              <a:spcAft>
                <a:spcPts val="0"/>
              </a:spcAft>
              <a:buSzPts val="1500"/>
              <a:buChar char="●"/>
            </a:pPr>
            <a:r>
              <a:rPr lang="ru" sz="1500"/>
              <a:t>Back-end разработка : Стоян Никита</a:t>
            </a:r>
            <a:endParaRPr sz="1500"/>
          </a:p>
          <a:p>
            <a:pPr indent="-323850" lvl="0" marL="457200" rtl="0" algn="l">
              <a:spcBef>
                <a:spcPts val="0"/>
              </a:spcBef>
              <a:spcAft>
                <a:spcPts val="0"/>
              </a:spcAft>
              <a:buSzPts val="1500"/>
              <a:buChar char="●"/>
            </a:pPr>
            <a:r>
              <a:rPr lang="ru" sz="1500"/>
              <a:t>Дизайн сайта: Даньшин Никита</a:t>
            </a:r>
            <a:endParaRPr sz="1500"/>
          </a:p>
          <a:p>
            <a:pPr indent="-323850" lvl="0" marL="457200" rtl="0" algn="l">
              <a:spcBef>
                <a:spcPts val="0"/>
              </a:spcBef>
              <a:spcAft>
                <a:spcPts val="0"/>
              </a:spcAft>
              <a:buSzPts val="1500"/>
              <a:buChar char="●"/>
            </a:pPr>
            <a:r>
              <a:rPr lang="ru" sz="1500"/>
              <a:t>Front-end разработка: Стоян Никита, Даньшин Никита</a:t>
            </a:r>
            <a:endParaRPr sz="1500"/>
          </a:p>
          <a:p>
            <a:pPr indent="-323850" lvl="0" marL="457200" rtl="0" algn="l">
              <a:spcBef>
                <a:spcPts val="0"/>
              </a:spcBef>
              <a:spcAft>
                <a:spcPts val="0"/>
              </a:spcAft>
              <a:buSzPts val="1500"/>
              <a:buChar char="●"/>
            </a:pPr>
            <a:r>
              <a:rPr lang="ru" sz="1500"/>
              <a:t>Презентация проекта: Даньшин Никита</a:t>
            </a:r>
            <a:endParaRPr sz="1500"/>
          </a:p>
          <a:p>
            <a:pPr indent="-323850" lvl="0" marL="457200" rtl="0" algn="l">
              <a:spcBef>
                <a:spcPts val="0"/>
              </a:spcBef>
              <a:spcAft>
                <a:spcPts val="0"/>
              </a:spcAft>
              <a:buSzPts val="1500"/>
              <a:buChar char="●"/>
            </a:pPr>
            <a:r>
              <a:rPr lang="ru" sz="1500"/>
              <a:t>Swagger: Стоян Никита</a:t>
            </a:r>
            <a:endParaRPr sz="1500"/>
          </a:p>
          <a:p>
            <a:pPr indent="-323850" lvl="0" marL="457200" rtl="0" algn="l">
              <a:spcBef>
                <a:spcPts val="0"/>
              </a:spcBef>
              <a:spcAft>
                <a:spcPts val="0"/>
              </a:spcAft>
              <a:buSzPts val="1500"/>
              <a:buChar char="●"/>
            </a:pPr>
            <a:r>
              <a:rPr lang="ru" sz="1500"/>
              <a:t>Демо-видео проекта: Даньшин Никита</a:t>
            </a:r>
            <a:endParaRPr sz="1500"/>
          </a:p>
        </p:txBody>
      </p:sp>
      <p:sp>
        <p:nvSpPr>
          <p:cNvPr id="64" name="Google Shape;64;p1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8" name="Shape 68"/>
        <p:cNvGrpSpPr/>
        <p:nvPr/>
      </p:nvGrpSpPr>
      <p:grpSpPr>
        <a:xfrm>
          <a:off x="0" y="0"/>
          <a:ext cx="0" cy="0"/>
          <a:chOff x="0" y="0"/>
          <a:chExt cx="0" cy="0"/>
        </a:xfrm>
      </p:grpSpPr>
      <p:sp>
        <p:nvSpPr>
          <p:cNvPr id="69" name="Google Shape;69;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ru" sz="2000"/>
              <a:t>Введение</a:t>
            </a:r>
            <a:endParaRPr sz="2000"/>
          </a:p>
        </p:txBody>
      </p:sp>
      <p:sp>
        <p:nvSpPr>
          <p:cNvPr id="70" name="Google Shape;70;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sz="1400">
                <a:solidFill>
                  <a:srgbClr val="000000"/>
                </a:solidFill>
              </a:rPr>
              <a:t>Футбольными играми увлечены миллионы болельщиков. Такую массу внимания успешно монетизируют различные компании, рекламные агентства и бренды. Чем больше футбольный клуб имеет болельщиков, тем больше он получает прибыли.Таким образом, в интересах клуба постоянно информировать своих фанатов о новых играх, поддерживать популярность их команды, и завоевывать внимание новых зрителей.</a:t>
            </a:r>
            <a:endParaRPr sz="1400">
              <a:solidFill>
                <a:srgbClr val="000000"/>
              </a:solidFill>
            </a:endParaRPr>
          </a:p>
          <a:p>
            <a:pPr indent="0" lvl="0" marL="0" rtl="0" algn="l">
              <a:spcBef>
                <a:spcPts val="1600"/>
              </a:spcBef>
              <a:spcAft>
                <a:spcPts val="0"/>
              </a:spcAft>
              <a:buNone/>
            </a:pPr>
            <a:r>
              <a:rPr lang="ru" sz="1400">
                <a:solidFill>
                  <a:schemeClr val="dk1"/>
                </a:solidFill>
              </a:rPr>
              <a:t>Сейчас, чтобы привлечь внимание клиентов, покупателей или партнеров, просто необходимо заявить о себе в интернете. Для этих целей как раз и служит web-сайт, содержащий основную информацию об организации, частном лице, компании, товарах или услугах, прайс-листы, контактные данные.</a:t>
            </a:r>
            <a:endParaRPr sz="1400">
              <a:solidFill>
                <a:schemeClr val="dk1"/>
              </a:solidFill>
            </a:endParaRPr>
          </a:p>
          <a:p>
            <a:pPr indent="0" lvl="0" marL="0" rtl="0" algn="l">
              <a:spcBef>
                <a:spcPts val="1600"/>
              </a:spcBef>
              <a:spcAft>
                <a:spcPts val="0"/>
              </a:spcAft>
              <a:buNone/>
            </a:pPr>
            <a:r>
              <a:rPr lang="ru" sz="1400">
                <a:solidFill>
                  <a:srgbClr val="000000"/>
                </a:solidFill>
              </a:rPr>
              <a:t>Поскольку более 70 процентов граждан РФ пользуется интернетом, иметь веб-сайт для футбольного клуба просто необходимо. Созданию такого сайта и посвящена данная курсовой проект.</a:t>
            </a:r>
            <a:endParaRPr sz="1400">
              <a:solidFill>
                <a:srgbClr val="000000"/>
              </a:solidFill>
            </a:endParaRPr>
          </a:p>
          <a:p>
            <a:pPr indent="0" lvl="0" marL="0" rtl="0" algn="l">
              <a:spcBef>
                <a:spcPts val="1600"/>
              </a:spcBef>
              <a:spcAft>
                <a:spcPts val="1600"/>
              </a:spcAft>
              <a:buNone/>
            </a:pPr>
            <a:r>
              <a:t/>
            </a:r>
            <a:endParaRPr b="1" sz="1700">
              <a:solidFill>
                <a:srgbClr val="000000"/>
              </a:solidFill>
            </a:endParaRPr>
          </a:p>
        </p:txBody>
      </p:sp>
      <p:sp>
        <p:nvSpPr>
          <p:cNvPr id="71" name="Google Shape;71;p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5" name="Shape 75"/>
        <p:cNvGrpSpPr/>
        <p:nvPr/>
      </p:nvGrpSpPr>
      <p:grpSpPr>
        <a:xfrm>
          <a:off x="0" y="0"/>
          <a:ext cx="0" cy="0"/>
          <a:chOff x="0" y="0"/>
          <a:chExt cx="0" cy="0"/>
        </a:xfrm>
      </p:grpSpPr>
      <p:sp>
        <p:nvSpPr>
          <p:cNvPr id="76" name="Google Shape;76;p16"/>
          <p:cNvSpPr txBox="1"/>
          <p:nvPr>
            <p:ph type="title"/>
          </p:nvPr>
        </p:nvSpPr>
        <p:spPr>
          <a:xfrm>
            <a:off x="311700" y="160225"/>
            <a:ext cx="8520600" cy="572700"/>
          </a:xfrm>
          <a:prstGeom prst="rect">
            <a:avLst/>
          </a:prstGeom>
        </p:spPr>
        <p:txBody>
          <a:bodyPr anchorCtr="0" anchor="t" bIns="91425" lIns="91425" spcFirstLastPara="1" rIns="91425" wrap="square" tIns="91425">
            <a:noAutofit/>
          </a:bodyPr>
          <a:lstStyle/>
          <a:p>
            <a:pPr indent="0" lvl="0" marL="0" rtl="0" algn="ctr">
              <a:lnSpc>
                <a:spcPct val="115000"/>
              </a:lnSpc>
              <a:spcBef>
                <a:spcPts val="0"/>
              </a:spcBef>
              <a:spcAft>
                <a:spcPts val="1600"/>
              </a:spcAft>
              <a:buClr>
                <a:schemeClr val="dk1"/>
              </a:buClr>
              <a:buSzPts val="1100"/>
              <a:buFont typeface="Arial"/>
              <a:buNone/>
            </a:pPr>
            <a:r>
              <a:rPr b="1" lang="ru" sz="2000"/>
              <a:t>Постановка задачи:</a:t>
            </a:r>
            <a:r>
              <a:rPr lang="ru" sz="2000">
                <a:solidFill>
                  <a:schemeClr val="dk2"/>
                </a:solidFill>
              </a:rPr>
              <a:t> </a:t>
            </a:r>
            <a:endParaRPr sz="2000"/>
          </a:p>
        </p:txBody>
      </p:sp>
      <p:sp>
        <p:nvSpPr>
          <p:cNvPr id="77" name="Google Shape;77;p16"/>
          <p:cNvSpPr txBox="1"/>
          <p:nvPr>
            <p:ph idx="1" type="body"/>
          </p:nvPr>
        </p:nvSpPr>
        <p:spPr>
          <a:xfrm>
            <a:off x="242650" y="767450"/>
            <a:ext cx="8520600" cy="1096500"/>
          </a:xfrm>
          <a:prstGeom prst="rect">
            <a:avLst/>
          </a:prstGeom>
        </p:spPr>
        <p:txBody>
          <a:bodyPr anchorCtr="0" anchor="t" bIns="91425" lIns="91425" spcFirstLastPara="1" rIns="91425" wrap="square" tIns="91425">
            <a:noAutofit/>
          </a:bodyPr>
          <a:lstStyle/>
          <a:p>
            <a:pPr indent="457200" lvl="0" marL="0" rtl="0" algn="l">
              <a:lnSpc>
                <a:spcPct val="115000"/>
              </a:lnSpc>
              <a:spcBef>
                <a:spcPts val="0"/>
              </a:spcBef>
              <a:spcAft>
                <a:spcPts val="0"/>
              </a:spcAft>
              <a:buNone/>
            </a:pPr>
            <a:r>
              <a:rPr lang="ru" sz="1400">
                <a:solidFill>
                  <a:srgbClr val="000000"/>
                </a:solidFill>
              </a:rPr>
              <a:t>Задачей </a:t>
            </a:r>
            <a:r>
              <a:rPr lang="ru" sz="1400">
                <a:solidFill>
                  <a:srgbClr val="000000"/>
                </a:solidFill>
              </a:rPr>
              <a:t>курсового проекта является создание веб-сайта для АО «Профессиональный футбольный клуб ЦСКА». Веб-сайт разрабатывается для </a:t>
            </a:r>
            <a:r>
              <a:rPr lang="ru" sz="1400">
                <a:solidFill>
                  <a:schemeClr val="dk1"/>
                </a:solidFill>
              </a:rPr>
              <a:t>автоматизации предоставления официальной контактной информации о футбольном клубе, предоставления актуальных новостей и результатов матчей клуба для болельщиков.</a:t>
            </a:r>
            <a:r>
              <a:rPr lang="ru" sz="1400">
                <a:solidFill>
                  <a:srgbClr val="000000"/>
                </a:solidFill>
              </a:rPr>
              <a:t> </a:t>
            </a:r>
            <a:endParaRPr sz="1400">
              <a:solidFill>
                <a:srgbClr val="000000"/>
              </a:solidFill>
            </a:endParaRPr>
          </a:p>
          <a:p>
            <a:pPr indent="457200" lvl="0" marL="0" rtl="0" algn="l">
              <a:lnSpc>
                <a:spcPct val="115000"/>
              </a:lnSpc>
              <a:spcBef>
                <a:spcPts val="1600"/>
              </a:spcBef>
              <a:spcAft>
                <a:spcPts val="0"/>
              </a:spcAft>
              <a:buNone/>
            </a:pPr>
            <a:r>
              <a:t/>
            </a:r>
            <a:endParaRPr sz="1500">
              <a:solidFill>
                <a:srgbClr val="000000"/>
              </a:solidFill>
            </a:endParaRPr>
          </a:p>
          <a:p>
            <a:pPr indent="457200" lvl="0" marL="0" rtl="0" algn="l">
              <a:lnSpc>
                <a:spcPct val="115000"/>
              </a:lnSpc>
              <a:spcBef>
                <a:spcPts val="1600"/>
              </a:spcBef>
              <a:spcAft>
                <a:spcPts val="0"/>
              </a:spcAft>
              <a:buNone/>
            </a:pPr>
            <a:r>
              <a:t/>
            </a:r>
            <a:endParaRPr sz="1500">
              <a:solidFill>
                <a:srgbClr val="000000"/>
              </a:solidFill>
            </a:endParaRPr>
          </a:p>
          <a:p>
            <a:pPr indent="457200" lvl="0" marL="0" rtl="0" algn="l">
              <a:lnSpc>
                <a:spcPct val="115000"/>
              </a:lnSpc>
              <a:spcBef>
                <a:spcPts val="1600"/>
              </a:spcBef>
              <a:spcAft>
                <a:spcPts val="1600"/>
              </a:spcAft>
              <a:buNone/>
            </a:pPr>
            <a:r>
              <a:t/>
            </a:r>
            <a:endParaRPr sz="1500">
              <a:solidFill>
                <a:srgbClr val="000000"/>
              </a:solidFill>
            </a:endParaRPr>
          </a:p>
        </p:txBody>
      </p:sp>
      <p:sp>
        <p:nvSpPr>
          <p:cNvPr id="78" name="Google Shape;78;p1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ru"/>
              <a:t>‹#›</a:t>
            </a:fld>
            <a:endParaRPr/>
          </a:p>
        </p:txBody>
      </p:sp>
      <p:sp>
        <p:nvSpPr>
          <p:cNvPr id="79" name="Google Shape;79;p16"/>
          <p:cNvSpPr txBox="1"/>
          <p:nvPr/>
        </p:nvSpPr>
        <p:spPr>
          <a:xfrm>
            <a:off x="4301850" y="2192025"/>
            <a:ext cx="4170600" cy="2787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ru" sz="1200"/>
              <a:t>Функциональные возможности:</a:t>
            </a:r>
            <a:endParaRPr b="1" sz="1200"/>
          </a:p>
          <a:p>
            <a:pPr indent="0" lvl="0" marL="0" rtl="0" algn="l">
              <a:spcBef>
                <a:spcPts val="0"/>
              </a:spcBef>
              <a:spcAft>
                <a:spcPts val="0"/>
              </a:spcAft>
              <a:buNone/>
            </a:pPr>
            <a:r>
              <a:t/>
            </a:r>
            <a:endParaRPr b="1" sz="1200"/>
          </a:p>
          <a:p>
            <a:pPr indent="-304800" lvl="0" marL="457200" rtl="0" algn="l">
              <a:lnSpc>
                <a:spcPct val="150000"/>
              </a:lnSpc>
              <a:spcBef>
                <a:spcPts val="0"/>
              </a:spcBef>
              <a:spcAft>
                <a:spcPts val="0"/>
              </a:spcAft>
              <a:buClr>
                <a:schemeClr val="dk1"/>
              </a:buClr>
              <a:buSzPts val="1200"/>
              <a:buChar char="●"/>
            </a:pPr>
            <a:r>
              <a:rPr lang="ru" sz="1200">
                <a:solidFill>
                  <a:schemeClr val="dk1"/>
                </a:solidFill>
              </a:rPr>
              <a:t>Реализация функциональных ролей: Администратор/Контент-мейкер/Клиент</a:t>
            </a:r>
            <a:endParaRPr sz="1200">
              <a:solidFill>
                <a:schemeClr val="dk1"/>
              </a:solidFill>
            </a:endParaRPr>
          </a:p>
          <a:p>
            <a:pPr indent="-304800" lvl="0" marL="457200" rtl="0" algn="l">
              <a:lnSpc>
                <a:spcPct val="150000"/>
              </a:lnSpc>
              <a:spcBef>
                <a:spcPts val="0"/>
              </a:spcBef>
              <a:spcAft>
                <a:spcPts val="0"/>
              </a:spcAft>
              <a:buClr>
                <a:schemeClr val="dk1"/>
              </a:buClr>
              <a:buSzPts val="1200"/>
              <a:buChar char="●"/>
            </a:pPr>
            <a:r>
              <a:rPr lang="ru" sz="1200">
                <a:solidFill>
                  <a:schemeClr val="dk1"/>
                </a:solidFill>
              </a:rPr>
              <a:t>Реализация средств для предоставления всей необходимой информации клиенту</a:t>
            </a:r>
            <a:endParaRPr sz="1200">
              <a:solidFill>
                <a:schemeClr val="dk1"/>
              </a:solidFill>
            </a:endParaRPr>
          </a:p>
          <a:p>
            <a:pPr indent="-304800" lvl="0" marL="457200" rtl="0" algn="l">
              <a:lnSpc>
                <a:spcPct val="150000"/>
              </a:lnSpc>
              <a:spcBef>
                <a:spcPts val="0"/>
              </a:spcBef>
              <a:spcAft>
                <a:spcPts val="0"/>
              </a:spcAft>
              <a:buClr>
                <a:schemeClr val="dk1"/>
              </a:buClr>
              <a:buSzPts val="1200"/>
              <a:buChar char="●"/>
            </a:pPr>
            <a:r>
              <a:rPr lang="ru" sz="1200">
                <a:solidFill>
                  <a:schemeClr val="dk1"/>
                </a:solidFill>
              </a:rPr>
              <a:t>Реализация средств управления для администратора</a:t>
            </a:r>
            <a:endParaRPr sz="1200">
              <a:solidFill>
                <a:schemeClr val="dk1"/>
              </a:solidFill>
            </a:endParaRPr>
          </a:p>
          <a:p>
            <a:pPr indent="-304800" lvl="0" marL="457200" rtl="0" algn="l">
              <a:lnSpc>
                <a:spcPct val="150000"/>
              </a:lnSpc>
              <a:spcBef>
                <a:spcPts val="0"/>
              </a:spcBef>
              <a:spcAft>
                <a:spcPts val="0"/>
              </a:spcAft>
              <a:buClr>
                <a:schemeClr val="dk1"/>
              </a:buClr>
              <a:buSzPts val="1200"/>
              <a:buChar char="●"/>
            </a:pPr>
            <a:r>
              <a:rPr lang="ru" sz="1200">
                <a:solidFill>
                  <a:schemeClr val="dk1"/>
                </a:solidFill>
              </a:rPr>
              <a:t>Реализация средств для предоставления возможности создавать и публиковать контент</a:t>
            </a:r>
            <a:endParaRPr sz="1200">
              <a:solidFill>
                <a:schemeClr val="dk1"/>
              </a:solidFill>
            </a:endParaRPr>
          </a:p>
          <a:p>
            <a:pPr indent="0" lvl="0" marL="0" rtl="0" algn="l">
              <a:lnSpc>
                <a:spcPct val="150000"/>
              </a:lnSpc>
              <a:spcBef>
                <a:spcPts val="0"/>
              </a:spcBef>
              <a:spcAft>
                <a:spcPts val="0"/>
              </a:spcAft>
              <a:buClr>
                <a:schemeClr val="dk1"/>
              </a:buClr>
              <a:buSzPts val="1100"/>
              <a:buFont typeface="Arial"/>
              <a:buNone/>
            </a:pPr>
            <a:r>
              <a:t/>
            </a:r>
            <a:endParaRPr sz="1200">
              <a:solidFill>
                <a:schemeClr val="dk1"/>
              </a:solidFill>
            </a:endParaRPr>
          </a:p>
          <a:p>
            <a:pPr indent="0" lvl="0" marL="0" rtl="0" algn="l">
              <a:lnSpc>
                <a:spcPct val="150000"/>
              </a:lnSpc>
              <a:spcBef>
                <a:spcPts val="0"/>
              </a:spcBef>
              <a:spcAft>
                <a:spcPts val="0"/>
              </a:spcAft>
              <a:buClr>
                <a:schemeClr val="dk1"/>
              </a:buClr>
              <a:buFont typeface="Arial"/>
              <a:buNone/>
            </a:pPr>
            <a:r>
              <a:t/>
            </a:r>
            <a:endParaRPr sz="1200">
              <a:solidFill>
                <a:schemeClr val="dk1"/>
              </a:solidFill>
              <a:latin typeface="Calibri"/>
              <a:ea typeface="Calibri"/>
              <a:cs typeface="Calibri"/>
              <a:sym typeface="Calibri"/>
            </a:endParaRPr>
          </a:p>
        </p:txBody>
      </p:sp>
      <p:sp>
        <p:nvSpPr>
          <p:cNvPr id="80" name="Google Shape;80;p16"/>
          <p:cNvSpPr txBox="1"/>
          <p:nvPr/>
        </p:nvSpPr>
        <p:spPr>
          <a:xfrm>
            <a:off x="488125" y="2192025"/>
            <a:ext cx="3193200" cy="1700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ru" sz="1200"/>
              <a:t>Дизайн. Требования к интерфейсу:</a:t>
            </a:r>
            <a:endParaRPr b="1" sz="1200"/>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1600"/>
              </a:spcBef>
              <a:spcAft>
                <a:spcPts val="1600"/>
              </a:spcAft>
              <a:buClr>
                <a:schemeClr val="dk1"/>
              </a:buClr>
              <a:buSzPts val="1100"/>
              <a:buFont typeface="Arial"/>
              <a:buNone/>
            </a:pPr>
            <a:r>
              <a:rPr lang="ru" sz="1200">
                <a:solidFill>
                  <a:schemeClr val="dk1"/>
                </a:solidFill>
              </a:rPr>
              <a:t>В</a:t>
            </a:r>
            <a:r>
              <a:rPr lang="ru" sz="1200">
                <a:solidFill>
                  <a:schemeClr val="dk1"/>
                </a:solidFill>
              </a:rPr>
              <a:t>еб-сайт должен обладать простым и интуитивно понятным интерфейсом. Дизайн сайта должен отвечать современным стандартам.</a:t>
            </a:r>
            <a:endParaRPr sz="9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 name="Shape 84"/>
        <p:cNvGrpSpPr/>
        <p:nvPr/>
      </p:nvGrpSpPr>
      <p:grpSpPr>
        <a:xfrm>
          <a:off x="0" y="0"/>
          <a:ext cx="0" cy="0"/>
          <a:chOff x="0" y="0"/>
          <a:chExt cx="0" cy="0"/>
        </a:xfrm>
      </p:grpSpPr>
      <p:sp>
        <p:nvSpPr>
          <p:cNvPr id="85" name="Google Shape;85;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b="1" lang="ru" sz="2000"/>
              <a:t>Цели создания </a:t>
            </a:r>
            <a:endParaRPr b="1"/>
          </a:p>
        </p:txBody>
      </p:sp>
      <p:sp>
        <p:nvSpPr>
          <p:cNvPr id="86" name="Google Shape;86;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1371600" lvl="0" marL="1371600" rtl="0" algn="l">
              <a:spcBef>
                <a:spcPts val="1200"/>
              </a:spcBef>
              <a:spcAft>
                <a:spcPts val="0"/>
              </a:spcAft>
              <a:buNone/>
            </a:pPr>
            <a:r>
              <a:rPr lang="ru" sz="700">
                <a:solidFill>
                  <a:schemeClr val="dk1"/>
                </a:solidFill>
              </a:rPr>
              <a:t>                  </a:t>
            </a:r>
            <a:r>
              <a:rPr b="1" lang="ru" sz="1500">
                <a:solidFill>
                  <a:schemeClr val="dk1"/>
                </a:solidFill>
              </a:rPr>
              <a:t>С точки зрения создателей:</a:t>
            </a:r>
            <a:endParaRPr b="1" sz="1500">
              <a:solidFill>
                <a:schemeClr val="dk1"/>
              </a:solidFill>
            </a:endParaRPr>
          </a:p>
          <a:p>
            <a:pPr indent="-323850" lvl="0" marL="457200" rtl="0" algn="l">
              <a:spcBef>
                <a:spcPts val="1200"/>
              </a:spcBef>
              <a:spcAft>
                <a:spcPts val="0"/>
              </a:spcAft>
              <a:buClr>
                <a:schemeClr val="dk1"/>
              </a:buClr>
              <a:buSzPts val="1500"/>
              <a:buChar char="●"/>
            </a:pPr>
            <a:r>
              <a:rPr lang="ru" sz="1500">
                <a:solidFill>
                  <a:schemeClr val="dk1"/>
                </a:solidFill>
              </a:rPr>
              <a:t>Обеспечить  возможность потенциальным спонсорам с помощью сети WEB найти контакты главного офиса клуба ЦСКА для связи и дальнейшего сотрудничества;</a:t>
            </a:r>
            <a:endParaRPr sz="1500">
              <a:solidFill>
                <a:schemeClr val="dk1"/>
              </a:solidFill>
            </a:endParaRPr>
          </a:p>
          <a:p>
            <a:pPr indent="-323850" lvl="0" marL="457200" rtl="0" algn="l">
              <a:spcBef>
                <a:spcPts val="0"/>
              </a:spcBef>
              <a:spcAft>
                <a:spcPts val="0"/>
              </a:spcAft>
              <a:buClr>
                <a:schemeClr val="dk1"/>
              </a:buClr>
              <a:buSzPts val="1500"/>
              <a:buChar char="●"/>
            </a:pPr>
            <a:r>
              <a:rPr lang="ru" sz="1500">
                <a:solidFill>
                  <a:schemeClr val="dk1"/>
                </a:solidFill>
              </a:rPr>
              <a:t>Обеспечение собственной подконтрольной новостной площадки о последних событиях клуба;</a:t>
            </a:r>
            <a:endParaRPr sz="1500">
              <a:solidFill>
                <a:schemeClr val="dk1"/>
              </a:solidFill>
            </a:endParaRPr>
          </a:p>
          <a:p>
            <a:pPr indent="-323850" lvl="0" marL="457200" rtl="0" algn="l">
              <a:spcBef>
                <a:spcPts val="0"/>
              </a:spcBef>
              <a:spcAft>
                <a:spcPts val="0"/>
              </a:spcAft>
              <a:buClr>
                <a:schemeClr val="dk1"/>
              </a:buClr>
              <a:buSzPts val="1500"/>
              <a:buChar char="●"/>
            </a:pPr>
            <a:r>
              <a:rPr lang="ru" sz="1500">
                <a:solidFill>
                  <a:schemeClr val="dk1"/>
                </a:solidFill>
              </a:rPr>
              <a:t>Обеспечить своих болельщиков информацией о предстоящих матчах клуба.</a:t>
            </a:r>
            <a:endParaRPr sz="1500">
              <a:solidFill>
                <a:schemeClr val="dk1"/>
              </a:solidFill>
            </a:endParaRPr>
          </a:p>
          <a:p>
            <a:pPr indent="0" lvl="0" marL="0" rtl="0" algn="l">
              <a:spcBef>
                <a:spcPts val="1200"/>
              </a:spcBef>
              <a:spcAft>
                <a:spcPts val="0"/>
              </a:spcAft>
              <a:buNone/>
            </a:pPr>
            <a:r>
              <a:rPr lang="ru" sz="1500">
                <a:solidFill>
                  <a:schemeClr val="dk1"/>
                </a:solidFill>
              </a:rPr>
              <a:t>         </a:t>
            </a:r>
            <a:r>
              <a:rPr lang="ru" sz="700">
                <a:solidFill>
                  <a:schemeClr val="dk1"/>
                </a:solidFill>
              </a:rPr>
              <a:t> </a:t>
            </a:r>
            <a:r>
              <a:rPr b="1" lang="ru" sz="1500">
                <a:solidFill>
                  <a:schemeClr val="dk1"/>
                </a:solidFill>
              </a:rPr>
              <a:t>С точки зрения клиента:</a:t>
            </a:r>
            <a:endParaRPr b="1" sz="1500">
              <a:solidFill>
                <a:schemeClr val="dk1"/>
              </a:solidFill>
            </a:endParaRPr>
          </a:p>
          <a:p>
            <a:pPr indent="-323850" lvl="0" marL="457200" rtl="0" algn="l">
              <a:spcBef>
                <a:spcPts val="1200"/>
              </a:spcBef>
              <a:spcAft>
                <a:spcPts val="0"/>
              </a:spcAft>
              <a:buClr>
                <a:schemeClr val="dk1"/>
              </a:buClr>
              <a:buSzPts val="1500"/>
              <a:buChar char="●"/>
            </a:pPr>
            <a:r>
              <a:rPr lang="ru" sz="1500">
                <a:solidFill>
                  <a:schemeClr val="dk1"/>
                </a:solidFill>
              </a:rPr>
              <a:t> Клиент получает простой доступ к централизованной актуальной информации о данном футбольном клубе.</a:t>
            </a:r>
            <a:endParaRPr sz="1500">
              <a:solidFill>
                <a:schemeClr val="dk1"/>
              </a:solidFill>
            </a:endParaRPr>
          </a:p>
          <a:p>
            <a:pPr indent="0" lvl="0" marL="457200" rtl="0" algn="l">
              <a:spcBef>
                <a:spcPts val="1200"/>
              </a:spcBef>
              <a:spcAft>
                <a:spcPts val="0"/>
              </a:spcAft>
              <a:buNone/>
            </a:pPr>
            <a:r>
              <a:t/>
            </a:r>
            <a:endParaRPr sz="1200">
              <a:solidFill>
                <a:schemeClr val="dk1"/>
              </a:solidFill>
            </a:endParaRPr>
          </a:p>
          <a:p>
            <a:pPr indent="457200" lvl="0" marL="0" rtl="0" algn="l">
              <a:lnSpc>
                <a:spcPct val="115000"/>
              </a:lnSpc>
              <a:spcBef>
                <a:spcPts val="1200"/>
              </a:spcBef>
              <a:spcAft>
                <a:spcPts val="1600"/>
              </a:spcAft>
              <a:buNone/>
            </a:pPr>
            <a:r>
              <a:t/>
            </a:r>
            <a:endParaRPr sz="1500">
              <a:solidFill>
                <a:srgbClr val="000000"/>
              </a:solidFill>
            </a:endParaRPr>
          </a:p>
        </p:txBody>
      </p:sp>
      <p:sp>
        <p:nvSpPr>
          <p:cNvPr id="87" name="Google Shape;87;p1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 name="Shape 91"/>
        <p:cNvGrpSpPr/>
        <p:nvPr/>
      </p:nvGrpSpPr>
      <p:grpSpPr>
        <a:xfrm>
          <a:off x="0" y="0"/>
          <a:ext cx="0" cy="0"/>
          <a:chOff x="0" y="0"/>
          <a:chExt cx="0" cy="0"/>
        </a:xfrm>
      </p:grpSpPr>
      <p:sp>
        <p:nvSpPr>
          <p:cNvPr id="92" name="Google Shape;92;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b="1" lang="ru" sz="2000"/>
              <a:t>Модульная схема</a:t>
            </a:r>
            <a:endParaRPr b="1"/>
          </a:p>
        </p:txBody>
      </p:sp>
      <p:sp>
        <p:nvSpPr>
          <p:cNvPr id="93" name="Google Shape;93;p18"/>
          <p:cNvSpPr txBox="1"/>
          <p:nvPr>
            <p:ph idx="1" type="body"/>
          </p:nvPr>
        </p:nvSpPr>
        <p:spPr>
          <a:xfrm>
            <a:off x="3774525" y="1140150"/>
            <a:ext cx="5057700" cy="3416400"/>
          </a:xfrm>
          <a:prstGeom prst="rect">
            <a:avLst/>
          </a:prstGeom>
        </p:spPr>
        <p:txBody>
          <a:bodyPr anchorCtr="0" anchor="t" bIns="91425" lIns="91425" spcFirstLastPara="1" rIns="91425" wrap="square" tIns="91425">
            <a:noAutofit/>
          </a:bodyPr>
          <a:lstStyle/>
          <a:p>
            <a:pPr indent="-1371600" lvl="0" marL="1371600" rtl="0" algn="l">
              <a:spcBef>
                <a:spcPts val="1200"/>
              </a:spcBef>
              <a:spcAft>
                <a:spcPts val="0"/>
              </a:spcAft>
              <a:buNone/>
            </a:pPr>
            <a:r>
              <a:rPr lang="ru" sz="700">
                <a:solidFill>
                  <a:schemeClr val="dk1"/>
                </a:solidFill>
              </a:rPr>
              <a:t>           </a:t>
            </a:r>
            <a:endParaRPr sz="1500">
              <a:solidFill>
                <a:schemeClr val="dk1"/>
              </a:solidFill>
            </a:endParaRPr>
          </a:p>
          <a:p>
            <a:pPr indent="0" lvl="0" marL="457200" rtl="0" algn="l">
              <a:spcBef>
                <a:spcPts val="1200"/>
              </a:spcBef>
              <a:spcAft>
                <a:spcPts val="0"/>
              </a:spcAft>
              <a:buNone/>
            </a:pPr>
            <a:r>
              <a:t/>
            </a:r>
            <a:endParaRPr sz="1200">
              <a:solidFill>
                <a:schemeClr val="dk1"/>
              </a:solidFill>
            </a:endParaRPr>
          </a:p>
          <a:p>
            <a:pPr indent="457200" lvl="0" marL="0" rtl="0" algn="l">
              <a:lnSpc>
                <a:spcPct val="115000"/>
              </a:lnSpc>
              <a:spcBef>
                <a:spcPts val="1200"/>
              </a:spcBef>
              <a:spcAft>
                <a:spcPts val="1600"/>
              </a:spcAft>
              <a:buNone/>
            </a:pPr>
            <a:r>
              <a:t/>
            </a:r>
            <a:endParaRPr sz="1500">
              <a:solidFill>
                <a:srgbClr val="000000"/>
              </a:solidFill>
            </a:endParaRPr>
          </a:p>
        </p:txBody>
      </p:sp>
      <p:pic>
        <p:nvPicPr>
          <p:cNvPr id="94" name="Google Shape;94;p18"/>
          <p:cNvPicPr preferRelativeResize="0"/>
          <p:nvPr/>
        </p:nvPicPr>
        <p:blipFill>
          <a:blip r:embed="rId3">
            <a:alphaModFix/>
          </a:blip>
          <a:stretch>
            <a:fillRect/>
          </a:stretch>
        </p:blipFill>
        <p:spPr>
          <a:xfrm>
            <a:off x="311700" y="1872671"/>
            <a:ext cx="4322475" cy="3128977"/>
          </a:xfrm>
          <a:prstGeom prst="rect">
            <a:avLst/>
          </a:prstGeom>
          <a:noFill/>
          <a:ln>
            <a:noFill/>
          </a:ln>
        </p:spPr>
      </p:pic>
      <p:sp>
        <p:nvSpPr>
          <p:cNvPr id="95" name="Google Shape;95;p18"/>
          <p:cNvSpPr txBox="1"/>
          <p:nvPr/>
        </p:nvSpPr>
        <p:spPr>
          <a:xfrm>
            <a:off x="311700" y="914775"/>
            <a:ext cx="4260300" cy="9579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1200"/>
              </a:spcBef>
              <a:spcAft>
                <a:spcPts val="0"/>
              </a:spcAft>
              <a:buNone/>
            </a:pPr>
            <a:r>
              <a:rPr lang="ru" sz="1100">
                <a:solidFill>
                  <a:schemeClr val="dk1"/>
                </a:solidFill>
              </a:rPr>
              <a:t>Система должна состоять из сервера веб-приложения, реляционной базы данных. Доступ к сайту из интернета должен осуществляться по протоколу HTTP/2.</a:t>
            </a:r>
            <a:endParaRPr sz="1100">
              <a:solidFill>
                <a:schemeClr val="dk1"/>
              </a:solidFill>
            </a:endParaRPr>
          </a:p>
          <a:p>
            <a:pPr indent="0" lvl="0" marL="0" rtl="0" algn="l">
              <a:lnSpc>
                <a:spcPct val="115000"/>
              </a:lnSpc>
              <a:spcBef>
                <a:spcPts val="1200"/>
              </a:spcBef>
              <a:spcAft>
                <a:spcPts val="0"/>
              </a:spcAft>
              <a:buNone/>
            </a:pPr>
            <a:r>
              <a:t/>
            </a:r>
            <a:endParaRPr sz="1100">
              <a:solidFill>
                <a:schemeClr val="dk1"/>
              </a:solidFill>
            </a:endParaRPr>
          </a:p>
          <a:p>
            <a:pPr indent="0" lvl="0" marL="0" rtl="0" algn="l">
              <a:lnSpc>
                <a:spcPct val="115000"/>
              </a:lnSpc>
              <a:spcBef>
                <a:spcPts val="1200"/>
              </a:spcBef>
              <a:spcAft>
                <a:spcPts val="0"/>
              </a:spcAft>
              <a:buClr>
                <a:schemeClr val="dk1"/>
              </a:buClr>
              <a:buSzPts val="1100"/>
              <a:buFont typeface="Arial"/>
              <a:buNone/>
            </a:pPr>
            <a:r>
              <a:t/>
            </a:r>
            <a:endParaRPr sz="1100">
              <a:solidFill>
                <a:schemeClr val="dk1"/>
              </a:solidFill>
            </a:endParaRPr>
          </a:p>
          <a:p>
            <a:pPr indent="0" lvl="0" marL="0" rtl="0" algn="l">
              <a:spcBef>
                <a:spcPts val="1200"/>
              </a:spcBef>
              <a:spcAft>
                <a:spcPts val="0"/>
              </a:spcAft>
              <a:buNone/>
            </a:pPr>
            <a:r>
              <a:t/>
            </a:r>
            <a:endParaRPr/>
          </a:p>
        </p:txBody>
      </p:sp>
      <p:pic>
        <p:nvPicPr>
          <p:cNvPr id="96" name="Google Shape;96;p18"/>
          <p:cNvPicPr preferRelativeResize="0"/>
          <p:nvPr/>
        </p:nvPicPr>
        <p:blipFill>
          <a:blip r:embed="rId4">
            <a:alphaModFix/>
          </a:blip>
          <a:stretch>
            <a:fillRect/>
          </a:stretch>
        </p:blipFill>
        <p:spPr>
          <a:xfrm>
            <a:off x="6216400" y="1017725"/>
            <a:ext cx="2296551" cy="2966025"/>
          </a:xfrm>
          <a:prstGeom prst="rect">
            <a:avLst/>
          </a:prstGeom>
          <a:noFill/>
          <a:ln>
            <a:noFill/>
          </a:ln>
        </p:spPr>
      </p:pic>
      <p:sp>
        <p:nvSpPr>
          <p:cNvPr id="97" name="Google Shape;97;p18"/>
          <p:cNvSpPr txBox="1"/>
          <p:nvPr/>
        </p:nvSpPr>
        <p:spPr>
          <a:xfrm>
            <a:off x="5566375" y="3983750"/>
            <a:ext cx="4128000" cy="36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ru" sz="1200"/>
              <a:t>Система реализована на основе MVT шаблона.</a:t>
            </a:r>
            <a:endParaRPr sz="1200"/>
          </a:p>
        </p:txBody>
      </p:sp>
      <p:sp>
        <p:nvSpPr>
          <p:cNvPr id="98" name="Google Shape;98;p1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2" name="Shape 102"/>
        <p:cNvGrpSpPr/>
        <p:nvPr/>
      </p:nvGrpSpPr>
      <p:grpSpPr>
        <a:xfrm>
          <a:off x="0" y="0"/>
          <a:ext cx="0" cy="0"/>
          <a:chOff x="0" y="0"/>
          <a:chExt cx="0" cy="0"/>
        </a:xfrm>
      </p:grpSpPr>
      <p:sp>
        <p:nvSpPr>
          <p:cNvPr id="103" name="Google Shape;103;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b="1" lang="ru" sz="2000"/>
              <a:t>Анализ предметной области</a:t>
            </a:r>
            <a:endParaRPr b="1"/>
          </a:p>
        </p:txBody>
      </p:sp>
      <p:sp>
        <p:nvSpPr>
          <p:cNvPr id="104" name="Google Shape;104;p19"/>
          <p:cNvSpPr txBox="1"/>
          <p:nvPr>
            <p:ph idx="1" type="body"/>
          </p:nvPr>
        </p:nvSpPr>
        <p:spPr>
          <a:xfrm>
            <a:off x="230875" y="1454250"/>
            <a:ext cx="8520600" cy="2478300"/>
          </a:xfrm>
          <a:prstGeom prst="rect">
            <a:avLst/>
          </a:prstGeom>
        </p:spPr>
        <p:txBody>
          <a:bodyPr anchorCtr="0" anchor="t" bIns="91425" lIns="91425" spcFirstLastPara="1" rIns="91425" wrap="square" tIns="91425">
            <a:noAutofit/>
          </a:bodyPr>
          <a:lstStyle/>
          <a:p>
            <a:pPr indent="-323850" lvl="0" marL="457200" rtl="0" algn="just">
              <a:spcBef>
                <a:spcPts val="1200"/>
              </a:spcBef>
              <a:spcAft>
                <a:spcPts val="0"/>
              </a:spcAft>
              <a:buClr>
                <a:schemeClr val="dk1"/>
              </a:buClr>
              <a:buSzPts val="1500"/>
              <a:buChar char="●"/>
            </a:pPr>
            <a:r>
              <a:rPr lang="ru" sz="1500">
                <a:solidFill>
                  <a:schemeClr val="dk1"/>
                </a:solidFill>
              </a:rPr>
              <a:t>В футбольном матче принимают участие две команды, каждая из которых состоит не более чем из 11 игроков, включая вратаря. Матч не может начаться, если в составе любой из команд присутствует менее семи игроков.</a:t>
            </a:r>
            <a:endParaRPr sz="1500">
              <a:solidFill>
                <a:schemeClr val="dk1"/>
              </a:solidFill>
            </a:endParaRPr>
          </a:p>
          <a:p>
            <a:pPr indent="-323850" lvl="0" marL="457200" rtl="0" algn="just">
              <a:spcBef>
                <a:spcPts val="0"/>
              </a:spcBef>
              <a:spcAft>
                <a:spcPts val="0"/>
              </a:spcAft>
              <a:buClr>
                <a:schemeClr val="dk1"/>
              </a:buClr>
              <a:buSzPts val="1500"/>
              <a:buChar char="●"/>
            </a:pPr>
            <a:r>
              <a:rPr lang="ru" sz="1500">
                <a:solidFill>
                  <a:schemeClr val="dk1"/>
                </a:solidFill>
              </a:rPr>
              <a:t>ЦСКА - российский футбольный клуб из Москвы. В сентябре 2010 года агентство «Sport+Markt» провело исследование, по данным которого за ЦСКА болеют 10,5 млн человек, таким образом, по количеству болельщиков ЦСКА занимает 12 место в Европе и второе в России</a:t>
            </a:r>
            <a:endParaRPr b="1" sz="1500">
              <a:solidFill>
                <a:schemeClr val="dk1"/>
              </a:solidFill>
            </a:endParaRPr>
          </a:p>
          <a:p>
            <a:pPr indent="-323850" lvl="0" marL="457200" rtl="0" algn="just">
              <a:spcBef>
                <a:spcPts val="0"/>
              </a:spcBef>
              <a:spcAft>
                <a:spcPts val="0"/>
              </a:spcAft>
              <a:buClr>
                <a:schemeClr val="dk1"/>
              </a:buClr>
              <a:buSzPts val="1500"/>
              <a:buChar char="●"/>
            </a:pPr>
            <a:r>
              <a:rPr lang="ru" sz="1500">
                <a:solidFill>
                  <a:schemeClr val="dk1"/>
                </a:solidFill>
              </a:rPr>
              <a:t>Футбольный клуб участвует в матчах примерно от 2 до 10 раз в месяц.</a:t>
            </a:r>
            <a:endParaRPr sz="1500">
              <a:solidFill>
                <a:schemeClr val="dk1"/>
              </a:solidFill>
            </a:endParaRPr>
          </a:p>
          <a:p>
            <a:pPr indent="0" lvl="0" marL="457200" rtl="0" algn="l">
              <a:spcBef>
                <a:spcPts val="1200"/>
              </a:spcBef>
              <a:spcAft>
                <a:spcPts val="0"/>
              </a:spcAft>
              <a:buNone/>
            </a:pPr>
            <a:r>
              <a:t/>
            </a:r>
            <a:endParaRPr sz="1200">
              <a:solidFill>
                <a:schemeClr val="dk1"/>
              </a:solidFill>
            </a:endParaRPr>
          </a:p>
          <a:p>
            <a:pPr indent="457200" lvl="0" marL="0" rtl="0" algn="l">
              <a:lnSpc>
                <a:spcPct val="115000"/>
              </a:lnSpc>
              <a:spcBef>
                <a:spcPts val="1200"/>
              </a:spcBef>
              <a:spcAft>
                <a:spcPts val="1600"/>
              </a:spcAft>
              <a:buNone/>
            </a:pPr>
            <a:r>
              <a:t/>
            </a:r>
            <a:endParaRPr sz="1500">
              <a:solidFill>
                <a:srgbClr val="000000"/>
              </a:solidFill>
            </a:endParaRPr>
          </a:p>
        </p:txBody>
      </p:sp>
      <p:sp>
        <p:nvSpPr>
          <p:cNvPr id="105" name="Google Shape;105;p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9" name="Shape 109"/>
        <p:cNvGrpSpPr/>
        <p:nvPr/>
      </p:nvGrpSpPr>
      <p:grpSpPr>
        <a:xfrm>
          <a:off x="0" y="0"/>
          <a:ext cx="0" cy="0"/>
          <a:chOff x="0" y="0"/>
          <a:chExt cx="0" cy="0"/>
        </a:xfrm>
      </p:grpSpPr>
      <p:sp>
        <p:nvSpPr>
          <p:cNvPr id="110" name="Google Shape;110;p20"/>
          <p:cNvSpPr txBox="1"/>
          <p:nvPr>
            <p:ph type="title"/>
          </p:nvPr>
        </p:nvSpPr>
        <p:spPr>
          <a:xfrm>
            <a:off x="311700" y="125725"/>
            <a:ext cx="8520600" cy="961800"/>
          </a:xfrm>
          <a:prstGeom prst="rect">
            <a:avLst/>
          </a:prstGeom>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b="1" lang="ru" sz="2000"/>
              <a:t>Анализ предметной области.</a:t>
            </a:r>
            <a:endParaRPr b="1" sz="2000"/>
          </a:p>
          <a:p>
            <a:pPr indent="0" lvl="0" marL="0" rtl="0" algn="ctr">
              <a:lnSpc>
                <a:spcPct val="115000"/>
              </a:lnSpc>
              <a:spcBef>
                <a:spcPts val="1600"/>
              </a:spcBef>
              <a:spcAft>
                <a:spcPts val="1600"/>
              </a:spcAft>
              <a:buNone/>
            </a:pPr>
            <a:r>
              <a:rPr b="1" lang="ru" sz="1600"/>
              <a:t>Стек технологий</a:t>
            </a:r>
            <a:endParaRPr b="1" sz="2400"/>
          </a:p>
        </p:txBody>
      </p:sp>
      <p:sp>
        <p:nvSpPr>
          <p:cNvPr id="111" name="Google Shape;111;p20"/>
          <p:cNvSpPr txBox="1"/>
          <p:nvPr>
            <p:ph idx="1" type="body"/>
          </p:nvPr>
        </p:nvSpPr>
        <p:spPr>
          <a:xfrm>
            <a:off x="311700" y="1017725"/>
            <a:ext cx="8520600" cy="37755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lang="ru" sz="1200">
                <a:solidFill>
                  <a:schemeClr val="dk1"/>
                </a:solidFill>
              </a:rPr>
              <a:t>Front-end</a:t>
            </a:r>
            <a:endParaRPr sz="1200">
              <a:solidFill>
                <a:schemeClr val="dk1"/>
              </a:solidFill>
            </a:endParaRPr>
          </a:p>
          <a:p>
            <a:pPr indent="-304800" lvl="0" marL="457200" rtl="0" algn="l">
              <a:spcBef>
                <a:spcPts val="1200"/>
              </a:spcBef>
              <a:spcAft>
                <a:spcPts val="0"/>
              </a:spcAft>
              <a:buClr>
                <a:schemeClr val="dk1"/>
              </a:buClr>
              <a:buSzPts val="1200"/>
              <a:buChar char="●"/>
            </a:pPr>
            <a:r>
              <a:rPr lang="ru" sz="1200">
                <a:solidFill>
                  <a:schemeClr val="dk1"/>
                </a:solidFill>
              </a:rPr>
              <a:t>HTML, CSS, JavaScript. Выбор HTML и CSS обусловлен тем, что стандартизованные языки разметки документов в WEB. Для реализации интерактивных элементов сайта используется JavaScript, как самый распространенный встраиваемый язык сценариев в браузерах Google Chrome и Mozilla Firefox.</a:t>
            </a:r>
            <a:endParaRPr sz="1200">
              <a:solidFill>
                <a:schemeClr val="dk1"/>
              </a:solidFill>
            </a:endParaRPr>
          </a:p>
          <a:p>
            <a:pPr indent="0" lvl="0" marL="0" rtl="0" algn="l">
              <a:spcBef>
                <a:spcPts val="1200"/>
              </a:spcBef>
              <a:spcAft>
                <a:spcPts val="0"/>
              </a:spcAft>
              <a:buNone/>
            </a:pPr>
            <a:r>
              <a:rPr lang="ru" sz="1200">
                <a:solidFill>
                  <a:schemeClr val="dk1"/>
                </a:solidFill>
              </a:rPr>
              <a:t>Back-end</a:t>
            </a:r>
            <a:endParaRPr sz="1200">
              <a:solidFill>
                <a:schemeClr val="dk1"/>
              </a:solidFill>
            </a:endParaRPr>
          </a:p>
          <a:p>
            <a:pPr indent="-304800" lvl="0" marL="457200" rtl="0" algn="l">
              <a:spcBef>
                <a:spcPts val="1200"/>
              </a:spcBef>
              <a:spcAft>
                <a:spcPts val="0"/>
              </a:spcAft>
              <a:buClr>
                <a:schemeClr val="dk1"/>
              </a:buClr>
              <a:buSzPts val="1200"/>
              <a:buChar char="●"/>
            </a:pPr>
            <a:r>
              <a:rPr lang="ru" sz="1200">
                <a:solidFill>
                  <a:schemeClr val="dk1"/>
                </a:solidFill>
              </a:rPr>
              <a:t>Для реализации серверной части был использован язык Python как язык с одним из самых больших комьюнити и одной из самых больших баз ответов. Для реализации такой задачи, как отдать клиенту несколько HTML страниц, использовался микрофреймворк Flask. Он использует локальные треды внутри объектов, так что нет необходимости передавать объекты в пределах одного запроса от функции к функции, что уменьшает объем кода</a:t>
            </a:r>
            <a:endParaRPr sz="1200">
              <a:solidFill>
                <a:schemeClr val="dk1"/>
              </a:solidFill>
            </a:endParaRPr>
          </a:p>
          <a:p>
            <a:pPr indent="0" lvl="0" marL="0" rtl="0" algn="l">
              <a:spcBef>
                <a:spcPts val="1200"/>
              </a:spcBef>
              <a:spcAft>
                <a:spcPts val="0"/>
              </a:spcAft>
              <a:buNone/>
            </a:pPr>
            <a:r>
              <a:rPr lang="ru" sz="1200">
                <a:solidFill>
                  <a:schemeClr val="dk1"/>
                </a:solidFill>
              </a:rPr>
              <a:t>База данных</a:t>
            </a:r>
            <a:endParaRPr sz="1200">
              <a:solidFill>
                <a:schemeClr val="dk1"/>
              </a:solidFill>
            </a:endParaRPr>
          </a:p>
          <a:p>
            <a:pPr indent="-304800" lvl="0" marL="457200" rtl="0" algn="l">
              <a:spcBef>
                <a:spcPts val="1200"/>
              </a:spcBef>
              <a:spcAft>
                <a:spcPts val="0"/>
              </a:spcAft>
              <a:buClr>
                <a:schemeClr val="dk1"/>
              </a:buClr>
              <a:buSzPts val="1200"/>
              <a:buChar char="●"/>
            </a:pPr>
            <a:r>
              <a:rPr lang="ru" sz="1200">
                <a:solidFill>
                  <a:schemeClr val="dk1"/>
                </a:solidFill>
              </a:rPr>
              <a:t>Для работы с базой данных выбран фреймворк SQLAlchemy — это программное обеспечение с открытым исходным кодом для работы с базами данных при помощи языка SQL.</a:t>
            </a:r>
            <a:endParaRPr sz="1200">
              <a:solidFill>
                <a:schemeClr val="dk1"/>
              </a:solidFill>
            </a:endParaRPr>
          </a:p>
          <a:p>
            <a:pPr indent="457200" lvl="0" marL="0" rtl="0" algn="l">
              <a:lnSpc>
                <a:spcPct val="115000"/>
              </a:lnSpc>
              <a:spcBef>
                <a:spcPts val="1200"/>
              </a:spcBef>
              <a:spcAft>
                <a:spcPts val="1600"/>
              </a:spcAft>
              <a:buNone/>
            </a:pPr>
            <a:r>
              <a:t/>
            </a:r>
            <a:endParaRPr sz="1500">
              <a:solidFill>
                <a:srgbClr val="000000"/>
              </a:solidFill>
            </a:endParaRPr>
          </a:p>
        </p:txBody>
      </p:sp>
      <p:sp>
        <p:nvSpPr>
          <p:cNvPr id="112" name="Google Shape;112;p2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6" name="Shape 116"/>
        <p:cNvGrpSpPr/>
        <p:nvPr/>
      </p:nvGrpSpPr>
      <p:grpSpPr>
        <a:xfrm>
          <a:off x="0" y="0"/>
          <a:ext cx="0" cy="0"/>
          <a:chOff x="0" y="0"/>
          <a:chExt cx="0" cy="0"/>
        </a:xfrm>
      </p:grpSpPr>
      <p:sp>
        <p:nvSpPr>
          <p:cNvPr id="117" name="Google Shape;117;p21"/>
          <p:cNvSpPr txBox="1"/>
          <p:nvPr>
            <p:ph type="title"/>
          </p:nvPr>
        </p:nvSpPr>
        <p:spPr>
          <a:xfrm>
            <a:off x="311688" y="351125"/>
            <a:ext cx="8520600" cy="474600"/>
          </a:xfrm>
          <a:prstGeom prst="rect">
            <a:avLst/>
          </a:prstGeom>
        </p:spPr>
        <p:txBody>
          <a:bodyPr anchorCtr="0" anchor="t"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Font typeface="Arial"/>
              <a:buNone/>
            </a:pPr>
            <a:r>
              <a:rPr b="1" lang="ru" sz="2000"/>
              <a:t>Анализ предметной области.</a:t>
            </a:r>
            <a:endParaRPr b="1" sz="2000"/>
          </a:p>
          <a:p>
            <a:pPr indent="0" lvl="0" marL="0" rtl="0" algn="ctr">
              <a:lnSpc>
                <a:spcPct val="115000"/>
              </a:lnSpc>
              <a:spcBef>
                <a:spcPts val="1600"/>
              </a:spcBef>
              <a:spcAft>
                <a:spcPts val="0"/>
              </a:spcAft>
              <a:buNone/>
            </a:pPr>
            <a:r>
              <a:t/>
            </a:r>
            <a:endParaRPr b="1" sz="2000"/>
          </a:p>
          <a:p>
            <a:pPr indent="0" lvl="0" marL="0" rtl="0" algn="ctr">
              <a:lnSpc>
                <a:spcPct val="115000"/>
              </a:lnSpc>
              <a:spcBef>
                <a:spcPts val="1600"/>
              </a:spcBef>
              <a:spcAft>
                <a:spcPts val="0"/>
              </a:spcAft>
              <a:buClr>
                <a:schemeClr val="dk1"/>
              </a:buClr>
              <a:buSzPts val="1100"/>
              <a:buFont typeface="Arial"/>
              <a:buNone/>
            </a:pPr>
            <a:r>
              <a:t/>
            </a:r>
            <a:endParaRPr b="1" sz="2000"/>
          </a:p>
          <a:p>
            <a:pPr indent="0" lvl="0" marL="0" rtl="0" algn="ctr">
              <a:lnSpc>
                <a:spcPct val="115000"/>
              </a:lnSpc>
              <a:spcBef>
                <a:spcPts val="1600"/>
              </a:spcBef>
              <a:spcAft>
                <a:spcPts val="1600"/>
              </a:spcAft>
              <a:buNone/>
            </a:pPr>
            <a:r>
              <a:t/>
            </a:r>
            <a:endParaRPr b="1" sz="2000"/>
          </a:p>
        </p:txBody>
      </p:sp>
      <p:sp>
        <p:nvSpPr>
          <p:cNvPr id="118" name="Google Shape;118;p2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ru"/>
              <a:t>‹#›</a:t>
            </a:fld>
            <a:endParaRPr/>
          </a:p>
        </p:txBody>
      </p:sp>
      <p:pic>
        <p:nvPicPr>
          <p:cNvPr id="119" name="Google Shape;119;p21"/>
          <p:cNvPicPr preferRelativeResize="0"/>
          <p:nvPr/>
        </p:nvPicPr>
        <p:blipFill>
          <a:blip r:embed="rId3">
            <a:alphaModFix/>
          </a:blip>
          <a:stretch>
            <a:fillRect/>
          </a:stretch>
        </p:blipFill>
        <p:spPr>
          <a:xfrm>
            <a:off x="152400" y="1224275"/>
            <a:ext cx="4483924" cy="2813550"/>
          </a:xfrm>
          <a:prstGeom prst="rect">
            <a:avLst/>
          </a:prstGeom>
          <a:noFill/>
          <a:ln>
            <a:noFill/>
          </a:ln>
        </p:spPr>
      </p:pic>
      <p:pic>
        <p:nvPicPr>
          <p:cNvPr id="120" name="Google Shape;120;p21"/>
          <p:cNvPicPr preferRelativeResize="0"/>
          <p:nvPr/>
        </p:nvPicPr>
        <p:blipFill>
          <a:blip r:embed="rId4">
            <a:alphaModFix/>
          </a:blip>
          <a:stretch>
            <a:fillRect/>
          </a:stretch>
        </p:blipFill>
        <p:spPr>
          <a:xfrm>
            <a:off x="4829700" y="1224275"/>
            <a:ext cx="4247875" cy="28135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