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EBF7"/>
    <a:srgbClr val="4E6986"/>
    <a:srgbClr val="C00000"/>
    <a:srgbClr val="EA7EE2"/>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46466" autoAdjust="0"/>
  </p:normalViewPr>
  <p:slideViewPr>
    <p:cSldViewPr snapToGrid="0">
      <p:cViewPr varScale="1">
        <p:scale>
          <a:sx n="32" d="100"/>
          <a:sy n="32" d="100"/>
        </p:scale>
        <p:origin x="1916" y="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92A132-FEFE-4AA9-8D76-BFE4885EC5E4}" type="doc">
      <dgm:prSet loTypeId="urn:microsoft.com/office/officeart/2008/layout/VerticalCurvedList" loCatId="list" qsTypeId="urn:microsoft.com/office/officeart/2005/8/quickstyle/simple5" qsCatId="simple" csTypeId="urn:microsoft.com/office/officeart/2005/8/colors/accent1_1" csCatId="accent1" phldr="1"/>
      <dgm:spPr/>
      <dgm:t>
        <a:bodyPr/>
        <a:lstStyle/>
        <a:p>
          <a:endParaRPr lang="fr-FR"/>
        </a:p>
      </dgm:t>
    </dgm:pt>
    <dgm:pt modelId="{756BEF95-C5FD-4D7E-819B-67F26C369806}">
      <dgm:prSet phldrT="[Texte]" custT="1"/>
      <dgm:spPr>
        <a:solidFill>
          <a:schemeClr val="bg2"/>
        </a:solidFill>
      </dgm:spPr>
      <dgm:t>
        <a:bodyPr/>
        <a:lstStyle/>
        <a:p>
          <a:pPr algn="l"/>
          <a:r>
            <a:rPr lang="fr-FR" sz="2800" b="1" dirty="0">
              <a:latin typeface="+mn-lt"/>
              <a:cs typeface="Times New Roman" panose="02020603050405020304" pitchFamily="18" charset="0"/>
            </a:rPr>
            <a:t>Introduction</a:t>
          </a:r>
        </a:p>
      </dgm:t>
    </dgm:pt>
    <dgm:pt modelId="{C2F1BA8A-99A4-4EDE-851B-3133E28F704F}" type="parTrans" cxnId="{5A0B19BA-2329-4CD1-8AE3-B5996211EC73}">
      <dgm:prSet/>
      <dgm:spPr/>
      <dgm:t>
        <a:bodyPr/>
        <a:lstStyle/>
        <a:p>
          <a:endParaRPr lang="fr-FR"/>
        </a:p>
      </dgm:t>
    </dgm:pt>
    <dgm:pt modelId="{319DD6D7-A39C-41FB-8DBD-A37A5036283B}" type="sibTrans" cxnId="{5A0B19BA-2329-4CD1-8AE3-B5996211EC73}">
      <dgm:prSet/>
      <dgm:spPr/>
      <dgm:t>
        <a:bodyPr/>
        <a:lstStyle/>
        <a:p>
          <a:endParaRPr lang="fr-FR"/>
        </a:p>
      </dgm:t>
    </dgm:pt>
    <dgm:pt modelId="{B2F94A62-89E2-4795-B8F4-44B682A54812}">
      <dgm:prSet phldrT="[Texte]" custT="1"/>
      <dgm:spPr>
        <a:solidFill>
          <a:schemeClr val="bg2"/>
        </a:solidFill>
      </dgm:spPr>
      <dgm:t>
        <a:bodyPr/>
        <a:lstStyle/>
        <a:p>
          <a:r>
            <a:rPr lang="fr-FR" sz="2800" b="1" dirty="0"/>
            <a:t> </a:t>
          </a:r>
          <a:r>
            <a:rPr lang="fr-FR" sz="2800" b="1" dirty="0" smtClean="0"/>
            <a:t>Problématique</a:t>
          </a:r>
          <a:endParaRPr lang="fr-FR" sz="2800" b="1" dirty="0"/>
        </a:p>
      </dgm:t>
    </dgm:pt>
    <dgm:pt modelId="{0483E87D-C845-411A-A17E-C74B041A0C8B}" type="parTrans" cxnId="{39B7C95A-3023-449C-BDA2-E8CC1CDFE8AE}">
      <dgm:prSet/>
      <dgm:spPr/>
      <dgm:t>
        <a:bodyPr/>
        <a:lstStyle/>
        <a:p>
          <a:endParaRPr lang="fr-FR"/>
        </a:p>
      </dgm:t>
    </dgm:pt>
    <dgm:pt modelId="{D18C3A7D-127A-48C4-BD6F-98D55B55A9FD}" type="sibTrans" cxnId="{39B7C95A-3023-449C-BDA2-E8CC1CDFE8AE}">
      <dgm:prSet/>
      <dgm:spPr/>
      <dgm:t>
        <a:bodyPr/>
        <a:lstStyle/>
        <a:p>
          <a:endParaRPr lang="fr-FR"/>
        </a:p>
      </dgm:t>
    </dgm:pt>
    <dgm:pt modelId="{8876BAEE-67BB-46D8-8468-2A5CC40F81EC}">
      <dgm:prSet phldrT="[Texte]" custT="1"/>
      <dgm:spPr>
        <a:solidFill>
          <a:schemeClr val="bg2"/>
        </a:solidFill>
      </dgm:spPr>
      <dgm:t>
        <a:bodyPr/>
        <a:lstStyle/>
        <a:p>
          <a:r>
            <a:rPr lang="fr-FR" sz="2800" b="1" dirty="0" smtClean="0"/>
            <a:t>Conclusion</a:t>
          </a:r>
          <a:endParaRPr lang="fr-FR" sz="2800" b="1" dirty="0"/>
        </a:p>
      </dgm:t>
    </dgm:pt>
    <dgm:pt modelId="{82A45626-313A-4A60-8784-45FC1723115F}" type="parTrans" cxnId="{763578A5-3AC9-4E2F-8ABE-30FD1C902E7C}">
      <dgm:prSet/>
      <dgm:spPr/>
      <dgm:t>
        <a:bodyPr/>
        <a:lstStyle/>
        <a:p>
          <a:endParaRPr lang="fr-FR"/>
        </a:p>
      </dgm:t>
    </dgm:pt>
    <dgm:pt modelId="{D73DFA2B-6CAC-42C6-93F1-9A6ACC6163A1}" type="sibTrans" cxnId="{763578A5-3AC9-4E2F-8ABE-30FD1C902E7C}">
      <dgm:prSet/>
      <dgm:spPr/>
      <dgm:t>
        <a:bodyPr/>
        <a:lstStyle/>
        <a:p>
          <a:endParaRPr lang="fr-FR"/>
        </a:p>
      </dgm:t>
    </dgm:pt>
    <dgm:pt modelId="{9B60379B-F5AF-4F9A-BB56-E477FD9D1251}">
      <dgm:prSet phldrT="[Texte]" custT="1"/>
      <dgm:spPr>
        <a:solidFill>
          <a:schemeClr val="bg2"/>
        </a:solidFill>
      </dgm:spPr>
      <dgm:t>
        <a:bodyPr/>
        <a:lstStyle/>
        <a:p>
          <a:pPr algn="l"/>
          <a:r>
            <a:rPr lang="fr-FR" sz="2800" b="1" dirty="0">
              <a:latin typeface="+mn-lt"/>
              <a:cs typeface="Times New Roman" panose="02020603050405020304" pitchFamily="18" charset="0"/>
            </a:rPr>
            <a:t> </a:t>
          </a:r>
          <a:r>
            <a:rPr lang="fr-FR" sz="2800" b="1" dirty="0" smtClean="0">
              <a:latin typeface="+mn-lt"/>
              <a:cs typeface="Times New Roman" panose="02020603050405020304" pitchFamily="18" charset="0"/>
            </a:rPr>
            <a:t>Partie bibliographique</a:t>
          </a:r>
          <a:endParaRPr lang="fr-FR" sz="2800" b="1" dirty="0">
            <a:latin typeface="+mn-lt"/>
            <a:cs typeface="Times New Roman" panose="02020603050405020304" pitchFamily="18" charset="0"/>
          </a:endParaRPr>
        </a:p>
      </dgm:t>
    </dgm:pt>
    <dgm:pt modelId="{12D1A134-1176-44D9-899D-4D9884AB584F}" type="parTrans" cxnId="{7DF50EB7-3B98-4E1F-9846-272F4DD3D512}">
      <dgm:prSet/>
      <dgm:spPr/>
      <dgm:t>
        <a:bodyPr/>
        <a:lstStyle/>
        <a:p>
          <a:endParaRPr lang="fr-FR"/>
        </a:p>
      </dgm:t>
    </dgm:pt>
    <dgm:pt modelId="{680741B9-E5F6-47EC-9522-850D468B4F9C}" type="sibTrans" cxnId="{7DF50EB7-3B98-4E1F-9846-272F4DD3D512}">
      <dgm:prSet/>
      <dgm:spPr/>
      <dgm:t>
        <a:bodyPr/>
        <a:lstStyle/>
        <a:p>
          <a:endParaRPr lang="fr-FR"/>
        </a:p>
      </dgm:t>
    </dgm:pt>
    <dgm:pt modelId="{0CEECB64-3EB1-479C-B0BE-AECD35D6D8D4}">
      <dgm:prSet phldrT="[Texte]" custT="1"/>
      <dgm:spPr>
        <a:solidFill>
          <a:schemeClr val="bg2"/>
        </a:solidFill>
      </dgm:spPr>
      <dgm:t>
        <a:bodyPr/>
        <a:lstStyle/>
        <a:p>
          <a:r>
            <a:rPr lang="fr-FR" sz="2800" b="1" dirty="0" smtClean="0"/>
            <a:t>Résultats et discussions</a:t>
          </a:r>
          <a:endParaRPr lang="fr-FR" sz="2800" b="1" dirty="0"/>
        </a:p>
      </dgm:t>
    </dgm:pt>
    <dgm:pt modelId="{1B42C373-2C68-4260-8BCA-5A06B00BCFE4}" type="parTrans" cxnId="{0B98528D-2FAF-4A2A-ABD5-F2F3F6DD0273}">
      <dgm:prSet/>
      <dgm:spPr/>
      <dgm:t>
        <a:bodyPr/>
        <a:lstStyle/>
        <a:p>
          <a:endParaRPr lang="fr-FR"/>
        </a:p>
      </dgm:t>
    </dgm:pt>
    <dgm:pt modelId="{43425CEB-D4CF-4ADD-9E19-8F936D4C37F5}" type="sibTrans" cxnId="{0B98528D-2FAF-4A2A-ABD5-F2F3F6DD0273}">
      <dgm:prSet/>
      <dgm:spPr/>
      <dgm:t>
        <a:bodyPr/>
        <a:lstStyle/>
        <a:p>
          <a:endParaRPr lang="fr-FR"/>
        </a:p>
      </dgm:t>
    </dgm:pt>
    <dgm:pt modelId="{26C2B399-2395-49AA-BDED-750FD1707605}">
      <dgm:prSet phldrT="[Texte]" custT="1"/>
      <dgm:spPr>
        <a:solidFill>
          <a:schemeClr val="bg2"/>
        </a:solidFill>
      </dgm:spPr>
      <dgm:t>
        <a:bodyPr/>
        <a:lstStyle/>
        <a:p>
          <a:r>
            <a:rPr lang="fr-FR" sz="2800" b="1" dirty="0" smtClean="0"/>
            <a:t>Méthodologie de travail</a:t>
          </a:r>
          <a:endParaRPr lang="fr-FR" sz="2800" b="1" dirty="0"/>
        </a:p>
      </dgm:t>
    </dgm:pt>
    <dgm:pt modelId="{0C9FB92D-0F67-4B96-BBEC-DA38E1E5E44B}" type="parTrans" cxnId="{1AFEB435-5A1C-4B1E-974D-3720C42D2EE5}">
      <dgm:prSet/>
      <dgm:spPr/>
      <dgm:t>
        <a:bodyPr/>
        <a:lstStyle/>
        <a:p>
          <a:endParaRPr lang="fr-FR"/>
        </a:p>
      </dgm:t>
    </dgm:pt>
    <dgm:pt modelId="{CCED2D3C-1753-4EE1-BCED-A77DDA9231A5}" type="sibTrans" cxnId="{1AFEB435-5A1C-4B1E-974D-3720C42D2EE5}">
      <dgm:prSet/>
      <dgm:spPr/>
      <dgm:t>
        <a:bodyPr/>
        <a:lstStyle/>
        <a:p>
          <a:endParaRPr lang="fr-FR"/>
        </a:p>
      </dgm:t>
    </dgm:pt>
    <dgm:pt modelId="{1B9DF3EF-59BD-4DDB-BB0D-20407F93E9BB}" type="pres">
      <dgm:prSet presAssocID="{6692A132-FEFE-4AA9-8D76-BFE4885EC5E4}" presName="Name0" presStyleCnt="0">
        <dgm:presLayoutVars>
          <dgm:chMax val="7"/>
          <dgm:chPref val="7"/>
          <dgm:dir/>
        </dgm:presLayoutVars>
      </dgm:prSet>
      <dgm:spPr/>
      <dgm:t>
        <a:bodyPr/>
        <a:lstStyle/>
        <a:p>
          <a:endParaRPr lang="fr-FR"/>
        </a:p>
      </dgm:t>
    </dgm:pt>
    <dgm:pt modelId="{81A0B629-9354-4D09-B9C9-8AE8F51C5023}" type="pres">
      <dgm:prSet presAssocID="{6692A132-FEFE-4AA9-8D76-BFE4885EC5E4}" presName="Name1" presStyleCnt="0"/>
      <dgm:spPr/>
      <dgm:t>
        <a:bodyPr/>
        <a:lstStyle/>
        <a:p>
          <a:endParaRPr lang="fr-FR"/>
        </a:p>
      </dgm:t>
    </dgm:pt>
    <dgm:pt modelId="{F1AAF054-EA40-411A-9E92-746D2C234E63}" type="pres">
      <dgm:prSet presAssocID="{6692A132-FEFE-4AA9-8D76-BFE4885EC5E4}" presName="cycle" presStyleCnt="0"/>
      <dgm:spPr/>
      <dgm:t>
        <a:bodyPr/>
        <a:lstStyle/>
        <a:p>
          <a:endParaRPr lang="fr-FR"/>
        </a:p>
      </dgm:t>
    </dgm:pt>
    <dgm:pt modelId="{1215097C-B5F7-4F18-B36C-6FA2F9922FA7}" type="pres">
      <dgm:prSet presAssocID="{6692A132-FEFE-4AA9-8D76-BFE4885EC5E4}" presName="srcNode" presStyleLbl="node1" presStyleIdx="0" presStyleCnt="6"/>
      <dgm:spPr/>
      <dgm:t>
        <a:bodyPr/>
        <a:lstStyle/>
        <a:p>
          <a:endParaRPr lang="fr-FR"/>
        </a:p>
      </dgm:t>
    </dgm:pt>
    <dgm:pt modelId="{B1999FF6-17A6-4B21-9E3B-9A2695DE7266}" type="pres">
      <dgm:prSet presAssocID="{6692A132-FEFE-4AA9-8D76-BFE4885EC5E4}" presName="conn" presStyleLbl="parChTrans1D2" presStyleIdx="0" presStyleCnt="1"/>
      <dgm:spPr/>
      <dgm:t>
        <a:bodyPr/>
        <a:lstStyle/>
        <a:p>
          <a:endParaRPr lang="fr-FR"/>
        </a:p>
      </dgm:t>
    </dgm:pt>
    <dgm:pt modelId="{3A5635D8-B1CA-441C-961B-7134A5DD116D}" type="pres">
      <dgm:prSet presAssocID="{6692A132-FEFE-4AA9-8D76-BFE4885EC5E4}" presName="extraNode" presStyleLbl="node1" presStyleIdx="0" presStyleCnt="6"/>
      <dgm:spPr/>
      <dgm:t>
        <a:bodyPr/>
        <a:lstStyle/>
        <a:p>
          <a:endParaRPr lang="fr-FR"/>
        </a:p>
      </dgm:t>
    </dgm:pt>
    <dgm:pt modelId="{04560132-D0BF-45CD-A773-8E805342AD55}" type="pres">
      <dgm:prSet presAssocID="{6692A132-FEFE-4AA9-8D76-BFE4885EC5E4}" presName="dstNode" presStyleLbl="node1" presStyleIdx="0" presStyleCnt="6"/>
      <dgm:spPr/>
      <dgm:t>
        <a:bodyPr/>
        <a:lstStyle/>
        <a:p>
          <a:endParaRPr lang="fr-FR"/>
        </a:p>
      </dgm:t>
    </dgm:pt>
    <dgm:pt modelId="{FD98FCFB-641F-46DB-A3E8-464F51CBB019}" type="pres">
      <dgm:prSet presAssocID="{756BEF95-C5FD-4D7E-819B-67F26C369806}" presName="text_1" presStyleLbl="node1" presStyleIdx="0" presStyleCnt="6">
        <dgm:presLayoutVars>
          <dgm:bulletEnabled val="1"/>
        </dgm:presLayoutVars>
      </dgm:prSet>
      <dgm:spPr/>
      <dgm:t>
        <a:bodyPr/>
        <a:lstStyle/>
        <a:p>
          <a:endParaRPr lang="fr-FR"/>
        </a:p>
      </dgm:t>
    </dgm:pt>
    <dgm:pt modelId="{8FF55B1E-53CC-4314-A161-5D6E0AC8BE14}" type="pres">
      <dgm:prSet presAssocID="{756BEF95-C5FD-4D7E-819B-67F26C369806}" presName="accent_1" presStyleCnt="0"/>
      <dgm:spPr/>
      <dgm:t>
        <a:bodyPr/>
        <a:lstStyle/>
        <a:p>
          <a:endParaRPr lang="fr-FR"/>
        </a:p>
      </dgm:t>
    </dgm:pt>
    <dgm:pt modelId="{7035477B-6A45-47BC-B895-75CD8F830CAF}" type="pres">
      <dgm:prSet presAssocID="{756BEF95-C5FD-4D7E-819B-67F26C369806}" presName="accentRepeatNode" presStyleLbl="solidFgAcc1" presStyleIdx="0" presStyleCnt="6"/>
      <dgm:spPr>
        <a:solidFill>
          <a:schemeClr val="accent1">
            <a:lumMod val="20000"/>
            <a:lumOff val="80000"/>
          </a:schemeClr>
        </a:solidFill>
      </dgm:spPr>
      <dgm:t>
        <a:bodyPr/>
        <a:lstStyle/>
        <a:p>
          <a:endParaRPr lang="fr-FR"/>
        </a:p>
      </dgm:t>
    </dgm:pt>
    <dgm:pt modelId="{0ECC647E-9F94-44AD-91B3-4B1DC3D26049}" type="pres">
      <dgm:prSet presAssocID="{9B60379B-F5AF-4F9A-BB56-E477FD9D1251}" presName="text_2" presStyleLbl="node1" presStyleIdx="1" presStyleCnt="6">
        <dgm:presLayoutVars>
          <dgm:bulletEnabled val="1"/>
        </dgm:presLayoutVars>
      </dgm:prSet>
      <dgm:spPr/>
      <dgm:t>
        <a:bodyPr/>
        <a:lstStyle/>
        <a:p>
          <a:endParaRPr lang="fr-FR"/>
        </a:p>
      </dgm:t>
    </dgm:pt>
    <dgm:pt modelId="{F5C5003D-2CF5-4809-9E6B-2952F12A5A2E}" type="pres">
      <dgm:prSet presAssocID="{9B60379B-F5AF-4F9A-BB56-E477FD9D1251}" presName="accent_2" presStyleCnt="0"/>
      <dgm:spPr/>
      <dgm:t>
        <a:bodyPr/>
        <a:lstStyle/>
        <a:p>
          <a:endParaRPr lang="fr-FR"/>
        </a:p>
      </dgm:t>
    </dgm:pt>
    <dgm:pt modelId="{F3BA7713-27C8-4945-9B2E-1AA20B8877D0}" type="pres">
      <dgm:prSet presAssocID="{9B60379B-F5AF-4F9A-BB56-E477FD9D1251}" presName="accentRepeatNode" presStyleLbl="solidFgAcc1" presStyleIdx="1" presStyleCnt="6"/>
      <dgm:spPr>
        <a:solidFill>
          <a:schemeClr val="accent1">
            <a:lumMod val="40000"/>
            <a:lumOff val="60000"/>
          </a:schemeClr>
        </a:solidFill>
      </dgm:spPr>
      <dgm:t>
        <a:bodyPr/>
        <a:lstStyle/>
        <a:p>
          <a:endParaRPr lang="fr-FR"/>
        </a:p>
      </dgm:t>
    </dgm:pt>
    <dgm:pt modelId="{0DF4FDF9-72F6-4BD2-A1EA-C56EFFE4DD80}" type="pres">
      <dgm:prSet presAssocID="{B2F94A62-89E2-4795-B8F4-44B682A54812}" presName="text_3" presStyleLbl="node1" presStyleIdx="2" presStyleCnt="6">
        <dgm:presLayoutVars>
          <dgm:bulletEnabled val="1"/>
        </dgm:presLayoutVars>
      </dgm:prSet>
      <dgm:spPr/>
      <dgm:t>
        <a:bodyPr/>
        <a:lstStyle/>
        <a:p>
          <a:endParaRPr lang="fr-FR"/>
        </a:p>
      </dgm:t>
    </dgm:pt>
    <dgm:pt modelId="{AE09751A-E82D-4D66-8770-7022C1AC985E}" type="pres">
      <dgm:prSet presAssocID="{B2F94A62-89E2-4795-B8F4-44B682A54812}" presName="accent_3" presStyleCnt="0"/>
      <dgm:spPr/>
      <dgm:t>
        <a:bodyPr/>
        <a:lstStyle/>
        <a:p>
          <a:endParaRPr lang="fr-FR"/>
        </a:p>
      </dgm:t>
    </dgm:pt>
    <dgm:pt modelId="{EAD4A16C-D4E8-466F-B29A-34CC9A7A41F9}" type="pres">
      <dgm:prSet presAssocID="{B2F94A62-89E2-4795-B8F4-44B682A54812}" presName="accentRepeatNode" presStyleLbl="solidFgAcc1" presStyleIdx="2" presStyleCnt="6"/>
      <dgm:spPr>
        <a:solidFill>
          <a:schemeClr val="accent1">
            <a:lumMod val="60000"/>
            <a:lumOff val="40000"/>
          </a:schemeClr>
        </a:solidFill>
      </dgm:spPr>
      <dgm:t>
        <a:bodyPr/>
        <a:lstStyle/>
        <a:p>
          <a:endParaRPr lang="fr-FR"/>
        </a:p>
      </dgm:t>
    </dgm:pt>
    <dgm:pt modelId="{32029DD3-373A-462A-B860-0B79FDD6C2EE}" type="pres">
      <dgm:prSet presAssocID="{26C2B399-2395-49AA-BDED-750FD1707605}" presName="text_4" presStyleLbl="node1" presStyleIdx="3" presStyleCnt="6">
        <dgm:presLayoutVars>
          <dgm:bulletEnabled val="1"/>
        </dgm:presLayoutVars>
      </dgm:prSet>
      <dgm:spPr/>
      <dgm:t>
        <a:bodyPr/>
        <a:lstStyle/>
        <a:p>
          <a:endParaRPr lang="fr-FR"/>
        </a:p>
      </dgm:t>
    </dgm:pt>
    <dgm:pt modelId="{9AC00D92-A6CB-450D-BF12-E11CB2A56FBF}" type="pres">
      <dgm:prSet presAssocID="{26C2B399-2395-49AA-BDED-750FD1707605}" presName="accent_4" presStyleCnt="0"/>
      <dgm:spPr/>
      <dgm:t>
        <a:bodyPr/>
        <a:lstStyle/>
        <a:p>
          <a:endParaRPr lang="fr-FR"/>
        </a:p>
      </dgm:t>
    </dgm:pt>
    <dgm:pt modelId="{3ED7C1EA-0431-4BEE-9725-B8E7D38CC3E3}" type="pres">
      <dgm:prSet presAssocID="{26C2B399-2395-49AA-BDED-750FD1707605}" presName="accentRepeatNode" presStyleLbl="solidFgAcc1" presStyleIdx="3" presStyleCnt="6"/>
      <dgm:spPr>
        <a:solidFill>
          <a:schemeClr val="accent1">
            <a:lumMod val="60000"/>
            <a:lumOff val="40000"/>
          </a:schemeClr>
        </a:solidFill>
      </dgm:spPr>
      <dgm:t>
        <a:bodyPr/>
        <a:lstStyle/>
        <a:p>
          <a:endParaRPr lang="fr-FR"/>
        </a:p>
      </dgm:t>
    </dgm:pt>
    <dgm:pt modelId="{134B8128-CE5B-4546-B4E4-5F1CD05F4AAC}" type="pres">
      <dgm:prSet presAssocID="{0CEECB64-3EB1-479C-B0BE-AECD35D6D8D4}" presName="text_5" presStyleLbl="node1" presStyleIdx="4" presStyleCnt="6">
        <dgm:presLayoutVars>
          <dgm:bulletEnabled val="1"/>
        </dgm:presLayoutVars>
      </dgm:prSet>
      <dgm:spPr/>
      <dgm:t>
        <a:bodyPr/>
        <a:lstStyle/>
        <a:p>
          <a:endParaRPr lang="fr-FR"/>
        </a:p>
      </dgm:t>
    </dgm:pt>
    <dgm:pt modelId="{1774781A-D2BE-41AD-B29D-B4F0C871DEE0}" type="pres">
      <dgm:prSet presAssocID="{0CEECB64-3EB1-479C-B0BE-AECD35D6D8D4}" presName="accent_5" presStyleCnt="0"/>
      <dgm:spPr/>
      <dgm:t>
        <a:bodyPr/>
        <a:lstStyle/>
        <a:p>
          <a:endParaRPr lang="fr-FR"/>
        </a:p>
      </dgm:t>
    </dgm:pt>
    <dgm:pt modelId="{51A684F2-895A-4367-8237-E5468F0C7526}" type="pres">
      <dgm:prSet presAssocID="{0CEECB64-3EB1-479C-B0BE-AECD35D6D8D4}" presName="accentRepeatNode" presStyleLbl="solidFgAcc1" presStyleIdx="4" presStyleCnt="6"/>
      <dgm:spPr>
        <a:solidFill>
          <a:schemeClr val="accent1">
            <a:lumMod val="75000"/>
          </a:schemeClr>
        </a:solidFill>
      </dgm:spPr>
      <dgm:t>
        <a:bodyPr/>
        <a:lstStyle/>
        <a:p>
          <a:endParaRPr lang="fr-FR"/>
        </a:p>
      </dgm:t>
    </dgm:pt>
    <dgm:pt modelId="{C617E094-15D9-4359-B87D-3A22244E7ABE}" type="pres">
      <dgm:prSet presAssocID="{8876BAEE-67BB-46D8-8468-2A5CC40F81EC}" presName="text_6" presStyleLbl="node1" presStyleIdx="5" presStyleCnt="6">
        <dgm:presLayoutVars>
          <dgm:bulletEnabled val="1"/>
        </dgm:presLayoutVars>
      </dgm:prSet>
      <dgm:spPr/>
      <dgm:t>
        <a:bodyPr/>
        <a:lstStyle/>
        <a:p>
          <a:endParaRPr lang="fr-FR"/>
        </a:p>
      </dgm:t>
    </dgm:pt>
    <dgm:pt modelId="{6E27360B-0395-49FA-94F4-1E37F53E7191}" type="pres">
      <dgm:prSet presAssocID="{8876BAEE-67BB-46D8-8468-2A5CC40F81EC}" presName="accent_6" presStyleCnt="0"/>
      <dgm:spPr/>
      <dgm:t>
        <a:bodyPr/>
        <a:lstStyle/>
        <a:p>
          <a:endParaRPr lang="fr-FR"/>
        </a:p>
      </dgm:t>
    </dgm:pt>
    <dgm:pt modelId="{66F91629-A36B-4DCE-8AAC-A445F7724BB7}" type="pres">
      <dgm:prSet presAssocID="{8876BAEE-67BB-46D8-8468-2A5CC40F81EC}" presName="accentRepeatNode" presStyleLbl="solidFgAcc1" presStyleIdx="5" presStyleCnt="6"/>
      <dgm:spPr>
        <a:solidFill>
          <a:schemeClr val="accent1">
            <a:lumMod val="50000"/>
          </a:schemeClr>
        </a:solidFill>
      </dgm:spPr>
      <dgm:t>
        <a:bodyPr/>
        <a:lstStyle/>
        <a:p>
          <a:endParaRPr lang="fr-FR"/>
        </a:p>
      </dgm:t>
    </dgm:pt>
  </dgm:ptLst>
  <dgm:cxnLst>
    <dgm:cxn modelId="{9ABFC686-D83A-48D3-8F9A-7A9575E7C108}" type="presOf" srcId="{0CEECB64-3EB1-479C-B0BE-AECD35D6D8D4}" destId="{134B8128-CE5B-4546-B4E4-5F1CD05F4AAC}" srcOrd="0" destOrd="0" presId="urn:microsoft.com/office/officeart/2008/layout/VerticalCurvedList"/>
    <dgm:cxn modelId="{7DF50EB7-3B98-4E1F-9846-272F4DD3D512}" srcId="{6692A132-FEFE-4AA9-8D76-BFE4885EC5E4}" destId="{9B60379B-F5AF-4F9A-BB56-E477FD9D1251}" srcOrd="1" destOrd="0" parTransId="{12D1A134-1176-44D9-899D-4D9884AB584F}" sibTransId="{680741B9-E5F6-47EC-9522-850D468B4F9C}"/>
    <dgm:cxn modelId="{39B7C95A-3023-449C-BDA2-E8CC1CDFE8AE}" srcId="{6692A132-FEFE-4AA9-8D76-BFE4885EC5E4}" destId="{B2F94A62-89E2-4795-B8F4-44B682A54812}" srcOrd="2" destOrd="0" parTransId="{0483E87D-C845-411A-A17E-C74B041A0C8B}" sibTransId="{D18C3A7D-127A-48C4-BD6F-98D55B55A9FD}"/>
    <dgm:cxn modelId="{763578A5-3AC9-4E2F-8ABE-30FD1C902E7C}" srcId="{6692A132-FEFE-4AA9-8D76-BFE4885EC5E4}" destId="{8876BAEE-67BB-46D8-8468-2A5CC40F81EC}" srcOrd="5" destOrd="0" parTransId="{82A45626-313A-4A60-8784-45FC1723115F}" sibTransId="{D73DFA2B-6CAC-42C6-93F1-9A6ACC6163A1}"/>
    <dgm:cxn modelId="{F7C654F4-A8BB-444F-B683-D2396BAC39DF}" type="presOf" srcId="{B2F94A62-89E2-4795-B8F4-44B682A54812}" destId="{0DF4FDF9-72F6-4BD2-A1EA-C56EFFE4DD80}" srcOrd="0" destOrd="0" presId="urn:microsoft.com/office/officeart/2008/layout/VerticalCurvedList"/>
    <dgm:cxn modelId="{D3A33B04-7D7C-4759-9BDC-EF03629A9705}" type="presOf" srcId="{6692A132-FEFE-4AA9-8D76-BFE4885EC5E4}" destId="{1B9DF3EF-59BD-4DDB-BB0D-20407F93E9BB}" srcOrd="0" destOrd="0" presId="urn:microsoft.com/office/officeart/2008/layout/VerticalCurvedList"/>
    <dgm:cxn modelId="{51BA3A7C-6EFA-4ECB-9D8D-92960AABEE3F}" type="presOf" srcId="{8876BAEE-67BB-46D8-8468-2A5CC40F81EC}" destId="{C617E094-15D9-4359-B87D-3A22244E7ABE}" srcOrd="0" destOrd="0" presId="urn:microsoft.com/office/officeart/2008/layout/VerticalCurvedList"/>
    <dgm:cxn modelId="{5A0B19BA-2329-4CD1-8AE3-B5996211EC73}" srcId="{6692A132-FEFE-4AA9-8D76-BFE4885EC5E4}" destId="{756BEF95-C5FD-4D7E-819B-67F26C369806}" srcOrd="0" destOrd="0" parTransId="{C2F1BA8A-99A4-4EDE-851B-3133E28F704F}" sibTransId="{319DD6D7-A39C-41FB-8DBD-A37A5036283B}"/>
    <dgm:cxn modelId="{0B4ACA58-8111-41F3-8FDC-13D91BB92451}" type="presOf" srcId="{9B60379B-F5AF-4F9A-BB56-E477FD9D1251}" destId="{0ECC647E-9F94-44AD-91B3-4B1DC3D26049}" srcOrd="0" destOrd="0" presId="urn:microsoft.com/office/officeart/2008/layout/VerticalCurvedList"/>
    <dgm:cxn modelId="{0B98528D-2FAF-4A2A-ABD5-F2F3F6DD0273}" srcId="{6692A132-FEFE-4AA9-8D76-BFE4885EC5E4}" destId="{0CEECB64-3EB1-479C-B0BE-AECD35D6D8D4}" srcOrd="4" destOrd="0" parTransId="{1B42C373-2C68-4260-8BCA-5A06B00BCFE4}" sibTransId="{43425CEB-D4CF-4ADD-9E19-8F936D4C37F5}"/>
    <dgm:cxn modelId="{2FC767F3-BCA8-4D80-8F28-E9884FFA4C0B}" type="presOf" srcId="{756BEF95-C5FD-4D7E-819B-67F26C369806}" destId="{FD98FCFB-641F-46DB-A3E8-464F51CBB019}" srcOrd="0" destOrd="0" presId="urn:microsoft.com/office/officeart/2008/layout/VerticalCurvedList"/>
    <dgm:cxn modelId="{1AFEB435-5A1C-4B1E-974D-3720C42D2EE5}" srcId="{6692A132-FEFE-4AA9-8D76-BFE4885EC5E4}" destId="{26C2B399-2395-49AA-BDED-750FD1707605}" srcOrd="3" destOrd="0" parTransId="{0C9FB92D-0F67-4B96-BBEC-DA38E1E5E44B}" sibTransId="{CCED2D3C-1753-4EE1-BCED-A77DDA9231A5}"/>
    <dgm:cxn modelId="{729F5E3F-BAE6-44E8-B09A-FBB7EF31B68A}" type="presOf" srcId="{26C2B399-2395-49AA-BDED-750FD1707605}" destId="{32029DD3-373A-462A-B860-0B79FDD6C2EE}" srcOrd="0" destOrd="0" presId="urn:microsoft.com/office/officeart/2008/layout/VerticalCurvedList"/>
    <dgm:cxn modelId="{09368D03-C828-4151-AD98-3E5BFF809A9F}" type="presOf" srcId="{319DD6D7-A39C-41FB-8DBD-A37A5036283B}" destId="{B1999FF6-17A6-4B21-9E3B-9A2695DE7266}" srcOrd="0" destOrd="0" presId="urn:microsoft.com/office/officeart/2008/layout/VerticalCurvedList"/>
    <dgm:cxn modelId="{D8717E52-3176-4868-A375-38BBDC3FF2EE}" type="presParOf" srcId="{1B9DF3EF-59BD-4DDB-BB0D-20407F93E9BB}" destId="{81A0B629-9354-4D09-B9C9-8AE8F51C5023}" srcOrd="0" destOrd="0" presId="urn:microsoft.com/office/officeart/2008/layout/VerticalCurvedList"/>
    <dgm:cxn modelId="{80BD601D-3F5A-4683-806F-112C2076D4E4}" type="presParOf" srcId="{81A0B629-9354-4D09-B9C9-8AE8F51C5023}" destId="{F1AAF054-EA40-411A-9E92-746D2C234E63}" srcOrd="0" destOrd="0" presId="urn:microsoft.com/office/officeart/2008/layout/VerticalCurvedList"/>
    <dgm:cxn modelId="{FE46E1DE-961B-4872-BEFA-36A5603966AC}" type="presParOf" srcId="{F1AAF054-EA40-411A-9E92-746D2C234E63}" destId="{1215097C-B5F7-4F18-B36C-6FA2F9922FA7}" srcOrd="0" destOrd="0" presId="urn:microsoft.com/office/officeart/2008/layout/VerticalCurvedList"/>
    <dgm:cxn modelId="{4EECE82F-F530-42E9-9CBA-6AC046287673}" type="presParOf" srcId="{F1AAF054-EA40-411A-9E92-746D2C234E63}" destId="{B1999FF6-17A6-4B21-9E3B-9A2695DE7266}" srcOrd="1" destOrd="0" presId="urn:microsoft.com/office/officeart/2008/layout/VerticalCurvedList"/>
    <dgm:cxn modelId="{127CB1FF-815A-4317-B093-80DF3C95DEE5}" type="presParOf" srcId="{F1AAF054-EA40-411A-9E92-746D2C234E63}" destId="{3A5635D8-B1CA-441C-961B-7134A5DD116D}" srcOrd="2" destOrd="0" presId="urn:microsoft.com/office/officeart/2008/layout/VerticalCurvedList"/>
    <dgm:cxn modelId="{D638A0C0-41A8-4C82-ABAB-728B17EA03A6}" type="presParOf" srcId="{F1AAF054-EA40-411A-9E92-746D2C234E63}" destId="{04560132-D0BF-45CD-A773-8E805342AD55}" srcOrd="3" destOrd="0" presId="urn:microsoft.com/office/officeart/2008/layout/VerticalCurvedList"/>
    <dgm:cxn modelId="{7F6046B0-0410-4CCE-9C97-12BB5247CC76}" type="presParOf" srcId="{81A0B629-9354-4D09-B9C9-8AE8F51C5023}" destId="{FD98FCFB-641F-46DB-A3E8-464F51CBB019}" srcOrd="1" destOrd="0" presId="urn:microsoft.com/office/officeart/2008/layout/VerticalCurvedList"/>
    <dgm:cxn modelId="{7BAB76AC-F5B8-40A2-9C19-3A3BB86D043F}" type="presParOf" srcId="{81A0B629-9354-4D09-B9C9-8AE8F51C5023}" destId="{8FF55B1E-53CC-4314-A161-5D6E0AC8BE14}" srcOrd="2" destOrd="0" presId="urn:microsoft.com/office/officeart/2008/layout/VerticalCurvedList"/>
    <dgm:cxn modelId="{9F18EAEE-E054-4DB0-8408-5C38711BF42A}" type="presParOf" srcId="{8FF55B1E-53CC-4314-A161-5D6E0AC8BE14}" destId="{7035477B-6A45-47BC-B895-75CD8F830CAF}" srcOrd="0" destOrd="0" presId="urn:microsoft.com/office/officeart/2008/layout/VerticalCurvedList"/>
    <dgm:cxn modelId="{4BADCFE0-E3D4-45F9-A66F-CFAF46F1FD29}" type="presParOf" srcId="{81A0B629-9354-4D09-B9C9-8AE8F51C5023}" destId="{0ECC647E-9F94-44AD-91B3-4B1DC3D26049}" srcOrd="3" destOrd="0" presId="urn:microsoft.com/office/officeart/2008/layout/VerticalCurvedList"/>
    <dgm:cxn modelId="{0DB53A03-CCC6-43EC-907A-5BAAC7802803}" type="presParOf" srcId="{81A0B629-9354-4D09-B9C9-8AE8F51C5023}" destId="{F5C5003D-2CF5-4809-9E6B-2952F12A5A2E}" srcOrd="4" destOrd="0" presId="urn:microsoft.com/office/officeart/2008/layout/VerticalCurvedList"/>
    <dgm:cxn modelId="{C7029433-AD72-4572-8859-492B52BBEAF4}" type="presParOf" srcId="{F5C5003D-2CF5-4809-9E6B-2952F12A5A2E}" destId="{F3BA7713-27C8-4945-9B2E-1AA20B8877D0}" srcOrd="0" destOrd="0" presId="urn:microsoft.com/office/officeart/2008/layout/VerticalCurvedList"/>
    <dgm:cxn modelId="{B427803D-B2F5-4DAA-8042-69855B662B4A}" type="presParOf" srcId="{81A0B629-9354-4D09-B9C9-8AE8F51C5023}" destId="{0DF4FDF9-72F6-4BD2-A1EA-C56EFFE4DD80}" srcOrd="5" destOrd="0" presId="urn:microsoft.com/office/officeart/2008/layout/VerticalCurvedList"/>
    <dgm:cxn modelId="{03775B70-2478-4689-B933-F558AB4C60B9}" type="presParOf" srcId="{81A0B629-9354-4D09-B9C9-8AE8F51C5023}" destId="{AE09751A-E82D-4D66-8770-7022C1AC985E}" srcOrd="6" destOrd="0" presId="urn:microsoft.com/office/officeart/2008/layout/VerticalCurvedList"/>
    <dgm:cxn modelId="{1C143875-3091-4B97-85BF-6744139AB2B6}" type="presParOf" srcId="{AE09751A-E82D-4D66-8770-7022C1AC985E}" destId="{EAD4A16C-D4E8-466F-B29A-34CC9A7A41F9}" srcOrd="0" destOrd="0" presId="urn:microsoft.com/office/officeart/2008/layout/VerticalCurvedList"/>
    <dgm:cxn modelId="{24DAC25E-4BFE-45F0-A958-FF853660D696}" type="presParOf" srcId="{81A0B629-9354-4D09-B9C9-8AE8F51C5023}" destId="{32029DD3-373A-462A-B860-0B79FDD6C2EE}" srcOrd="7" destOrd="0" presId="urn:microsoft.com/office/officeart/2008/layout/VerticalCurvedList"/>
    <dgm:cxn modelId="{8B8972B4-02E9-442B-8395-898CD5C9AE4F}" type="presParOf" srcId="{81A0B629-9354-4D09-B9C9-8AE8F51C5023}" destId="{9AC00D92-A6CB-450D-BF12-E11CB2A56FBF}" srcOrd="8" destOrd="0" presId="urn:microsoft.com/office/officeart/2008/layout/VerticalCurvedList"/>
    <dgm:cxn modelId="{3F44C7E2-145B-4E09-88AB-4EE3F8A0DF01}" type="presParOf" srcId="{9AC00D92-A6CB-450D-BF12-E11CB2A56FBF}" destId="{3ED7C1EA-0431-4BEE-9725-B8E7D38CC3E3}" srcOrd="0" destOrd="0" presId="urn:microsoft.com/office/officeart/2008/layout/VerticalCurvedList"/>
    <dgm:cxn modelId="{9A570CB8-CE4C-41E4-94F6-0B736BA70E86}" type="presParOf" srcId="{81A0B629-9354-4D09-B9C9-8AE8F51C5023}" destId="{134B8128-CE5B-4546-B4E4-5F1CD05F4AAC}" srcOrd="9" destOrd="0" presId="urn:microsoft.com/office/officeart/2008/layout/VerticalCurvedList"/>
    <dgm:cxn modelId="{1A14118C-09FF-4FA6-8D55-946DF7172B47}" type="presParOf" srcId="{81A0B629-9354-4D09-B9C9-8AE8F51C5023}" destId="{1774781A-D2BE-41AD-B29D-B4F0C871DEE0}" srcOrd="10" destOrd="0" presId="urn:microsoft.com/office/officeart/2008/layout/VerticalCurvedList"/>
    <dgm:cxn modelId="{9E9293D5-5088-4A1B-87DB-F2217F71F786}" type="presParOf" srcId="{1774781A-D2BE-41AD-B29D-B4F0C871DEE0}" destId="{51A684F2-895A-4367-8237-E5468F0C7526}" srcOrd="0" destOrd="0" presId="urn:microsoft.com/office/officeart/2008/layout/VerticalCurvedList"/>
    <dgm:cxn modelId="{4CB828D0-8778-4339-8BDA-CB57A36C8AAA}" type="presParOf" srcId="{81A0B629-9354-4D09-B9C9-8AE8F51C5023}" destId="{C617E094-15D9-4359-B87D-3A22244E7ABE}" srcOrd="11" destOrd="0" presId="urn:microsoft.com/office/officeart/2008/layout/VerticalCurvedList"/>
    <dgm:cxn modelId="{542D2EAB-902D-47D6-B5FA-D0B189C8628A}" type="presParOf" srcId="{81A0B629-9354-4D09-B9C9-8AE8F51C5023}" destId="{6E27360B-0395-49FA-94F4-1E37F53E7191}" srcOrd="12" destOrd="0" presId="urn:microsoft.com/office/officeart/2008/layout/VerticalCurvedList"/>
    <dgm:cxn modelId="{1DE2478B-B05B-413B-A0B1-CA8FD4E2ED42}" type="presParOf" srcId="{6E27360B-0395-49FA-94F4-1E37F53E7191}" destId="{66F91629-A36B-4DCE-8AAC-A445F7724BB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99FF6-17A6-4B21-9E3B-9A2695DE7266}">
      <dsp:nvSpPr>
        <dsp:cNvPr id="0" name=""/>
        <dsp:cNvSpPr/>
      </dsp:nvSpPr>
      <dsp:spPr>
        <a:xfrm>
          <a:off x="-5237051" y="-802117"/>
          <a:ext cx="6236315" cy="6236315"/>
        </a:xfrm>
        <a:prstGeom prst="blockArc">
          <a:avLst>
            <a:gd name="adj1" fmla="val 18900000"/>
            <a:gd name="adj2" fmla="val 2700000"/>
            <a:gd name="adj3" fmla="val 346"/>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98FCFB-641F-46DB-A3E8-464F51CBB019}">
      <dsp:nvSpPr>
        <dsp:cNvPr id="0" name=""/>
        <dsp:cNvSpPr/>
      </dsp:nvSpPr>
      <dsp:spPr>
        <a:xfrm>
          <a:off x="372646" y="243925"/>
          <a:ext cx="6869356" cy="487665"/>
        </a:xfrm>
        <a:prstGeom prst="rect">
          <a:avLst/>
        </a:prstGeom>
        <a:solidFill>
          <a:schemeClr val="bg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7084" tIns="71120" rIns="71120" bIns="71120" numCol="1" spcCol="1270" anchor="ctr" anchorCtr="0">
          <a:noAutofit/>
        </a:bodyPr>
        <a:lstStyle/>
        <a:p>
          <a:pPr lvl="0" algn="l" defTabSz="1244600">
            <a:lnSpc>
              <a:spcPct val="90000"/>
            </a:lnSpc>
            <a:spcBef>
              <a:spcPct val="0"/>
            </a:spcBef>
            <a:spcAft>
              <a:spcPct val="35000"/>
            </a:spcAft>
          </a:pPr>
          <a:r>
            <a:rPr lang="fr-FR" sz="2800" b="1" kern="1200" dirty="0">
              <a:latin typeface="+mn-lt"/>
              <a:cs typeface="Times New Roman" panose="02020603050405020304" pitchFamily="18" charset="0"/>
            </a:rPr>
            <a:t>Introduction</a:t>
          </a:r>
        </a:p>
      </dsp:txBody>
      <dsp:txXfrm>
        <a:off x="372646" y="243925"/>
        <a:ext cx="6869356" cy="487665"/>
      </dsp:txXfrm>
    </dsp:sp>
    <dsp:sp modelId="{7035477B-6A45-47BC-B895-75CD8F830CAF}">
      <dsp:nvSpPr>
        <dsp:cNvPr id="0" name=""/>
        <dsp:cNvSpPr/>
      </dsp:nvSpPr>
      <dsp:spPr>
        <a:xfrm>
          <a:off x="67855" y="182967"/>
          <a:ext cx="609581" cy="609581"/>
        </a:xfrm>
        <a:prstGeom prst="ellipse">
          <a:avLst/>
        </a:prstGeom>
        <a:solidFill>
          <a:schemeClr val="accent1">
            <a:lumMod val="20000"/>
            <a:lumOff val="8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ECC647E-9F94-44AD-91B3-4B1DC3D26049}">
      <dsp:nvSpPr>
        <dsp:cNvPr id="0" name=""/>
        <dsp:cNvSpPr/>
      </dsp:nvSpPr>
      <dsp:spPr>
        <a:xfrm>
          <a:off x="773784" y="975330"/>
          <a:ext cx="6468218" cy="487665"/>
        </a:xfrm>
        <a:prstGeom prst="rect">
          <a:avLst/>
        </a:prstGeom>
        <a:solidFill>
          <a:schemeClr val="bg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7084" tIns="71120" rIns="71120" bIns="71120" numCol="1" spcCol="1270" anchor="ctr" anchorCtr="0">
          <a:noAutofit/>
        </a:bodyPr>
        <a:lstStyle/>
        <a:p>
          <a:pPr lvl="0" algn="l" defTabSz="1244600">
            <a:lnSpc>
              <a:spcPct val="90000"/>
            </a:lnSpc>
            <a:spcBef>
              <a:spcPct val="0"/>
            </a:spcBef>
            <a:spcAft>
              <a:spcPct val="35000"/>
            </a:spcAft>
          </a:pPr>
          <a:r>
            <a:rPr lang="fr-FR" sz="2800" b="1" kern="1200" dirty="0">
              <a:latin typeface="+mn-lt"/>
              <a:cs typeface="Times New Roman" panose="02020603050405020304" pitchFamily="18" charset="0"/>
            </a:rPr>
            <a:t> </a:t>
          </a:r>
          <a:r>
            <a:rPr lang="fr-FR" sz="2800" b="1" kern="1200" dirty="0" smtClean="0">
              <a:latin typeface="+mn-lt"/>
              <a:cs typeface="Times New Roman" panose="02020603050405020304" pitchFamily="18" charset="0"/>
            </a:rPr>
            <a:t>Partie bibliographique</a:t>
          </a:r>
          <a:endParaRPr lang="fr-FR" sz="2800" b="1" kern="1200" dirty="0">
            <a:latin typeface="+mn-lt"/>
            <a:cs typeface="Times New Roman" panose="02020603050405020304" pitchFamily="18" charset="0"/>
          </a:endParaRPr>
        </a:p>
      </dsp:txBody>
      <dsp:txXfrm>
        <a:off x="773784" y="975330"/>
        <a:ext cx="6468218" cy="487665"/>
      </dsp:txXfrm>
    </dsp:sp>
    <dsp:sp modelId="{F3BA7713-27C8-4945-9B2E-1AA20B8877D0}">
      <dsp:nvSpPr>
        <dsp:cNvPr id="0" name=""/>
        <dsp:cNvSpPr/>
      </dsp:nvSpPr>
      <dsp:spPr>
        <a:xfrm>
          <a:off x="468993" y="914372"/>
          <a:ext cx="609581" cy="609581"/>
        </a:xfrm>
        <a:prstGeom prst="ellipse">
          <a:avLst/>
        </a:prstGeom>
        <a:solidFill>
          <a:schemeClr val="accent1">
            <a:lumMod val="40000"/>
            <a:lumOff val="6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DF4FDF9-72F6-4BD2-A1EA-C56EFFE4DD80}">
      <dsp:nvSpPr>
        <dsp:cNvPr id="0" name=""/>
        <dsp:cNvSpPr/>
      </dsp:nvSpPr>
      <dsp:spPr>
        <a:xfrm>
          <a:off x="957214" y="1706736"/>
          <a:ext cx="6284788" cy="487665"/>
        </a:xfrm>
        <a:prstGeom prst="rect">
          <a:avLst/>
        </a:prstGeom>
        <a:solidFill>
          <a:schemeClr val="bg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7084" tIns="71120" rIns="71120" bIns="71120" numCol="1" spcCol="1270" anchor="ctr" anchorCtr="0">
          <a:noAutofit/>
        </a:bodyPr>
        <a:lstStyle/>
        <a:p>
          <a:pPr lvl="0" algn="l" defTabSz="1244600">
            <a:lnSpc>
              <a:spcPct val="90000"/>
            </a:lnSpc>
            <a:spcBef>
              <a:spcPct val="0"/>
            </a:spcBef>
            <a:spcAft>
              <a:spcPct val="35000"/>
            </a:spcAft>
          </a:pPr>
          <a:r>
            <a:rPr lang="fr-FR" sz="2800" b="1" kern="1200" dirty="0"/>
            <a:t> </a:t>
          </a:r>
          <a:r>
            <a:rPr lang="fr-FR" sz="2800" b="1" kern="1200" dirty="0" smtClean="0"/>
            <a:t>Problématique</a:t>
          </a:r>
          <a:endParaRPr lang="fr-FR" sz="2800" b="1" kern="1200" dirty="0"/>
        </a:p>
      </dsp:txBody>
      <dsp:txXfrm>
        <a:off x="957214" y="1706736"/>
        <a:ext cx="6284788" cy="487665"/>
      </dsp:txXfrm>
    </dsp:sp>
    <dsp:sp modelId="{EAD4A16C-D4E8-466F-B29A-34CC9A7A41F9}">
      <dsp:nvSpPr>
        <dsp:cNvPr id="0" name=""/>
        <dsp:cNvSpPr/>
      </dsp:nvSpPr>
      <dsp:spPr>
        <a:xfrm>
          <a:off x="652423" y="1645778"/>
          <a:ext cx="609581" cy="609581"/>
        </a:xfrm>
        <a:prstGeom prst="ellipse">
          <a:avLst/>
        </a:prstGeom>
        <a:solidFill>
          <a:schemeClr val="accent1">
            <a:lumMod val="60000"/>
            <a:lumOff val="4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2029DD3-373A-462A-B860-0B79FDD6C2EE}">
      <dsp:nvSpPr>
        <dsp:cNvPr id="0" name=""/>
        <dsp:cNvSpPr/>
      </dsp:nvSpPr>
      <dsp:spPr>
        <a:xfrm>
          <a:off x="957214" y="2437678"/>
          <a:ext cx="6284788" cy="487665"/>
        </a:xfrm>
        <a:prstGeom prst="rect">
          <a:avLst/>
        </a:prstGeom>
        <a:solidFill>
          <a:schemeClr val="bg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7084" tIns="71120" rIns="71120" bIns="71120" numCol="1" spcCol="1270" anchor="ctr" anchorCtr="0">
          <a:noAutofit/>
        </a:bodyPr>
        <a:lstStyle/>
        <a:p>
          <a:pPr lvl="0" algn="l" defTabSz="1244600">
            <a:lnSpc>
              <a:spcPct val="90000"/>
            </a:lnSpc>
            <a:spcBef>
              <a:spcPct val="0"/>
            </a:spcBef>
            <a:spcAft>
              <a:spcPct val="35000"/>
            </a:spcAft>
          </a:pPr>
          <a:r>
            <a:rPr lang="fr-FR" sz="2800" b="1" kern="1200" dirty="0" smtClean="0"/>
            <a:t>Méthodologie de travail</a:t>
          </a:r>
          <a:endParaRPr lang="fr-FR" sz="2800" b="1" kern="1200" dirty="0"/>
        </a:p>
      </dsp:txBody>
      <dsp:txXfrm>
        <a:off x="957214" y="2437678"/>
        <a:ext cx="6284788" cy="487665"/>
      </dsp:txXfrm>
    </dsp:sp>
    <dsp:sp modelId="{3ED7C1EA-0431-4BEE-9725-B8E7D38CC3E3}">
      <dsp:nvSpPr>
        <dsp:cNvPr id="0" name=""/>
        <dsp:cNvSpPr/>
      </dsp:nvSpPr>
      <dsp:spPr>
        <a:xfrm>
          <a:off x="652423" y="2376720"/>
          <a:ext cx="609581" cy="609581"/>
        </a:xfrm>
        <a:prstGeom prst="ellipse">
          <a:avLst/>
        </a:prstGeom>
        <a:solidFill>
          <a:schemeClr val="accent1">
            <a:lumMod val="60000"/>
            <a:lumOff val="4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34B8128-CE5B-4546-B4E4-5F1CD05F4AAC}">
      <dsp:nvSpPr>
        <dsp:cNvPr id="0" name=""/>
        <dsp:cNvSpPr/>
      </dsp:nvSpPr>
      <dsp:spPr>
        <a:xfrm>
          <a:off x="773784" y="3169083"/>
          <a:ext cx="6468218" cy="487665"/>
        </a:xfrm>
        <a:prstGeom prst="rect">
          <a:avLst/>
        </a:prstGeom>
        <a:solidFill>
          <a:schemeClr val="bg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7084" tIns="71120" rIns="71120" bIns="71120" numCol="1" spcCol="1270" anchor="ctr" anchorCtr="0">
          <a:noAutofit/>
        </a:bodyPr>
        <a:lstStyle/>
        <a:p>
          <a:pPr lvl="0" algn="l" defTabSz="1244600">
            <a:lnSpc>
              <a:spcPct val="90000"/>
            </a:lnSpc>
            <a:spcBef>
              <a:spcPct val="0"/>
            </a:spcBef>
            <a:spcAft>
              <a:spcPct val="35000"/>
            </a:spcAft>
          </a:pPr>
          <a:r>
            <a:rPr lang="fr-FR" sz="2800" b="1" kern="1200" dirty="0" smtClean="0"/>
            <a:t>Résultats et discussions</a:t>
          </a:r>
          <a:endParaRPr lang="fr-FR" sz="2800" b="1" kern="1200" dirty="0"/>
        </a:p>
      </dsp:txBody>
      <dsp:txXfrm>
        <a:off x="773784" y="3169083"/>
        <a:ext cx="6468218" cy="487665"/>
      </dsp:txXfrm>
    </dsp:sp>
    <dsp:sp modelId="{51A684F2-895A-4367-8237-E5468F0C7526}">
      <dsp:nvSpPr>
        <dsp:cNvPr id="0" name=""/>
        <dsp:cNvSpPr/>
      </dsp:nvSpPr>
      <dsp:spPr>
        <a:xfrm>
          <a:off x="468993" y="3108125"/>
          <a:ext cx="609581" cy="609581"/>
        </a:xfrm>
        <a:prstGeom prst="ellipse">
          <a:avLst/>
        </a:prstGeom>
        <a:solidFill>
          <a:schemeClr val="accent1">
            <a:lumMod val="75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617E094-15D9-4359-B87D-3A22244E7ABE}">
      <dsp:nvSpPr>
        <dsp:cNvPr id="0" name=""/>
        <dsp:cNvSpPr/>
      </dsp:nvSpPr>
      <dsp:spPr>
        <a:xfrm>
          <a:off x="372646" y="3900489"/>
          <a:ext cx="6869356" cy="487665"/>
        </a:xfrm>
        <a:prstGeom prst="rect">
          <a:avLst/>
        </a:prstGeom>
        <a:solidFill>
          <a:schemeClr val="bg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87084" tIns="71120" rIns="71120" bIns="71120" numCol="1" spcCol="1270" anchor="ctr" anchorCtr="0">
          <a:noAutofit/>
        </a:bodyPr>
        <a:lstStyle/>
        <a:p>
          <a:pPr lvl="0" algn="l" defTabSz="1244600">
            <a:lnSpc>
              <a:spcPct val="90000"/>
            </a:lnSpc>
            <a:spcBef>
              <a:spcPct val="0"/>
            </a:spcBef>
            <a:spcAft>
              <a:spcPct val="35000"/>
            </a:spcAft>
          </a:pPr>
          <a:r>
            <a:rPr lang="fr-FR" sz="2800" b="1" kern="1200" dirty="0" smtClean="0"/>
            <a:t>Conclusion</a:t>
          </a:r>
          <a:endParaRPr lang="fr-FR" sz="2800" b="1" kern="1200" dirty="0"/>
        </a:p>
      </dsp:txBody>
      <dsp:txXfrm>
        <a:off x="372646" y="3900489"/>
        <a:ext cx="6869356" cy="487665"/>
      </dsp:txXfrm>
    </dsp:sp>
    <dsp:sp modelId="{66F91629-A36B-4DCE-8AAC-A445F7724BB7}">
      <dsp:nvSpPr>
        <dsp:cNvPr id="0" name=""/>
        <dsp:cNvSpPr/>
      </dsp:nvSpPr>
      <dsp:spPr>
        <a:xfrm>
          <a:off x="67855" y="3839531"/>
          <a:ext cx="609581" cy="609581"/>
        </a:xfrm>
        <a:prstGeom prst="ellipse">
          <a:avLst/>
        </a:prstGeom>
        <a:solidFill>
          <a:schemeClr val="accent1">
            <a:lumMod val="5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F49C5-5E46-4296-8893-F9299BD12783}" type="datetimeFigureOut">
              <a:rPr lang="fr-FR" smtClean="0"/>
              <a:t>28/06/2019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7BAFE-E692-4C4B-AEC7-AF20F8017F0A}" type="slidenum">
              <a:rPr lang="fr-FR" smtClean="0"/>
              <a:t>‹N°›</a:t>
            </a:fld>
            <a:endParaRPr lang="fr-FR"/>
          </a:p>
        </p:txBody>
      </p:sp>
    </p:spTree>
    <p:extLst>
      <p:ext uri="{BB962C8B-B14F-4D97-AF65-F5344CB8AC3E}">
        <p14:creationId xmlns:p14="http://schemas.microsoft.com/office/powerpoint/2010/main" val="1143835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b="1" dirty="0" smtClean="0"/>
              <a:t>Bonjour tous le monde,</a:t>
            </a:r>
          </a:p>
          <a:p>
            <a:r>
              <a:rPr lang="fr-MA" b="1" dirty="0" smtClean="0"/>
              <a:t>Aujourd’hui</a:t>
            </a:r>
            <a:r>
              <a:rPr lang="fr-MA" b="1" baseline="0" dirty="0" smtClean="0"/>
              <a:t> j’ai l’honneur de vous présenter mon projet de fin d’études qui s’intitule : Contribution à la mise en place de la norme ISO 22000 version 2018 au sein la société CENTRALE DANONE SALE, tout d’abord , je tiens à remercier les membre de jury les professeurs Mr EL GHADRAOUI El </a:t>
            </a:r>
            <a:r>
              <a:rPr lang="fr-MA" b="1" baseline="0" dirty="0" err="1" smtClean="0"/>
              <a:t>Housssin</a:t>
            </a:r>
            <a:r>
              <a:rPr lang="fr-MA" b="1" baseline="0" dirty="0" smtClean="0"/>
              <a:t> et Mr HALOUTI Said pour m’avoir permis soutenir ce travail, ensuite j’adresse mes remerciements  les plus sincères à mes encadrants le </a:t>
            </a:r>
            <a:r>
              <a:rPr lang="fr-MA" b="1" baseline="0" dirty="0" err="1" smtClean="0"/>
              <a:t>Proff</a:t>
            </a:r>
            <a:r>
              <a:rPr lang="fr-MA" b="1" baseline="0" dirty="0" smtClean="0"/>
              <a:t> HAZM Jamal Eddine et Mme EL BOUZIDI Houda pour leurs encadrements tout au long de ce stage de fin d’études. </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a:t>
            </a:fld>
            <a:endParaRPr lang="fr-FR"/>
          </a:p>
        </p:txBody>
      </p:sp>
    </p:spTree>
    <p:extLst>
      <p:ext uri="{BB962C8B-B14F-4D97-AF65-F5344CB8AC3E}">
        <p14:creationId xmlns:p14="http://schemas.microsoft.com/office/powerpoint/2010/main" val="2278918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Pour mener bien ce travail, la méthode PDCA (Planifier-Mettre en œuvre-évaluer-Agir) a été choisi comme démarche à suivre afin d’organiser mieux les différentes phases de notre projet.</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10</a:t>
            </a:fld>
            <a:endParaRPr lang="fr-FR"/>
          </a:p>
        </p:txBody>
      </p:sp>
    </p:spTree>
    <p:extLst>
      <p:ext uri="{BB962C8B-B14F-4D97-AF65-F5344CB8AC3E}">
        <p14:creationId xmlns:p14="http://schemas.microsoft.com/office/powerpoint/2010/main" val="182227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1" kern="1200" dirty="0" smtClean="0">
                <a:solidFill>
                  <a:schemeClr val="tx1"/>
                </a:solidFill>
                <a:effectLst/>
                <a:latin typeface="+mn-lt"/>
                <a:ea typeface="+mn-ea"/>
                <a:cs typeface="+mn-cs"/>
              </a:rPr>
              <a:t>Le premier travail que nous avons réalisé c’est le diagnostic</a:t>
            </a:r>
            <a:r>
              <a:rPr lang="fr-MA" sz="1200" b="1" kern="1200" baseline="0" dirty="0" smtClean="0">
                <a:solidFill>
                  <a:schemeClr val="tx1"/>
                </a:solidFill>
                <a:effectLst/>
                <a:latin typeface="+mn-lt"/>
                <a:ea typeface="+mn-ea"/>
                <a:cs typeface="+mn-cs"/>
              </a:rPr>
              <a:t> des PRP</a:t>
            </a:r>
            <a:endParaRPr lang="fr-MA" sz="1200" b="1" kern="1200" dirty="0" smtClean="0">
              <a:solidFill>
                <a:schemeClr val="tx1"/>
              </a:solidFill>
              <a:effectLst/>
              <a:latin typeface="+mn-lt"/>
              <a:ea typeface="+mn-ea"/>
              <a:cs typeface="+mn-cs"/>
            </a:endParaRPr>
          </a:p>
          <a:p>
            <a:r>
              <a:rPr lang="fr-MA" sz="1200" b="1" kern="1200" dirty="0" smtClean="0">
                <a:solidFill>
                  <a:schemeClr val="tx1"/>
                </a:solidFill>
                <a:effectLst/>
                <a:latin typeface="+mn-lt"/>
                <a:ea typeface="+mn-ea"/>
                <a:cs typeface="+mn-cs"/>
              </a:rPr>
              <a:t>Ce diagnostic a pour but d’évaluer les écarts entre les exigences de la </a:t>
            </a:r>
            <a:r>
              <a:rPr lang="fr-MA" sz="1200" b="1" kern="1200" dirty="0" smtClean="0">
                <a:solidFill>
                  <a:schemeClr val="tx1"/>
                </a:solidFill>
                <a:effectLst/>
                <a:latin typeface="+mn-lt"/>
                <a:ea typeface="+mn-ea"/>
                <a:cs typeface="+mn-cs"/>
              </a:rPr>
              <a:t>spécification technique </a:t>
            </a:r>
            <a:r>
              <a:rPr lang="fr-MA" sz="1200" b="1" kern="1200" dirty="0" smtClean="0">
                <a:solidFill>
                  <a:schemeClr val="tx1"/>
                </a:solidFill>
                <a:effectLst/>
                <a:latin typeface="+mn-lt"/>
                <a:ea typeface="+mn-ea"/>
                <a:cs typeface="+mn-cs"/>
              </a:rPr>
              <a:t>et la situation actuelle, afin de faciliter toute amélioration.</a:t>
            </a:r>
            <a:endParaRPr lang="fr-FR" sz="1200" b="1" kern="1200" dirty="0" smtClean="0">
              <a:solidFill>
                <a:schemeClr val="tx1"/>
              </a:solidFill>
              <a:effectLst/>
              <a:latin typeface="+mn-lt"/>
              <a:ea typeface="+mn-ea"/>
              <a:cs typeface="+mn-cs"/>
            </a:endParaRPr>
          </a:p>
          <a:p>
            <a:r>
              <a:rPr lang="fr-MA" sz="1200" b="1" kern="1200" dirty="0" smtClean="0">
                <a:solidFill>
                  <a:schemeClr val="tx1"/>
                </a:solidFill>
                <a:effectLst/>
                <a:latin typeface="+mn-lt"/>
                <a:ea typeface="+mn-ea"/>
                <a:cs typeface="+mn-cs"/>
              </a:rPr>
              <a:t>Dans la pratique nous avons transformer les exigences de la spécification</a:t>
            </a:r>
            <a:r>
              <a:rPr lang="fr-MA" sz="1200" b="1" kern="1200" baseline="0" dirty="0" smtClean="0">
                <a:solidFill>
                  <a:schemeClr val="tx1"/>
                </a:solidFill>
                <a:effectLst/>
                <a:latin typeface="+mn-lt"/>
                <a:ea typeface="+mn-ea"/>
                <a:cs typeface="+mn-cs"/>
              </a:rPr>
              <a:t> techniques sous forme une grille d’évaluation pour facilité l’évaluation des PRP de la société centrale Danone</a:t>
            </a:r>
            <a:r>
              <a:rPr lang="fr-MA" sz="1200" b="1" kern="1200" dirty="0" smtClean="0">
                <a:solidFill>
                  <a:schemeClr val="tx1"/>
                </a:solidFill>
                <a:effectLst/>
                <a:latin typeface="+mn-lt"/>
                <a:ea typeface="+mn-ea"/>
                <a:cs typeface="+mn-cs"/>
              </a:rPr>
              <a:t>.</a:t>
            </a:r>
            <a:r>
              <a:rPr lang="fr-MA" sz="1200" b="1" kern="1200" baseline="0" dirty="0" smtClean="0">
                <a:solidFill>
                  <a:schemeClr val="tx1"/>
                </a:solidFill>
                <a:effectLst/>
                <a:latin typeface="+mn-lt"/>
                <a:ea typeface="+mn-ea"/>
                <a:cs typeface="+mn-cs"/>
              </a:rPr>
              <a:t> </a:t>
            </a:r>
          </a:p>
          <a:p>
            <a:r>
              <a:rPr lang="fr-MA" sz="1200" b="1" kern="1200" dirty="0" smtClean="0">
                <a:solidFill>
                  <a:schemeClr val="tx1"/>
                </a:solidFill>
                <a:effectLst/>
                <a:latin typeface="+mn-lt"/>
                <a:ea typeface="+mn-ea"/>
                <a:cs typeface="+mn-cs"/>
              </a:rPr>
              <a:t> </a:t>
            </a:r>
          </a:p>
          <a:p>
            <a:r>
              <a:rPr lang="fr-MA" sz="1200" b="1" kern="1200" dirty="0" smtClean="0">
                <a:solidFill>
                  <a:schemeClr val="tx1"/>
                </a:solidFill>
                <a:effectLst/>
                <a:latin typeface="+mn-lt"/>
                <a:ea typeface="+mn-ea"/>
                <a:cs typeface="+mn-cs"/>
              </a:rPr>
              <a:t>Le système</a:t>
            </a:r>
            <a:r>
              <a:rPr lang="fr-MA" sz="1200" b="1" kern="1200" baseline="0" dirty="0" smtClean="0">
                <a:solidFill>
                  <a:schemeClr val="tx1"/>
                </a:solidFill>
                <a:effectLst/>
                <a:latin typeface="+mn-lt"/>
                <a:ea typeface="+mn-ea"/>
                <a:cs typeface="+mn-cs"/>
              </a:rPr>
              <a:t> de cotation que nous avons proposé pour étudier la conformité des PRP </a:t>
            </a:r>
            <a:r>
              <a:rPr lang="fr-MA" sz="1200" b="1" kern="1200" baseline="0" dirty="0" smtClean="0">
                <a:solidFill>
                  <a:schemeClr val="tx1"/>
                </a:solidFill>
                <a:effectLst/>
                <a:latin typeface="+mn-lt"/>
                <a:ea typeface="+mn-ea"/>
                <a:cs typeface="+mn-cs"/>
              </a:rPr>
              <a:t>est </a:t>
            </a:r>
            <a:r>
              <a:rPr lang="fr-MA" sz="1200" b="1" kern="1200" baseline="0" dirty="0" smtClean="0">
                <a:solidFill>
                  <a:schemeClr val="tx1"/>
                </a:solidFill>
                <a:effectLst/>
                <a:latin typeface="+mn-lt"/>
                <a:ea typeface="+mn-ea"/>
                <a:cs typeface="+mn-cs"/>
              </a:rPr>
              <a:t>le suivant :</a:t>
            </a:r>
          </a:p>
          <a:p>
            <a:r>
              <a:rPr lang="fr-MA" sz="1200" b="0" kern="1200" baseline="0" dirty="0" smtClean="0">
                <a:solidFill>
                  <a:schemeClr val="tx1"/>
                </a:solidFill>
                <a:effectLst/>
                <a:latin typeface="+mn-lt"/>
                <a:ea typeface="+mn-ea"/>
                <a:cs typeface="+mn-cs"/>
              </a:rPr>
              <a:t>Si l’exigence est conforme on attribue 10 points </a:t>
            </a:r>
          </a:p>
          <a:p>
            <a:r>
              <a:rPr lang="fr-MA" sz="1200" b="0" kern="1200" baseline="0" dirty="0" smtClean="0">
                <a:solidFill>
                  <a:schemeClr val="tx1"/>
                </a:solidFill>
                <a:effectLst/>
                <a:latin typeface="+mn-lt"/>
                <a:ea typeface="+mn-ea"/>
                <a:cs typeface="+mn-cs"/>
              </a:rPr>
              <a:t>Si l’exigences est partiellement conforme on attribue 5 points</a:t>
            </a:r>
          </a:p>
          <a:p>
            <a:r>
              <a:rPr lang="fr-MA" sz="1200" b="0" kern="1200" baseline="0" dirty="0" smtClean="0">
                <a:solidFill>
                  <a:schemeClr val="tx1"/>
                </a:solidFill>
                <a:effectLst/>
                <a:latin typeface="+mn-lt"/>
                <a:ea typeface="+mn-ea"/>
                <a:cs typeface="+mn-cs"/>
              </a:rPr>
              <a:t>Si l’exigences est non conforme on attribue la note 0 </a:t>
            </a:r>
          </a:p>
          <a:p>
            <a:endParaRPr lang="fr-MA" sz="1200" b="1" kern="1200" baseline="0" dirty="0" smtClean="0">
              <a:solidFill>
                <a:schemeClr val="tx1"/>
              </a:solidFill>
              <a:effectLst/>
              <a:latin typeface="+mn-lt"/>
              <a:ea typeface="+mn-ea"/>
              <a:cs typeface="+mn-cs"/>
            </a:endParaRPr>
          </a:p>
          <a:p>
            <a:r>
              <a:rPr lang="fr-MA" sz="1200" b="1" kern="1200" baseline="0" dirty="0" smtClean="0">
                <a:solidFill>
                  <a:schemeClr val="tx1"/>
                </a:solidFill>
                <a:effectLst/>
                <a:latin typeface="+mn-lt"/>
                <a:ea typeface="+mn-ea"/>
                <a:cs typeface="+mn-cs"/>
              </a:rPr>
              <a:t>Pour le calcule du % de satisfaction nous avons utilisé la relation suivante qui donne le % de satisfaction pour chaque chapitre on constate qu’elle dépend du système de cotation</a:t>
            </a:r>
            <a:endParaRPr lang="fr-FR" sz="1200" b="1"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11</a:t>
            </a:fld>
            <a:endParaRPr lang="fr-FR"/>
          </a:p>
        </p:txBody>
      </p:sp>
    </p:spTree>
    <p:extLst>
      <p:ext uri="{BB962C8B-B14F-4D97-AF65-F5344CB8AC3E}">
        <p14:creationId xmlns:p14="http://schemas.microsoft.com/office/powerpoint/2010/main" val="2871193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dirty="0" smtClean="0">
                <a:solidFill>
                  <a:schemeClr val="tx1"/>
                </a:solidFill>
                <a:effectLst/>
                <a:latin typeface="+mn-lt"/>
                <a:ea typeface="+mn-ea"/>
                <a:cs typeface="+mn-cs"/>
              </a:rPr>
              <a:t>Pour les résultats de</a:t>
            </a:r>
            <a:r>
              <a:rPr lang="fr-MA" sz="1200" b="1" kern="1200" baseline="0" dirty="0" smtClean="0">
                <a:solidFill>
                  <a:schemeClr val="tx1"/>
                </a:solidFill>
                <a:effectLst/>
                <a:latin typeface="+mn-lt"/>
                <a:ea typeface="+mn-ea"/>
                <a:cs typeface="+mn-cs"/>
              </a:rPr>
              <a:t> ce diagnostic</a:t>
            </a:r>
          </a:p>
          <a:p>
            <a:pPr marL="0" marR="0" indent="0" algn="l" defTabSz="914400" rtl="0" eaLnBrk="1" fontAlgn="auto" latinLnBrk="0" hangingPunct="1">
              <a:lnSpc>
                <a:spcPct val="100000"/>
              </a:lnSpc>
              <a:spcBef>
                <a:spcPts val="0"/>
              </a:spcBef>
              <a:spcAft>
                <a:spcPts val="0"/>
              </a:spcAft>
              <a:buClrTx/>
              <a:buSzTx/>
              <a:buFontTx/>
              <a:buNone/>
              <a:tabLst/>
              <a:defRPr/>
            </a:pPr>
            <a:endParaRPr lang="fr-MA"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dirty="0" smtClean="0">
                <a:solidFill>
                  <a:schemeClr val="tx1"/>
                </a:solidFill>
                <a:effectLst/>
                <a:latin typeface="+mn-lt"/>
                <a:ea typeface="+mn-ea"/>
                <a:cs typeface="+mn-cs"/>
              </a:rPr>
              <a:t>En</a:t>
            </a:r>
            <a:r>
              <a:rPr lang="fr-MA" sz="1200" b="1" kern="1200" baseline="0" dirty="0" smtClean="0">
                <a:solidFill>
                  <a:schemeClr val="tx1"/>
                </a:solidFill>
                <a:effectLst/>
                <a:latin typeface="+mn-lt"/>
                <a:ea typeface="+mn-ea"/>
                <a:cs typeface="+mn-cs"/>
              </a:rPr>
              <a:t> générale les chapitres représente des pourcentage de satisfaction élevés, cela est due à la pertinence de la politique qualité suivi par l’entreprise </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12</a:t>
            </a:fld>
            <a:endParaRPr lang="fr-FR"/>
          </a:p>
        </p:txBody>
      </p:sp>
    </p:spTree>
    <p:extLst>
      <p:ext uri="{BB962C8B-B14F-4D97-AF65-F5344CB8AC3E}">
        <p14:creationId xmlns:p14="http://schemas.microsoft.com/office/powerpoint/2010/main" val="132340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1" kern="1200" baseline="0" dirty="0" smtClean="0">
                <a:solidFill>
                  <a:schemeClr val="tx1"/>
                </a:solidFill>
                <a:effectLst/>
                <a:latin typeface="+mn-lt"/>
                <a:ea typeface="+mn-ea"/>
                <a:cs typeface="+mn-cs"/>
              </a:rPr>
              <a:t>Pour mieux visualisé les résultats du diagnostic </a:t>
            </a:r>
            <a:r>
              <a:rPr lang="fr-MA" sz="1200" kern="1200" baseline="0" dirty="0" smtClean="0">
                <a:solidFill>
                  <a:schemeClr val="tx1"/>
                </a:solidFill>
                <a:effectLst/>
                <a:latin typeface="+mn-lt"/>
                <a:ea typeface="+mn-ea"/>
                <a:cs typeface="+mn-cs"/>
              </a:rPr>
              <a:t>nous avons présenté les résultats en présentation radar</a:t>
            </a:r>
          </a:p>
          <a:p>
            <a:pPr marL="0" marR="0" indent="0" algn="l" defTabSz="914400" rtl="0" eaLnBrk="1" fontAlgn="auto" latinLnBrk="0" hangingPunct="1">
              <a:lnSpc>
                <a:spcPct val="100000"/>
              </a:lnSpc>
              <a:spcBef>
                <a:spcPts val="0"/>
              </a:spcBef>
              <a:spcAft>
                <a:spcPts val="0"/>
              </a:spcAft>
              <a:buClrTx/>
              <a:buSzTx/>
              <a:buFontTx/>
              <a:buNone/>
              <a:tabLst/>
              <a:defRPr/>
            </a:pPr>
            <a:r>
              <a:rPr lang="fr-MA" sz="1200" kern="1200" dirty="0" smtClean="0">
                <a:solidFill>
                  <a:schemeClr val="tx1"/>
                </a:solidFill>
                <a:effectLst/>
                <a:latin typeface="+mn-lt"/>
                <a:ea typeface="+mn-ea"/>
                <a:cs typeface="+mn-cs"/>
              </a:rPr>
              <a:t>On remarque que 7</a:t>
            </a:r>
            <a:r>
              <a:rPr lang="fr-MA" sz="1200" kern="1200" baseline="0" dirty="0" smtClean="0">
                <a:solidFill>
                  <a:schemeClr val="tx1"/>
                </a:solidFill>
                <a:effectLst/>
                <a:latin typeface="+mn-lt"/>
                <a:ea typeface="+mn-ea"/>
                <a:cs typeface="+mn-cs"/>
              </a:rPr>
              <a:t> chapitre sur 10 ont un pourcentage de satisfaction de 100 % par contre d’autre chapitres nécessitant des actions correctives pour combler les non conformités </a:t>
            </a:r>
          </a:p>
          <a:p>
            <a:pPr marL="0" marR="0" indent="0" algn="l" defTabSz="914400" rtl="0" eaLnBrk="1" fontAlgn="auto" latinLnBrk="0" hangingPunct="1">
              <a:lnSpc>
                <a:spcPct val="100000"/>
              </a:lnSpc>
              <a:spcBef>
                <a:spcPts val="0"/>
              </a:spcBef>
              <a:spcAft>
                <a:spcPts val="0"/>
              </a:spcAft>
              <a:buClrTx/>
              <a:buSzTx/>
              <a:buFontTx/>
              <a:buNone/>
              <a:tabLst/>
              <a:defRPr/>
            </a:pPr>
            <a:endParaRPr lang="fr-MA" sz="1200" kern="1200" baseline="0" dirty="0" smtClean="0">
              <a:solidFill>
                <a:schemeClr val="tx1"/>
              </a:solidFill>
              <a:effectLst/>
              <a:latin typeface="+mn-lt"/>
              <a:ea typeface="+mn-ea"/>
              <a:cs typeface="+mn-cs"/>
            </a:endParaRPr>
          </a:p>
          <a:p>
            <a:r>
              <a:rPr lang="fr-MA" sz="1200" kern="1200" baseline="0" dirty="0" smtClean="0">
                <a:solidFill>
                  <a:schemeClr val="tx1"/>
                </a:solidFill>
                <a:effectLst/>
                <a:latin typeface="+mn-lt"/>
                <a:ea typeface="+mn-ea"/>
                <a:cs typeface="+mn-cs"/>
              </a:rPr>
              <a:t>Par exemple </a:t>
            </a:r>
          </a:p>
          <a:p>
            <a:r>
              <a:rPr lang="fr-MA" sz="1200" kern="1200" baseline="0" dirty="0" smtClean="0">
                <a:solidFill>
                  <a:schemeClr val="tx1"/>
                </a:solidFill>
                <a:effectLst/>
                <a:latin typeface="+mn-lt"/>
                <a:ea typeface="+mn-ea"/>
                <a:cs typeface="+mn-cs"/>
              </a:rPr>
              <a:t>Au niveau du chapitre 4 les défaillances sont due aux : zones de l’entourage de l’entreprise qui nécessite un entretien on site la zone de chaudière, la zone d’expédition, la zone de lavage des caisses   </a:t>
            </a:r>
          </a:p>
          <a:p>
            <a:endParaRPr lang="fr-MA"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MA" sz="1200" kern="1200" baseline="0" dirty="0" smtClean="0">
                <a:solidFill>
                  <a:schemeClr val="tx1"/>
                </a:solidFill>
                <a:effectLst/>
                <a:latin typeface="+mn-lt"/>
                <a:ea typeface="+mn-ea"/>
                <a:cs typeface="+mn-cs"/>
              </a:rPr>
              <a:t>Au niveau du </a:t>
            </a:r>
            <a:r>
              <a:rPr lang="fr-MA" sz="1200" kern="1200" baseline="0" dirty="0" err="1" smtClean="0">
                <a:solidFill>
                  <a:schemeClr val="tx1"/>
                </a:solidFill>
                <a:effectLst/>
                <a:latin typeface="+mn-lt"/>
                <a:ea typeface="+mn-ea"/>
                <a:cs typeface="+mn-cs"/>
              </a:rPr>
              <a:t>chap</a:t>
            </a:r>
            <a:r>
              <a:rPr lang="fr-MA" sz="1200" kern="1200" baseline="0" dirty="0" smtClean="0">
                <a:solidFill>
                  <a:schemeClr val="tx1"/>
                </a:solidFill>
                <a:effectLst/>
                <a:latin typeface="+mn-lt"/>
                <a:ea typeface="+mn-ea"/>
                <a:cs typeface="+mn-cs"/>
              </a:rPr>
              <a:t> 5 : absence de porte </a:t>
            </a:r>
            <a:r>
              <a:rPr lang="fr-MA" sz="1200" kern="1200" baseline="0" dirty="0" err="1" smtClean="0">
                <a:solidFill>
                  <a:schemeClr val="tx1"/>
                </a:solidFill>
                <a:effectLst/>
                <a:latin typeface="+mn-lt"/>
                <a:ea typeface="+mn-ea"/>
                <a:cs typeface="+mn-cs"/>
              </a:rPr>
              <a:t>c-à-d</a:t>
            </a:r>
            <a:r>
              <a:rPr lang="fr-MA" sz="1200" kern="1200" baseline="0" dirty="0" smtClean="0">
                <a:solidFill>
                  <a:schemeClr val="tx1"/>
                </a:solidFill>
                <a:effectLst/>
                <a:latin typeface="+mn-lt"/>
                <a:ea typeface="+mn-ea"/>
                <a:cs typeface="+mn-cs"/>
              </a:rPr>
              <a:t> accès pour la salle de poudrage - certains moustiquaires ont une mauvaise état – Des trous dans les murs de la salle process - </a:t>
            </a:r>
            <a:r>
              <a:rPr lang="fr-FR" sz="1200" kern="1200" dirty="0" smtClean="0">
                <a:solidFill>
                  <a:schemeClr val="tx1"/>
                </a:solidFill>
                <a:effectLst/>
                <a:latin typeface="+mn-lt"/>
                <a:ea typeface="+mn-ea"/>
                <a:cs typeface="+mn-cs"/>
              </a:rPr>
              <a:t>mauvaise état hygiénique de l'entrée à coté de lavage des caisses et même pour l'entrée depuis la cantine.</a:t>
            </a:r>
          </a:p>
          <a:p>
            <a:endParaRPr lang="fr-MA"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13</a:t>
            </a:fld>
            <a:endParaRPr lang="fr-FR"/>
          </a:p>
        </p:txBody>
      </p:sp>
    </p:spTree>
    <p:extLst>
      <p:ext uri="{BB962C8B-B14F-4D97-AF65-F5344CB8AC3E}">
        <p14:creationId xmlns:p14="http://schemas.microsoft.com/office/powerpoint/2010/main" val="337371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1" kern="1200" dirty="0" smtClean="0">
                <a:solidFill>
                  <a:schemeClr val="tx1"/>
                </a:solidFill>
                <a:effectLst/>
                <a:latin typeface="+mn-lt"/>
                <a:ea typeface="+mn-ea"/>
                <a:cs typeface="+mn-cs"/>
              </a:rPr>
              <a:t>Suite au diagnostic que</a:t>
            </a:r>
            <a:r>
              <a:rPr lang="fr-MA" sz="1200" b="1" kern="1200" baseline="0" dirty="0" smtClean="0">
                <a:solidFill>
                  <a:schemeClr val="tx1"/>
                </a:solidFill>
                <a:effectLst/>
                <a:latin typeface="+mn-lt"/>
                <a:ea typeface="+mn-ea"/>
                <a:cs typeface="+mn-cs"/>
              </a:rPr>
              <a:t> nous avons réalisé, </a:t>
            </a:r>
            <a:r>
              <a:rPr lang="fr-MA" sz="1200" b="1" kern="1200" dirty="0" smtClean="0">
                <a:solidFill>
                  <a:schemeClr val="tx1"/>
                </a:solidFill>
                <a:effectLst/>
                <a:latin typeface="+mn-lt"/>
                <a:ea typeface="+mn-ea"/>
                <a:cs typeface="+mn-cs"/>
              </a:rPr>
              <a:t> nous avons proposé un plan d’action pour</a:t>
            </a:r>
            <a:r>
              <a:rPr lang="fr-MA" sz="1200" b="1" kern="1200" baseline="0" dirty="0" smtClean="0">
                <a:solidFill>
                  <a:schemeClr val="tx1"/>
                </a:solidFill>
                <a:effectLst/>
                <a:latin typeface="+mn-lt"/>
                <a:ea typeface="+mn-ea"/>
                <a:cs typeface="+mn-cs"/>
              </a:rPr>
              <a:t> les différentes non conformité trouvées </a:t>
            </a:r>
          </a:p>
          <a:p>
            <a:r>
              <a:rPr lang="fr-MA" sz="1200" b="1" kern="1200" baseline="0" dirty="0" smtClean="0">
                <a:solidFill>
                  <a:schemeClr val="tx1"/>
                </a:solidFill>
                <a:effectLst/>
                <a:latin typeface="+mn-lt"/>
                <a:ea typeface="+mn-ea"/>
                <a:cs typeface="+mn-cs"/>
              </a:rPr>
              <a:t>Le tableau suivant représente quelques non-conformité et les actions correctives que nous avons proposé</a:t>
            </a:r>
            <a:endParaRPr lang="fr-FR" sz="1200" b="1"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14</a:t>
            </a:fld>
            <a:endParaRPr lang="fr-FR"/>
          </a:p>
        </p:txBody>
      </p:sp>
    </p:spTree>
    <p:extLst>
      <p:ext uri="{BB962C8B-B14F-4D97-AF65-F5344CB8AC3E}">
        <p14:creationId xmlns:p14="http://schemas.microsoft.com/office/powerpoint/2010/main" val="2951155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1" dirty="0" smtClean="0"/>
              <a:t>Le deuxième </a:t>
            </a:r>
            <a:r>
              <a:rPr lang="fr-MA" sz="1200" b="1" baseline="0" dirty="0" smtClean="0"/>
              <a:t>travail que nous avons réalisé c’est la mise en place d’un système HACCP pour la gamme yaourt étuvé tout d’abord nous avons défini le champ d’application </a:t>
            </a:r>
            <a:endParaRPr lang="fr-FR" sz="1200" b="1"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15</a:t>
            </a:fld>
            <a:endParaRPr lang="fr-FR"/>
          </a:p>
        </p:txBody>
      </p:sp>
    </p:spTree>
    <p:extLst>
      <p:ext uri="{BB962C8B-B14F-4D97-AF65-F5344CB8AC3E}">
        <p14:creationId xmlns:p14="http://schemas.microsoft.com/office/powerpoint/2010/main" val="2941887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1" kern="1200" dirty="0" smtClean="0">
                <a:solidFill>
                  <a:schemeClr val="tx1"/>
                </a:solidFill>
                <a:effectLst/>
                <a:latin typeface="+mn-lt"/>
                <a:ea typeface="+mn-ea"/>
                <a:cs typeface="+mn-cs"/>
              </a:rPr>
              <a:t>Pour commencer</a:t>
            </a:r>
            <a:r>
              <a:rPr lang="fr-MA" sz="1200" b="1" kern="1200" baseline="0" dirty="0" smtClean="0">
                <a:solidFill>
                  <a:schemeClr val="tx1"/>
                </a:solidFill>
                <a:effectLst/>
                <a:latin typeface="+mn-lt"/>
                <a:ea typeface="+mn-ea"/>
                <a:cs typeface="+mn-cs"/>
              </a:rPr>
              <a:t> l’étude de l’HACCP nous avons constituer d’abord l’équipe HACCP avec laquelle j’ai travaillé durant mon stage cette équipe a pris la responsabilité de la mise en place de l’</a:t>
            </a:r>
            <a:r>
              <a:rPr lang="fr-MA" sz="1200" b="1" kern="1200" baseline="0" dirty="0" err="1" smtClean="0">
                <a:solidFill>
                  <a:schemeClr val="tx1"/>
                </a:solidFill>
                <a:effectLst/>
                <a:latin typeface="+mn-lt"/>
                <a:ea typeface="+mn-ea"/>
                <a:cs typeface="+mn-cs"/>
              </a:rPr>
              <a:t>haccp</a:t>
            </a:r>
            <a:r>
              <a:rPr lang="fr-MA" sz="1200" b="1" kern="1200" baseline="0" dirty="0" smtClean="0">
                <a:solidFill>
                  <a:schemeClr val="tx1"/>
                </a:solidFill>
                <a:effectLst/>
                <a:latin typeface="+mn-lt"/>
                <a:ea typeface="+mn-ea"/>
                <a:cs typeface="+mn-cs"/>
              </a:rPr>
              <a:t> dans l’usine. </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16</a:t>
            </a:fld>
            <a:endParaRPr lang="fr-FR"/>
          </a:p>
        </p:txBody>
      </p:sp>
    </p:spTree>
    <p:extLst>
      <p:ext uri="{BB962C8B-B14F-4D97-AF65-F5344CB8AC3E}">
        <p14:creationId xmlns:p14="http://schemas.microsoft.com/office/powerpoint/2010/main" val="2365518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1" kern="1200" dirty="0" smtClean="0">
                <a:solidFill>
                  <a:schemeClr val="tx1"/>
                </a:solidFill>
                <a:effectLst/>
                <a:latin typeface="+mn-lt"/>
                <a:ea typeface="+mn-ea"/>
                <a:cs typeface="+mn-cs"/>
              </a:rPr>
              <a:t>L’étape</a:t>
            </a:r>
            <a:r>
              <a:rPr lang="fr-MA" sz="1200" b="1" kern="1200" baseline="0" dirty="0" smtClean="0">
                <a:solidFill>
                  <a:schemeClr val="tx1"/>
                </a:solidFill>
                <a:effectLst/>
                <a:latin typeface="+mn-lt"/>
                <a:ea typeface="+mn-ea"/>
                <a:cs typeface="+mn-cs"/>
              </a:rPr>
              <a:t> suivante c’est la description du produit et son usage prévu, nous avons décrit le produit on terme de sa dénomination, sa composition, les allergènes qu’ils contient, la durée et le mode de conservation et enfin son usage prévu avec le profil du consommateur final</a:t>
            </a:r>
            <a:endParaRPr lang="fr-FR" sz="1200" b="1"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17</a:t>
            </a:fld>
            <a:endParaRPr lang="fr-FR"/>
          </a:p>
        </p:txBody>
      </p:sp>
    </p:spTree>
    <p:extLst>
      <p:ext uri="{BB962C8B-B14F-4D97-AF65-F5344CB8AC3E}">
        <p14:creationId xmlns:p14="http://schemas.microsoft.com/office/powerpoint/2010/main" val="898066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dirty="0" smtClean="0">
                <a:solidFill>
                  <a:schemeClr val="tx1"/>
                </a:solidFill>
                <a:effectLst/>
                <a:latin typeface="+mn-lt"/>
                <a:ea typeface="+mn-ea"/>
                <a:cs typeface="+mn-cs"/>
              </a:rPr>
              <a:t>Puis nous avons élaborés le diagramme de fabrication des yaourts étuvés depuis la réception jusqu’à l’expédition, chaque étape</a:t>
            </a:r>
            <a:r>
              <a:rPr lang="fr-MA" sz="1200" b="1" kern="1200" baseline="0" dirty="0" smtClean="0">
                <a:solidFill>
                  <a:schemeClr val="tx1"/>
                </a:solidFill>
                <a:effectLst/>
                <a:latin typeface="+mn-lt"/>
                <a:ea typeface="+mn-ea"/>
                <a:cs typeface="+mn-cs"/>
              </a:rPr>
              <a:t> avec ses paramètres technologiques et les flux entrants et les flux sortants.</a:t>
            </a:r>
          </a:p>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baseline="0" dirty="0" smtClean="0">
                <a:solidFill>
                  <a:schemeClr val="tx1"/>
                </a:solidFill>
                <a:effectLst/>
                <a:latin typeface="+mn-lt"/>
                <a:ea typeface="+mn-ea"/>
                <a:cs typeface="+mn-cs"/>
              </a:rPr>
              <a:t> </a:t>
            </a:r>
            <a:endParaRPr lang="fr-FR"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Ensuite</a:t>
            </a:r>
            <a:r>
              <a:rPr lang="fr-FR" sz="1200" b="1" kern="1200" baseline="0" dirty="0" smtClean="0">
                <a:solidFill>
                  <a:schemeClr val="tx1"/>
                </a:solidFill>
                <a:effectLst/>
                <a:latin typeface="+mn-lt"/>
                <a:ea typeface="+mn-ea"/>
                <a:cs typeface="+mn-cs"/>
              </a:rPr>
              <a:t> c</a:t>
            </a:r>
            <a:r>
              <a:rPr lang="fr-FR" sz="1200" b="1" kern="1200" dirty="0" smtClean="0">
                <a:solidFill>
                  <a:schemeClr val="tx1"/>
                </a:solidFill>
                <a:effectLst/>
                <a:latin typeface="+mn-lt"/>
                <a:ea typeface="+mn-ea"/>
                <a:cs typeface="+mn-cs"/>
              </a:rPr>
              <a:t>e diagramme a été confirmé sur site en suivant pas à pas tous les étapes de fabrication</a:t>
            </a:r>
            <a:r>
              <a:rPr lang="fr-FR" sz="1200" kern="1200" dirty="0" smtClean="0">
                <a:solidFill>
                  <a:schemeClr val="tx1"/>
                </a:solidFill>
                <a:effectLst/>
                <a:latin typeface="+mn-lt"/>
                <a:ea typeface="+mn-ea"/>
                <a:cs typeface="+mn-cs"/>
              </a:rPr>
              <a:t>.</a:t>
            </a:r>
          </a:p>
          <a:p>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18</a:t>
            </a:fld>
            <a:endParaRPr lang="fr-FR"/>
          </a:p>
        </p:txBody>
      </p:sp>
    </p:spTree>
    <p:extLst>
      <p:ext uri="{BB962C8B-B14F-4D97-AF65-F5344CB8AC3E}">
        <p14:creationId xmlns:p14="http://schemas.microsoft.com/office/powerpoint/2010/main" val="1265909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dirty="0" smtClean="0">
                <a:solidFill>
                  <a:schemeClr val="tx1"/>
                </a:solidFill>
                <a:effectLst/>
                <a:latin typeface="+mn-lt"/>
                <a:ea typeface="+mn-ea"/>
                <a:cs typeface="+mn-cs"/>
              </a:rPr>
              <a:t>Ensuite</a:t>
            </a:r>
            <a:r>
              <a:rPr lang="fr-MA" sz="1200" b="1" kern="1200" baseline="0" dirty="0" smtClean="0">
                <a:solidFill>
                  <a:schemeClr val="tx1"/>
                </a:solidFill>
                <a:effectLst/>
                <a:latin typeface="+mn-lt"/>
                <a:ea typeface="+mn-ea"/>
                <a:cs typeface="+mn-cs"/>
              </a:rPr>
              <a:t> nous avons réalisé une analyses des dangers qui sont liées a chaque étapes de fabrication</a:t>
            </a:r>
          </a:p>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baseline="0" dirty="0" smtClean="0">
                <a:solidFill>
                  <a:schemeClr val="tx1"/>
                </a:solidFill>
                <a:effectLst/>
                <a:latin typeface="+mn-lt"/>
                <a:ea typeface="+mn-ea"/>
                <a:cs typeface="+mn-cs"/>
              </a:rPr>
              <a:t>L’analyse des dangers comprends  : *********</a:t>
            </a:r>
          </a:p>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baseline="0" dirty="0" smtClean="0">
                <a:solidFill>
                  <a:schemeClr val="tx1"/>
                </a:solidFill>
                <a:effectLst/>
                <a:latin typeface="+mn-lt"/>
                <a:ea typeface="+mn-ea"/>
                <a:cs typeface="+mn-cs"/>
              </a:rPr>
              <a:t>Pour évaluer les dangers on s’est basé sur la PO et la G leurs intersection nous donne </a:t>
            </a:r>
            <a:endParaRPr lang="fr-MA"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baseline="0" dirty="0" smtClean="0">
                <a:solidFill>
                  <a:schemeClr val="tx1"/>
                </a:solidFill>
                <a:effectLst/>
                <a:latin typeface="+mn-lt"/>
                <a:ea typeface="+mn-ea"/>
                <a:cs typeface="+mn-cs"/>
              </a:rPr>
              <a:t> la criticité, notre équipe a considéré toute danger dont la criticité est supérieur ou gale à 8 comme danger significatif. </a:t>
            </a:r>
            <a:endParaRPr lang="fr-FR" sz="1200" b="1"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19</a:t>
            </a:fld>
            <a:endParaRPr lang="fr-FR"/>
          </a:p>
        </p:txBody>
      </p:sp>
    </p:spTree>
    <p:extLst>
      <p:ext uri="{BB962C8B-B14F-4D97-AF65-F5344CB8AC3E}">
        <p14:creationId xmlns:p14="http://schemas.microsoft.com/office/powerpoint/2010/main" val="186320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MA" b="1" baseline="0" dirty="0" smtClean="0"/>
              <a:t>Le plan du présent exposé est le suivant :</a:t>
            </a:r>
          </a:p>
          <a:p>
            <a:endParaRPr lang="fr-MA" b="1" dirty="0" smtClean="0"/>
          </a:p>
          <a:p>
            <a:r>
              <a:rPr lang="fr-MA" b="1" dirty="0" smtClean="0"/>
              <a:t>On commence</a:t>
            </a:r>
            <a:r>
              <a:rPr lang="fr-MA" b="1" baseline="0" dirty="0" smtClean="0"/>
              <a:t> par une introduction </a:t>
            </a:r>
            <a:endParaRPr lang="fr-MA" b="1" dirty="0" smtClean="0"/>
          </a:p>
          <a:p>
            <a:r>
              <a:rPr lang="fr-MA" b="1" dirty="0" smtClean="0"/>
              <a:t>Ensuite </a:t>
            </a:r>
            <a:r>
              <a:rPr lang="fr-MA" b="1" baseline="0" dirty="0" smtClean="0"/>
              <a:t>on présente</a:t>
            </a:r>
            <a:r>
              <a:rPr lang="fr-MA" b="1" dirty="0" smtClean="0"/>
              <a:t> la Partie bibliographique</a:t>
            </a:r>
            <a:r>
              <a:rPr lang="fr-MA" b="1" baseline="0" dirty="0" smtClean="0"/>
              <a:t> </a:t>
            </a:r>
          </a:p>
          <a:p>
            <a:r>
              <a:rPr lang="fr-MA" b="1" baseline="0" dirty="0" smtClean="0"/>
              <a:t>En </a:t>
            </a:r>
            <a:r>
              <a:rPr lang="fr-MA" b="1" dirty="0" smtClean="0"/>
              <a:t>troisième temps</a:t>
            </a:r>
            <a:r>
              <a:rPr lang="fr-MA" b="1" baseline="0" dirty="0" smtClean="0"/>
              <a:t>  on définie la problématique  </a:t>
            </a:r>
          </a:p>
          <a:p>
            <a:r>
              <a:rPr lang="fr-MA" b="1" baseline="0" dirty="0" smtClean="0"/>
              <a:t>Après on présente la méthodologie de travaille </a:t>
            </a:r>
          </a:p>
          <a:p>
            <a:r>
              <a:rPr lang="fr-MA" b="1" baseline="0" dirty="0" smtClean="0"/>
              <a:t>Ensuite les résultats et discussion de notre travail </a:t>
            </a:r>
          </a:p>
          <a:p>
            <a:r>
              <a:rPr lang="fr-MA" b="1" baseline="0" dirty="0" smtClean="0"/>
              <a:t>Et on termine l’exposé par une conclusion</a:t>
            </a:r>
            <a:endParaRPr lang="fr-FR" b="1" dirty="0"/>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a:t>
            </a:fld>
            <a:endParaRPr lang="fr-FR"/>
          </a:p>
        </p:txBody>
      </p:sp>
    </p:spTree>
    <p:extLst>
      <p:ext uri="{BB962C8B-B14F-4D97-AF65-F5344CB8AC3E}">
        <p14:creationId xmlns:p14="http://schemas.microsoft.com/office/powerpoint/2010/main" val="82111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MA" sz="1200" kern="1200" dirty="0" smtClean="0">
                <a:solidFill>
                  <a:schemeClr val="tx1"/>
                </a:solidFill>
                <a:effectLst/>
                <a:latin typeface="+mn-lt"/>
                <a:ea typeface="+mn-ea"/>
                <a:cs typeface="+mn-cs"/>
              </a:rPr>
              <a:t>Dans l’étapes 7</a:t>
            </a:r>
            <a:r>
              <a:rPr lang="fr-MA" sz="1200" kern="1200" baseline="0" dirty="0" smtClean="0">
                <a:solidFill>
                  <a:schemeClr val="tx1"/>
                </a:solidFill>
                <a:effectLst/>
                <a:latin typeface="+mn-lt"/>
                <a:ea typeface="+mn-ea"/>
                <a:cs typeface="+mn-cs"/>
              </a:rPr>
              <a:t> les dangers significatifs sont classés en </a:t>
            </a:r>
            <a:r>
              <a:rPr lang="fr-MA" sz="1200" kern="1200" baseline="0" dirty="0" smtClean="0">
                <a:solidFill>
                  <a:schemeClr val="tx1"/>
                </a:solidFill>
                <a:effectLst/>
                <a:latin typeface="+mn-lt"/>
                <a:ea typeface="+mn-ea"/>
                <a:cs typeface="+mn-cs"/>
              </a:rPr>
              <a:t>PRPo </a:t>
            </a:r>
            <a:r>
              <a:rPr lang="fr-MA" sz="1200" kern="1200" baseline="0" dirty="0" smtClean="0">
                <a:solidFill>
                  <a:schemeClr val="tx1"/>
                </a:solidFill>
                <a:effectLst/>
                <a:latin typeface="+mn-lt"/>
                <a:ea typeface="+mn-ea"/>
                <a:cs typeface="+mn-cs"/>
              </a:rPr>
              <a:t>et ccp à l’aide de l’arbre de décision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20</a:t>
            </a:fld>
            <a:endParaRPr lang="fr-FR"/>
          </a:p>
        </p:txBody>
      </p:sp>
    </p:spTree>
    <p:extLst>
      <p:ext uri="{BB962C8B-B14F-4D97-AF65-F5344CB8AC3E}">
        <p14:creationId xmlns:p14="http://schemas.microsoft.com/office/powerpoint/2010/main" val="61464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Puis</a:t>
            </a:r>
            <a:r>
              <a:rPr lang="fr-FR" sz="1200" kern="1200" baseline="0" dirty="0" smtClean="0">
                <a:solidFill>
                  <a:schemeClr val="tx1"/>
                </a:solidFill>
                <a:effectLst/>
                <a:latin typeface="+mn-lt"/>
                <a:ea typeface="+mn-ea"/>
                <a:cs typeface="+mn-cs"/>
              </a:rPr>
              <a:t> pour chaque CCP et PRPo identifier </a:t>
            </a:r>
            <a:r>
              <a:rPr lang="fr-FR" sz="1200" kern="1200" dirty="0" smtClean="0">
                <a:solidFill>
                  <a:schemeClr val="tx1"/>
                </a:solidFill>
                <a:effectLst/>
                <a:latin typeface="+mn-lt"/>
                <a:ea typeface="+mn-ea"/>
                <a:cs typeface="+mn-cs"/>
              </a:rPr>
              <a:t>nous avons défini les</a:t>
            </a:r>
            <a:r>
              <a:rPr lang="fr-FR" sz="1200" kern="1200" baseline="0" dirty="0" smtClean="0">
                <a:solidFill>
                  <a:schemeClr val="tx1"/>
                </a:solidFill>
                <a:effectLst/>
                <a:latin typeface="+mn-lt"/>
                <a:ea typeface="+mn-ea"/>
                <a:cs typeface="+mn-cs"/>
              </a:rPr>
              <a:t> limites critiques  qui sont </a:t>
            </a:r>
            <a:r>
              <a:rPr lang="fr-FR" sz="1200" kern="1200" dirty="0" smtClean="0">
                <a:solidFill>
                  <a:schemeClr val="tx1"/>
                </a:solidFill>
                <a:effectLst/>
                <a:latin typeface="+mn-lt"/>
                <a:ea typeface="+mn-ea"/>
                <a:cs typeface="+mn-cs"/>
              </a:rPr>
              <a:t>les valeurs qui vont permettre de s’assurer de la maitrise</a:t>
            </a:r>
            <a:r>
              <a:rPr lang="fr-FR" sz="1200" kern="1200" baseline="0" dirty="0" smtClean="0">
                <a:solidFill>
                  <a:schemeClr val="tx1"/>
                </a:solidFill>
                <a:effectLst/>
                <a:latin typeface="+mn-lt"/>
                <a:ea typeface="+mn-ea"/>
                <a:cs typeface="+mn-cs"/>
              </a:rPr>
              <a:t> des dangers</a:t>
            </a:r>
            <a:r>
              <a:rPr lang="fr-FR" sz="1200" kern="1200" dirty="0" smtClean="0">
                <a:solidFill>
                  <a:schemeClr val="tx1"/>
                </a:solidFill>
                <a:effectLst/>
                <a:latin typeface="+mn-lt"/>
                <a:ea typeface="+mn-ea"/>
                <a:cs typeface="+mn-cs"/>
              </a:rPr>
              <a:t>.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21</a:t>
            </a:fld>
            <a:endParaRPr lang="fr-FR"/>
          </a:p>
        </p:txBody>
      </p:sp>
    </p:spTree>
    <p:extLst>
      <p:ext uri="{BB962C8B-B14F-4D97-AF65-F5344CB8AC3E}">
        <p14:creationId xmlns:p14="http://schemas.microsoft.com/office/powerpoint/2010/main" val="20967851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À partir du moment où les limites critiques sont déterminées, on a mis en place un système de surveillance qui permet de contrôler la conformité des mesures préventives</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22</a:t>
            </a:fld>
            <a:endParaRPr lang="fr-FR"/>
          </a:p>
        </p:txBody>
      </p:sp>
    </p:spTree>
    <p:extLst>
      <p:ext uri="{BB962C8B-B14F-4D97-AF65-F5344CB8AC3E}">
        <p14:creationId xmlns:p14="http://schemas.microsoft.com/office/powerpoint/2010/main" val="3778529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Ensuite</a:t>
            </a:r>
            <a:r>
              <a:rPr lang="fr-FR" sz="1200" kern="1200" baseline="0" dirty="0" smtClean="0">
                <a:solidFill>
                  <a:schemeClr val="tx1"/>
                </a:solidFill>
                <a:effectLst/>
                <a:latin typeface="+mn-lt"/>
                <a:ea typeface="+mn-ea"/>
                <a:cs typeface="+mn-cs"/>
              </a:rPr>
              <a:t> nous avons mis en place des</a:t>
            </a:r>
            <a:r>
              <a:rPr lang="fr-FR" sz="1200" kern="1200" dirty="0" smtClean="0">
                <a:solidFill>
                  <a:schemeClr val="tx1"/>
                </a:solidFill>
                <a:effectLst/>
                <a:latin typeface="+mn-lt"/>
                <a:ea typeface="+mn-ea"/>
                <a:cs typeface="+mn-cs"/>
              </a:rPr>
              <a:t> actions correctives à entreprendre immédiatement lorsque le système de surveillance révèle l’absence ou la perte de la maîtrise d’un point critique. Ces actions permettant de s’assurer le retour à la maîtrise</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23</a:t>
            </a:fld>
            <a:endParaRPr lang="fr-FR"/>
          </a:p>
        </p:txBody>
      </p:sp>
    </p:spTree>
    <p:extLst>
      <p:ext uri="{BB962C8B-B14F-4D97-AF65-F5344CB8AC3E}">
        <p14:creationId xmlns:p14="http://schemas.microsoft.com/office/powerpoint/2010/main" val="1431201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0" i="0" kern="1200" dirty="0" smtClean="0">
                <a:solidFill>
                  <a:schemeClr val="tx1"/>
                </a:solidFill>
                <a:effectLst/>
                <a:latin typeface="+mn-lt"/>
                <a:ea typeface="+mn-ea"/>
                <a:cs typeface="+mn-cs"/>
              </a:rPr>
              <a:t>L’étape </a:t>
            </a:r>
            <a:r>
              <a:rPr lang="fr-MA" sz="1200" b="0" i="0" kern="1200" dirty="0" err="1" smtClean="0">
                <a:solidFill>
                  <a:schemeClr val="tx1"/>
                </a:solidFill>
                <a:effectLst/>
                <a:latin typeface="+mn-lt"/>
                <a:ea typeface="+mn-ea"/>
                <a:cs typeface="+mn-cs"/>
              </a:rPr>
              <a:t>Num</a:t>
            </a:r>
            <a:r>
              <a:rPr lang="fr-MA" sz="1200" b="0" i="0" kern="1200" dirty="0" smtClean="0">
                <a:solidFill>
                  <a:schemeClr val="tx1"/>
                </a:solidFill>
                <a:effectLst/>
                <a:latin typeface="+mn-lt"/>
                <a:ea typeface="+mn-ea"/>
                <a:cs typeface="+mn-cs"/>
              </a:rPr>
              <a:t> 11</a:t>
            </a:r>
            <a:r>
              <a:rPr lang="fr-MA" sz="1200" b="0" i="0" kern="1200" baseline="0" dirty="0" smtClean="0">
                <a:solidFill>
                  <a:schemeClr val="tx1"/>
                </a:solidFill>
                <a:effectLst/>
                <a:latin typeface="+mn-lt"/>
                <a:ea typeface="+mn-ea"/>
                <a:cs typeface="+mn-cs"/>
              </a:rPr>
              <a:t> concerne l’application des procédures de vérification qui </a:t>
            </a:r>
            <a:r>
              <a:rPr lang="fr-MA" sz="1200" b="0" i="0" kern="1200" dirty="0" smtClean="0">
                <a:solidFill>
                  <a:schemeClr val="tx1"/>
                </a:solidFill>
                <a:effectLst/>
                <a:latin typeface="+mn-lt"/>
                <a:ea typeface="+mn-ea"/>
                <a:cs typeface="+mn-cs"/>
              </a:rPr>
              <a:t>destinée à déterminer si le HACCP fonctionne correctement. </a:t>
            </a:r>
            <a:r>
              <a:rPr lang="fr-MA" sz="1200" dirty="0" smtClean="0"/>
              <a:t>La vérification comporte quatre activités principales qui sont </a:t>
            </a:r>
            <a:r>
              <a:rPr lang="fr-MA" sz="1200" b="0" i="0" kern="1200" baseline="0" dirty="0" smtClean="0">
                <a:solidFill>
                  <a:schemeClr val="tx1"/>
                </a:solidFill>
                <a:effectLst/>
                <a:latin typeface="+mn-lt"/>
                <a:ea typeface="+mn-ea"/>
                <a:cs typeface="+mn-cs"/>
              </a:rPr>
              <a:t>: </a:t>
            </a:r>
            <a:r>
              <a:rPr lang="fr-MA" dirty="0" smtClean="0"/>
              <a:t> </a:t>
            </a:r>
          </a:p>
          <a:p>
            <a:r>
              <a:rPr lang="fr-MA" sz="1200" dirty="0" smtClean="0"/>
              <a:t>1. Essais et simulations sur les CCP ;</a:t>
            </a:r>
          </a:p>
          <a:p>
            <a:endParaRPr lang="fr-MA" sz="1200" dirty="0" smtClean="0"/>
          </a:p>
          <a:p>
            <a:r>
              <a:rPr lang="fr-MA" sz="1200" dirty="0" smtClean="0"/>
              <a:t>2. Vérification et/ou validation des changements apportés aux PRPo ou aux limites critiques des CCP ;</a:t>
            </a:r>
          </a:p>
          <a:p>
            <a:endParaRPr lang="fr-MA" sz="1200" dirty="0" smtClean="0"/>
          </a:p>
          <a:p>
            <a:r>
              <a:rPr lang="fr-MA" sz="1200" dirty="0" smtClean="0"/>
              <a:t>3. Audits du système HACCP ;</a:t>
            </a:r>
          </a:p>
          <a:p>
            <a:endParaRPr lang="fr-MA" sz="1200" dirty="0" smtClean="0"/>
          </a:p>
          <a:p>
            <a:r>
              <a:rPr lang="fr-MA" sz="1200" dirty="0" smtClean="0"/>
              <a:t>4. Vérifications afin de s’assurer que le système HACCP est toujours approprié :</a:t>
            </a:r>
          </a:p>
          <a:p>
            <a:r>
              <a:rPr lang="fr-MA" sz="1200" dirty="0" smtClean="0"/>
              <a:t>            – les revues de la documentation du système ;</a:t>
            </a:r>
          </a:p>
          <a:p>
            <a:r>
              <a:rPr lang="fr-MA" sz="1200" dirty="0" smtClean="0"/>
              <a:t>            – l’échantillonnage et l’analyse ciblés des produits ;</a:t>
            </a:r>
          </a:p>
          <a:p>
            <a:r>
              <a:rPr lang="fr-MA" sz="1200" dirty="0" smtClean="0"/>
              <a:t>            – l’examen des réclamations clients.</a:t>
            </a:r>
            <a:endParaRPr lang="fr-FR" sz="1200" dirty="0" smtClean="0"/>
          </a:p>
          <a:p>
            <a:endParaRPr lang="fr-MA" dirty="0" smtClean="0"/>
          </a:p>
          <a:p>
            <a:r>
              <a:rPr lang="fr-MA" dirty="0" smtClean="0"/>
              <a:t/>
            </a:r>
            <a:br>
              <a:rPr lang="fr-MA" dirty="0" smtClean="0"/>
            </a:b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24</a:t>
            </a:fld>
            <a:endParaRPr lang="fr-FR"/>
          </a:p>
        </p:txBody>
      </p:sp>
    </p:spTree>
    <p:extLst>
      <p:ext uri="{BB962C8B-B14F-4D97-AF65-F5344CB8AC3E}">
        <p14:creationId xmlns:p14="http://schemas.microsoft.com/office/powerpoint/2010/main" val="2485448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smtClean="0">
                <a:solidFill>
                  <a:schemeClr val="tx1"/>
                </a:solidFill>
                <a:effectLst/>
                <a:latin typeface="+mn-lt"/>
                <a:ea typeface="+mn-ea"/>
                <a:cs typeface="+mn-cs"/>
              </a:rPr>
              <a:t>La </a:t>
            </a:r>
            <a:r>
              <a:rPr lang="fr-FR" sz="1200" kern="1200" dirty="0" err="1" smtClean="0">
                <a:solidFill>
                  <a:schemeClr val="tx1"/>
                </a:solidFill>
                <a:effectLst/>
                <a:latin typeface="+mn-lt"/>
                <a:ea typeface="+mn-ea"/>
                <a:cs typeface="+mn-cs"/>
              </a:rPr>
              <a:t>dérniere</a:t>
            </a:r>
            <a:r>
              <a:rPr lang="fr-FR" sz="1200" kern="1200" dirty="0" smtClean="0">
                <a:solidFill>
                  <a:schemeClr val="tx1"/>
                </a:solidFill>
                <a:effectLst/>
                <a:latin typeface="+mn-lt"/>
                <a:ea typeface="+mn-ea"/>
                <a:cs typeface="+mn-cs"/>
              </a:rPr>
              <a:t> étape</a:t>
            </a:r>
            <a:r>
              <a:rPr lang="fr-FR" sz="1200" kern="1200" baseline="0" dirty="0" smtClean="0">
                <a:solidFill>
                  <a:schemeClr val="tx1"/>
                </a:solidFill>
                <a:effectLst/>
                <a:latin typeface="+mn-lt"/>
                <a:ea typeface="+mn-ea"/>
                <a:cs typeface="+mn-cs"/>
              </a:rPr>
              <a:t> c’est l’établissement d’un système documentaire : </a:t>
            </a:r>
            <a:r>
              <a:rPr lang="fr-FR" sz="1200" kern="1200" dirty="0" smtClean="0">
                <a:solidFill>
                  <a:schemeClr val="tx1"/>
                </a:solidFill>
                <a:effectLst/>
                <a:latin typeface="+mn-lt"/>
                <a:ea typeface="+mn-ea"/>
                <a:cs typeface="+mn-cs"/>
              </a:rPr>
              <a:t>ce système comprend l’ensemble : </a:t>
            </a:r>
          </a:p>
          <a:p>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1/ Des documents rédigés lors de la mise en application de la méthode l’HACCP, il s’agit donc des descriptions des produits, des diagrammes de production, des déterminations des points critiques. </a:t>
            </a:r>
          </a:p>
          <a:p>
            <a:r>
              <a:rPr lang="fr-FR" sz="1200" kern="1200" dirty="0" smtClean="0">
                <a:solidFill>
                  <a:schemeClr val="tx1"/>
                </a:solidFill>
                <a:effectLst/>
                <a:latin typeface="+mn-lt"/>
                <a:ea typeface="+mn-ea"/>
                <a:cs typeface="+mn-cs"/>
              </a:rPr>
              <a:t/>
            </a:r>
            <a:br>
              <a:rPr lang="fr-FR" sz="1200" kern="1200" dirty="0" smtClean="0">
                <a:solidFill>
                  <a:schemeClr val="tx1"/>
                </a:solidFill>
                <a:effectLst/>
                <a:latin typeface="+mn-lt"/>
                <a:ea typeface="+mn-ea"/>
                <a:cs typeface="+mn-cs"/>
              </a:rPr>
            </a:br>
            <a:r>
              <a:rPr lang="fr-FR" sz="1200" kern="1200" dirty="0" smtClean="0">
                <a:solidFill>
                  <a:schemeClr val="tx1"/>
                </a:solidFill>
                <a:effectLst/>
                <a:latin typeface="+mn-lt"/>
                <a:ea typeface="+mn-ea"/>
                <a:cs typeface="+mn-cs"/>
              </a:rPr>
              <a:t>2/ Des documents permettant la mise en œuvre de la méthode, il s’agit :</a:t>
            </a:r>
          </a:p>
          <a:p>
            <a:pPr lvl="0"/>
            <a:r>
              <a:rPr lang="fr-FR" sz="1200" kern="1200" dirty="0" smtClean="0">
                <a:solidFill>
                  <a:schemeClr val="tx1"/>
                </a:solidFill>
                <a:effectLst/>
                <a:latin typeface="+mn-lt"/>
                <a:ea typeface="+mn-ea"/>
                <a:cs typeface="+mn-cs"/>
              </a:rPr>
              <a:t>Des procédures des mesures préventives.</a:t>
            </a:r>
          </a:p>
          <a:p>
            <a:pPr lvl="0"/>
            <a:r>
              <a:rPr lang="fr-FR" sz="1200" kern="1200" dirty="0" smtClean="0">
                <a:solidFill>
                  <a:schemeClr val="tx1"/>
                </a:solidFill>
                <a:effectLst/>
                <a:latin typeface="+mn-lt"/>
                <a:ea typeface="+mn-ea"/>
                <a:cs typeface="+mn-cs"/>
              </a:rPr>
              <a:t>Des procédures des modalités de surveillance.</a:t>
            </a:r>
          </a:p>
          <a:p>
            <a:pPr lvl="0"/>
            <a:r>
              <a:rPr lang="fr-FR" sz="1200" kern="1200" dirty="0" smtClean="0">
                <a:solidFill>
                  <a:schemeClr val="tx1"/>
                </a:solidFill>
                <a:effectLst/>
                <a:latin typeface="+mn-lt"/>
                <a:ea typeface="+mn-ea"/>
                <a:cs typeface="+mn-cs"/>
              </a:rPr>
              <a:t>Des procédures des actions correctives.</a:t>
            </a:r>
          </a:p>
          <a:p>
            <a:r>
              <a:rPr lang="fr-FR" sz="1200" kern="1200" dirty="0" smtClean="0">
                <a:solidFill>
                  <a:schemeClr val="tx1"/>
                </a:solidFill>
                <a:effectLst/>
                <a:latin typeface="+mn-lt"/>
                <a:ea typeface="+mn-ea"/>
                <a:cs typeface="+mn-cs"/>
              </a:rPr>
              <a:t>3/ Des registres des documents d’enregistrements des autocontrôles apportant la preuve que les procédures sont appliquées et les points critiques maîtrisés.</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25</a:t>
            </a:fld>
            <a:endParaRPr lang="fr-FR"/>
          </a:p>
        </p:txBody>
      </p:sp>
    </p:spTree>
    <p:extLst>
      <p:ext uri="{BB962C8B-B14F-4D97-AF65-F5344CB8AC3E}">
        <p14:creationId xmlns:p14="http://schemas.microsoft.com/office/powerpoint/2010/main" val="2724576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kern="1200" dirty="0" smtClean="0">
                <a:solidFill>
                  <a:schemeClr val="tx1"/>
                </a:solidFill>
                <a:effectLst/>
                <a:latin typeface="+mn-lt"/>
                <a:ea typeface="+mn-ea"/>
                <a:cs typeface="+mn-cs"/>
              </a:rPr>
              <a:t>En conclusion de ce travail</a:t>
            </a:r>
          </a:p>
          <a:p>
            <a:r>
              <a:rPr lang="fr-MA" sz="1200" kern="1200" dirty="0" smtClean="0">
                <a:solidFill>
                  <a:schemeClr val="tx1"/>
                </a:solidFill>
                <a:effectLst/>
                <a:latin typeface="+mn-lt"/>
                <a:ea typeface="+mn-ea"/>
                <a:cs typeface="+mn-cs"/>
              </a:rPr>
              <a:t>Nous avons c</a:t>
            </a:r>
            <a:r>
              <a:rPr lang="fr-MA" sz="1200" kern="1200" baseline="0" dirty="0" smtClean="0">
                <a:solidFill>
                  <a:schemeClr val="tx1"/>
                </a:solidFill>
                <a:effectLst/>
                <a:latin typeface="+mn-lt"/>
                <a:ea typeface="+mn-ea"/>
                <a:cs typeface="+mn-cs"/>
              </a:rPr>
              <a:t>ontribuer à la mise en place de la norme ISO 22000 V 2018</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26</a:t>
            </a:fld>
            <a:endParaRPr lang="fr-FR"/>
          </a:p>
        </p:txBody>
      </p:sp>
    </p:spTree>
    <p:extLst>
      <p:ext uri="{BB962C8B-B14F-4D97-AF65-F5344CB8AC3E}">
        <p14:creationId xmlns:p14="http://schemas.microsoft.com/office/powerpoint/2010/main" val="278726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dirty="0" smtClean="0"/>
              <a:t>CCP : étape du processus à laquelle une ou des mesures de maîtrise sont appliquées pour prévenir</a:t>
            </a:r>
          </a:p>
          <a:p>
            <a:r>
              <a:rPr lang="fr-MA" dirty="0" smtClean="0"/>
              <a:t>l’apparition d’un danger significatif lié à la sécurité des denrées alimentaires</a:t>
            </a:r>
          </a:p>
          <a:p>
            <a:endParaRPr lang="fr-MA" dirty="0" smtClean="0"/>
          </a:p>
          <a:p>
            <a:r>
              <a:rPr lang="fr-MA" dirty="0" smtClean="0"/>
              <a:t>PRPo : mesure de maîtrise ou combinaison de mesures de maîtrise appliquée pour prévenir</a:t>
            </a:r>
            <a:r>
              <a:rPr lang="fr-MA" baseline="0" dirty="0" smtClean="0"/>
              <a:t> </a:t>
            </a:r>
            <a:r>
              <a:rPr lang="fr-MA" dirty="0" smtClean="0"/>
              <a:t>l’apparition</a:t>
            </a:r>
            <a:r>
              <a:rPr lang="fr-MA" baseline="0" dirty="0" smtClean="0"/>
              <a:t> </a:t>
            </a:r>
            <a:r>
              <a:rPr lang="fr-MA" dirty="0" smtClean="0"/>
              <a:t>d’un danger significatif lié à la sécurité des denrées alimentaires</a:t>
            </a:r>
            <a:endParaRPr lang="fr-FR" dirty="0"/>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28</a:t>
            </a:fld>
            <a:endParaRPr lang="fr-FR"/>
          </a:p>
        </p:txBody>
      </p:sp>
    </p:spTree>
    <p:extLst>
      <p:ext uri="{BB962C8B-B14F-4D97-AF65-F5344CB8AC3E}">
        <p14:creationId xmlns:p14="http://schemas.microsoft.com/office/powerpoint/2010/main" val="1332772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dirty="0" smtClean="0"/>
              <a:t>Outils de maitrise des dangers :</a:t>
            </a:r>
          </a:p>
          <a:p>
            <a:pPr marL="171450" indent="-171450">
              <a:buFontTx/>
              <a:buChar char="-"/>
            </a:pPr>
            <a:r>
              <a:rPr lang="fr-MA" dirty="0" smtClean="0"/>
              <a:t>HACCP </a:t>
            </a:r>
          </a:p>
          <a:p>
            <a:pPr marL="171450" indent="-171450">
              <a:buFontTx/>
              <a:buChar char="-"/>
            </a:pPr>
            <a:r>
              <a:rPr lang="fr-MA" dirty="0" smtClean="0"/>
              <a:t>PRP</a:t>
            </a:r>
          </a:p>
          <a:p>
            <a:pPr marL="171450" indent="-171450">
              <a:buFontTx/>
              <a:buChar char="-"/>
            </a:pPr>
            <a:r>
              <a:rPr lang="fr-MA" dirty="0" smtClean="0"/>
              <a:t>Préparation</a:t>
            </a:r>
            <a:r>
              <a:rPr lang="fr-MA" baseline="0" dirty="0" smtClean="0"/>
              <a:t> et réponse aux situation d’urgence</a:t>
            </a:r>
          </a:p>
          <a:p>
            <a:pPr marL="171450" indent="-171450">
              <a:buFontTx/>
              <a:buChar char="-"/>
            </a:pPr>
            <a:r>
              <a:rPr lang="fr-MA" baseline="0" dirty="0" smtClean="0"/>
              <a:t>Maitrise des non-conformité</a:t>
            </a:r>
          </a:p>
          <a:p>
            <a:pPr marL="171450" indent="-171450">
              <a:buFontTx/>
              <a:buChar char="-"/>
            </a:pPr>
            <a:r>
              <a:rPr lang="fr-MA" baseline="0" dirty="0" smtClean="0"/>
              <a:t>Traçabilité </a:t>
            </a:r>
          </a:p>
          <a:p>
            <a:pPr marL="171450" indent="-171450">
              <a:buFontTx/>
              <a:buChar char="-"/>
            </a:pPr>
            <a:r>
              <a:rPr lang="fr-MA" baseline="0" dirty="0" smtClean="0"/>
              <a:t>Retrait / rappel</a:t>
            </a:r>
            <a:endParaRPr lang="fr-FR" dirty="0"/>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29</a:t>
            </a:fld>
            <a:endParaRPr lang="fr-FR"/>
          </a:p>
        </p:txBody>
      </p:sp>
    </p:spTree>
    <p:extLst>
      <p:ext uri="{BB962C8B-B14F-4D97-AF65-F5344CB8AC3E}">
        <p14:creationId xmlns:p14="http://schemas.microsoft.com/office/powerpoint/2010/main" val="1264318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b="1" baseline="0" dirty="0" smtClean="0"/>
              <a:t>*** </a:t>
            </a:r>
            <a:r>
              <a:rPr lang="fr-MA" b="1" dirty="0" smtClean="0"/>
              <a:t>De nos jours les</a:t>
            </a:r>
            <a:r>
              <a:rPr lang="fr-MA" b="1" baseline="0" dirty="0" smtClean="0"/>
              <a:t> clients n</a:t>
            </a:r>
            <a:r>
              <a:rPr lang="fr-MA" b="1" dirty="0" smtClean="0"/>
              <a:t>e</a:t>
            </a:r>
            <a:r>
              <a:rPr lang="fr-MA" b="1" baseline="0" dirty="0" smtClean="0"/>
              <a:t> s’</a:t>
            </a:r>
            <a:r>
              <a:rPr lang="fr-MA" b="1" baseline="0" dirty="0" err="1" smtClean="0"/>
              <a:t>interesse</a:t>
            </a:r>
            <a:r>
              <a:rPr lang="fr-MA" b="1" baseline="0" dirty="0" smtClean="0"/>
              <a:t> plus seulement au qualité organoleptique cependant ils sont devenue de plus en plus exigeants, ils cherchent de la qualité hygiénique, la qualité nutritionnelle et la qualité microbiologique du produit</a:t>
            </a:r>
          </a:p>
          <a:p>
            <a:r>
              <a:rPr lang="fr-MA" b="1" baseline="0" dirty="0" smtClean="0"/>
              <a:t>*** d’autre part la concurrence entre les industriels agroalimentaires est devenue de plus en plus forte </a:t>
            </a:r>
          </a:p>
          <a:p>
            <a:r>
              <a:rPr lang="fr-MA" sz="1200" b="1" dirty="0" smtClean="0"/>
              <a:t>*** Pour s’adapter à cette évolution, les entreprises</a:t>
            </a:r>
            <a:r>
              <a:rPr lang="fr-MA" sz="1200" b="1" baseline="0" dirty="0" smtClean="0"/>
              <a:t> agroalimentaires doivent créer et développer un système de management de la qualité qui leurs permet de satisfaire ses clients </a:t>
            </a:r>
            <a:endParaRPr lang="fr-MA" sz="1200" b="1" dirty="0" smtClean="0"/>
          </a:p>
          <a:p>
            <a:r>
              <a:rPr lang="fr-MA" sz="1200" b="1" i="0" kern="1200" baseline="0" dirty="0" smtClean="0">
                <a:solidFill>
                  <a:schemeClr val="tx1"/>
                </a:solidFill>
                <a:effectLst/>
                <a:latin typeface="+mn-lt"/>
                <a:ea typeface="+mn-ea"/>
                <a:cs typeface="+mn-cs"/>
              </a:rPr>
              <a:t>*** C’est pour cela la Centrale Danone nous a proposé de travailler sur ce sujet qui est la mise en place de la norme ISO 22000 : 2018 afin d’améliorer la qualité et répondre aux besoins clientèles </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3</a:t>
            </a:fld>
            <a:endParaRPr lang="fr-FR"/>
          </a:p>
        </p:txBody>
      </p:sp>
    </p:spTree>
    <p:extLst>
      <p:ext uri="{BB962C8B-B14F-4D97-AF65-F5344CB8AC3E}">
        <p14:creationId xmlns:p14="http://schemas.microsoft.com/office/powerpoint/2010/main" val="4155600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sz="1200" b="1" kern="1200" baseline="0" dirty="0" smtClean="0">
                <a:solidFill>
                  <a:schemeClr val="tx1"/>
                </a:solidFill>
                <a:effectLst/>
                <a:latin typeface="+mn-lt"/>
                <a:ea typeface="+mn-ea"/>
                <a:cs typeface="+mn-cs"/>
              </a:rPr>
              <a:t>** notre stage a été effectuer au sein de la centrale Danone salé</a:t>
            </a:r>
            <a:endParaRPr lang="fr-FR" sz="1200" b="1" kern="1200" baseline="0" dirty="0" smtClean="0">
              <a:solidFill>
                <a:schemeClr val="tx1"/>
              </a:solidFill>
              <a:effectLst/>
              <a:latin typeface="+mn-lt"/>
              <a:ea typeface="+mn-ea"/>
              <a:cs typeface="+mn-cs"/>
            </a:endParaRPr>
          </a:p>
          <a:p>
            <a:r>
              <a:rPr lang="fr-MA" sz="1200" b="1" kern="1200" baseline="0" dirty="0" smtClean="0">
                <a:solidFill>
                  <a:schemeClr val="tx1"/>
                </a:solidFill>
                <a:effectLst/>
                <a:latin typeface="+mn-lt"/>
                <a:ea typeface="+mn-ea"/>
                <a:cs typeface="+mn-cs"/>
              </a:rPr>
              <a:t>** centrale Danone salé est une filiale du groupe français Danone un des leaders mondiaux dans la fabrication des produits laitière frais</a:t>
            </a:r>
          </a:p>
          <a:p>
            <a:r>
              <a:rPr lang="fr-MA" sz="1200" b="1" kern="1200" baseline="0" dirty="0" smtClean="0">
                <a:solidFill>
                  <a:schemeClr val="tx1"/>
                </a:solidFill>
                <a:effectLst/>
                <a:latin typeface="+mn-lt"/>
                <a:ea typeface="+mn-ea"/>
                <a:cs typeface="+mn-cs"/>
              </a:rPr>
              <a:t>** l’usine de Salé a été créé en 1980, </a:t>
            </a:r>
          </a:p>
          <a:p>
            <a:r>
              <a:rPr lang="fr-MA" sz="1200" b="1" kern="1200" baseline="0" dirty="0" smtClean="0">
                <a:solidFill>
                  <a:schemeClr val="tx1"/>
                </a:solidFill>
                <a:effectLst/>
                <a:latin typeface="+mn-lt"/>
                <a:ea typeface="+mn-ea"/>
                <a:cs typeface="+mn-cs"/>
              </a:rPr>
              <a:t>** actuellement l’entreprise est</a:t>
            </a:r>
            <a:r>
              <a:rPr lang="fr-FR" sz="1200" b="1" kern="1200" baseline="0" dirty="0" smtClean="0">
                <a:solidFill>
                  <a:schemeClr val="tx1"/>
                </a:solidFill>
                <a:effectLst/>
                <a:latin typeface="+mn-lt"/>
                <a:ea typeface="+mn-ea"/>
                <a:cs typeface="+mn-cs"/>
              </a:rPr>
              <a:t> certifié ISO 9001 v 2015, FSSC 22000 v 4,1 AIB, HALAL </a:t>
            </a:r>
          </a:p>
          <a:p>
            <a:r>
              <a:rPr lang="fr-MA" sz="1200" b="1" kern="1200" baseline="0" dirty="0" smtClean="0">
                <a:solidFill>
                  <a:schemeClr val="tx1"/>
                </a:solidFill>
                <a:effectLst/>
                <a:latin typeface="+mn-lt"/>
                <a:ea typeface="+mn-ea"/>
                <a:cs typeface="+mn-cs"/>
              </a:rPr>
              <a:t>*** les gammes des produits finis élaborer par l’entreprise sont : yaourts étuvés – yaourts brassés et les drinks</a:t>
            </a:r>
            <a:endParaRPr lang="fr-FR" b="1" dirty="0"/>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4</a:t>
            </a:fld>
            <a:endParaRPr lang="fr-FR"/>
          </a:p>
        </p:txBody>
      </p:sp>
    </p:spTree>
    <p:extLst>
      <p:ext uri="{BB962C8B-B14F-4D97-AF65-F5344CB8AC3E}">
        <p14:creationId xmlns:p14="http://schemas.microsoft.com/office/powerpoint/2010/main" val="84041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b="1" baseline="0" dirty="0" smtClean="0"/>
              <a:t>Le procédé de fabrication des différents produits de l’entreprise, Commence </a:t>
            </a:r>
            <a:r>
              <a:rPr lang="fr-MA" baseline="0" dirty="0" smtClean="0"/>
              <a:t>par l’étape de réception du lait et la réception d’autres ingrédients, puis l’étape de poudrage qui comprends l’ajout des ingrédients et la standardisation du lait, ensuite l’étape du traitement qui comprends la pasteurisation et l’</a:t>
            </a:r>
            <a:r>
              <a:rPr lang="fr-MA" baseline="0" dirty="0" err="1" smtClean="0"/>
              <a:t>homogeinisation</a:t>
            </a:r>
            <a:r>
              <a:rPr lang="fr-MA" baseline="0" dirty="0" smtClean="0"/>
              <a:t>, </a:t>
            </a:r>
            <a:r>
              <a:rPr lang="fr-FR" baseline="0" dirty="0" smtClean="0"/>
              <a:t>et après il y a l’étape d’injection des ferments, </a:t>
            </a:r>
            <a:r>
              <a:rPr lang="fr-MA" baseline="0" dirty="0" smtClean="0"/>
              <a:t>et là où il y a la différence les étuves sont conditionnés puis passe la fermentation dans la chambre étuvé, d’autre part les brassé et les drinks passe la fermentation dans les tanks de maturation puis il sont conditionnés l’ensemble des produits est entreposé dans la chambre froide  jusqu’à moment d’expédition</a:t>
            </a:r>
            <a:endParaRPr lang="fr-FR" baseline="0" dirty="0" smtClean="0"/>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5</a:t>
            </a:fld>
            <a:endParaRPr lang="fr-FR"/>
          </a:p>
        </p:txBody>
      </p:sp>
    </p:spTree>
    <p:extLst>
      <p:ext uri="{BB962C8B-B14F-4D97-AF65-F5344CB8AC3E}">
        <p14:creationId xmlns:p14="http://schemas.microsoft.com/office/powerpoint/2010/main" val="3017295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MA" sz="1200" kern="1200" baseline="0" dirty="0" smtClean="0">
                <a:solidFill>
                  <a:schemeClr val="tx1"/>
                </a:solidFill>
                <a:effectLst/>
                <a:latin typeface="+mn-lt"/>
                <a:ea typeface="+mn-ea"/>
                <a:cs typeface="+mn-cs"/>
              </a:rPr>
              <a:t>la norme iso 22000 : 2018</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Elle est nommée Systèmes de management de la sécurité des denrées alimentaires – Exigences pour tout organisme appartenant à la chaîne alimentaire,</a:t>
            </a:r>
          </a:p>
          <a:p>
            <a:pPr marL="0" marR="0" indent="0" algn="l" defTabSz="914400" rtl="0" eaLnBrk="1" fontAlgn="auto" latinLnBrk="0" hangingPunct="1">
              <a:lnSpc>
                <a:spcPct val="100000"/>
              </a:lnSpc>
              <a:spcBef>
                <a:spcPts val="0"/>
              </a:spcBef>
              <a:spcAft>
                <a:spcPts val="0"/>
              </a:spcAft>
              <a:buClrTx/>
              <a:buSzTx/>
              <a:buFontTx/>
              <a:buNone/>
              <a:tabLst/>
              <a:defRPr/>
            </a:pPr>
            <a:r>
              <a:rPr lang="fr-FR" sz="1200" b="1" kern="1200" dirty="0" smtClean="0">
                <a:solidFill>
                  <a:schemeClr val="tx1"/>
                </a:solidFill>
                <a:effectLst/>
                <a:latin typeface="+mn-lt"/>
                <a:ea typeface="+mn-ea"/>
                <a:cs typeface="+mn-cs"/>
              </a:rPr>
              <a:t>La</a:t>
            </a:r>
            <a:r>
              <a:rPr lang="fr-FR" sz="1200" b="1" kern="1200" baseline="0" dirty="0" smtClean="0">
                <a:solidFill>
                  <a:schemeClr val="tx1"/>
                </a:solidFill>
                <a:effectLst/>
                <a:latin typeface="+mn-lt"/>
                <a:ea typeface="+mn-ea"/>
                <a:cs typeface="+mn-cs"/>
              </a:rPr>
              <a:t> norme</a:t>
            </a:r>
            <a:r>
              <a:rPr lang="fr-FR" sz="1200" b="1" kern="1200" dirty="0" smtClean="0">
                <a:solidFill>
                  <a:schemeClr val="tx1"/>
                </a:solidFill>
                <a:effectLst/>
                <a:latin typeface="+mn-lt"/>
                <a:ea typeface="+mn-ea"/>
                <a:cs typeface="+mn-cs"/>
              </a:rPr>
              <a:t> définit les exigences spécifiques d’un SMSDA pour les organismes intervenant à tous les niveaux de la chaîne alimentaire. [5]</a:t>
            </a: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MA" sz="1200" b="1" kern="1200" baseline="0" dirty="0" smtClean="0">
                <a:solidFill>
                  <a:schemeClr val="tx1"/>
                </a:solidFill>
                <a:effectLst/>
                <a:latin typeface="+mn-lt"/>
                <a:ea typeface="+mn-ea"/>
                <a:cs typeface="+mn-cs"/>
              </a:rPr>
              <a:t>Elle est harmonisée en structure HLS est </a:t>
            </a:r>
            <a:r>
              <a:rPr lang="fr-MA" sz="1200" b="1" kern="1200" dirty="0" smtClean="0">
                <a:solidFill>
                  <a:schemeClr val="tx1"/>
                </a:solidFill>
                <a:effectLst/>
                <a:latin typeface="+mn-lt"/>
                <a:ea typeface="+mn-ea"/>
                <a:cs typeface="+mn-cs"/>
              </a:rPr>
              <a:t>utilise</a:t>
            </a:r>
            <a:r>
              <a:rPr lang="fr-MA" sz="1200" b="1" kern="1200" baseline="0" dirty="0" smtClean="0">
                <a:solidFill>
                  <a:schemeClr val="tx1"/>
                </a:solidFill>
                <a:effectLst/>
                <a:latin typeface="+mn-lt"/>
                <a:ea typeface="+mn-ea"/>
                <a:cs typeface="+mn-cs"/>
              </a:rPr>
              <a:t> aussi l’approche PDCA</a:t>
            </a:r>
          </a:p>
          <a:p>
            <a:pPr marL="0" marR="0" indent="0" algn="l" defTabSz="914400" rtl="0" eaLnBrk="1" fontAlgn="auto" latinLnBrk="0" hangingPunct="1">
              <a:lnSpc>
                <a:spcPct val="100000"/>
              </a:lnSpc>
              <a:spcBef>
                <a:spcPts val="0"/>
              </a:spcBef>
              <a:spcAft>
                <a:spcPts val="0"/>
              </a:spcAft>
              <a:buClrTx/>
              <a:buSzTx/>
              <a:buFontTx/>
              <a:buNone/>
              <a:tabLst/>
              <a:defRPr/>
            </a:pPr>
            <a:endParaRPr lang="fr-MA" sz="1200" b="1"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MA" sz="1200" b="0" kern="1200" baseline="0" dirty="0" smtClean="0">
                <a:solidFill>
                  <a:schemeClr val="tx1"/>
                </a:solidFill>
                <a:effectLst/>
                <a:latin typeface="+mn-lt"/>
                <a:ea typeface="+mn-ea"/>
                <a:cs typeface="+mn-cs"/>
              </a:rPr>
              <a:t>La figure suivante illustre les différents chapitres de la norme conformément à la structure HLS et le cycle PDCA</a:t>
            </a:r>
          </a:p>
          <a:p>
            <a:pPr marL="0" lvl="0" indent="0">
              <a:buFontTx/>
              <a:buNone/>
            </a:pPr>
            <a:endParaRPr lang="fr-MA"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nouvelle norme spécifie les principes d’un SMSDA, généralement reconnus comme essentiels ils sont :</a:t>
            </a:r>
          </a:p>
          <a:p>
            <a:r>
              <a:rPr lang="fr-FR" sz="1200" kern="1200" dirty="0" smtClean="0">
                <a:solidFill>
                  <a:schemeClr val="tx1"/>
                </a:solidFill>
                <a:effectLst/>
                <a:latin typeface="+mn-lt"/>
                <a:ea typeface="+mn-ea"/>
                <a:cs typeface="+mn-cs"/>
              </a:rPr>
              <a:t>•	Communication interactive ;</a:t>
            </a:r>
          </a:p>
          <a:p>
            <a:r>
              <a:rPr lang="fr-FR" sz="1200" kern="1200" dirty="0" smtClean="0">
                <a:solidFill>
                  <a:schemeClr val="tx1"/>
                </a:solidFill>
                <a:effectLst/>
                <a:latin typeface="+mn-lt"/>
                <a:ea typeface="+mn-ea"/>
                <a:cs typeface="+mn-cs"/>
              </a:rPr>
              <a:t>•	Management du système ;</a:t>
            </a:r>
          </a:p>
          <a:p>
            <a:r>
              <a:rPr lang="fr-FR" sz="1200" kern="1200" dirty="0" smtClean="0">
                <a:solidFill>
                  <a:schemeClr val="tx1"/>
                </a:solidFill>
                <a:effectLst/>
                <a:latin typeface="+mn-lt"/>
                <a:ea typeface="+mn-ea"/>
                <a:cs typeface="+mn-cs"/>
              </a:rPr>
              <a:t>•	Programmes prérequis ;</a:t>
            </a:r>
          </a:p>
          <a:p>
            <a:r>
              <a:rPr lang="fr-FR" sz="1200" kern="1200" dirty="0" smtClean="0">
                <a:solidFill>
                  <a:schemeClr val="tx1"/>
                </a:solidFill>
                <a:effectLst/>
                <a:latin typeface="+mn-lt"/>
                <a:ea typeface="+mn-ea"/>
                <a:cs typeface="+mn-cs"/>
              </a:rPr>
              <a:t>•	L’HACCP.</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6</a:t>
            </a:fld>
            <a:endParaRPr lang="fr-FR"/>
          </a:p>
        </p:txBody>
      </p:sp>
    </p:spTree>
    <p:extLst>
      <p:ext uri="{BB962C8B-B14F-4D97-AF65-F5344CB8AC3E}">
        <p14:creationId xmlns:p14="http://schemas.microsoft.com/office/powerpoint/2010/main" val="1850242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b="1" dirty="0" smtClean="0"/>
              <a:t>** </a:t>
            </a:r>
            <a:r>
              <a:rPr lang="fr-MA" b="1" dirty="0" err="1" smtClean="0"/>
              <a:t>Parmis</a:t>
            </a:r>
            <a:r>
              <a:rPr lang="fr-MA" b="1" dirty="0" smtClean="0"/>
              <a:t> Les</a:t>
            </a:r>
            <a:r>
              <a:rPr lang="fr-MA" b="1" baseline="0" dirty="0" smtClean="0"/>
              <a:t> </a:t>
            </a:r>
            <a:r>
              <a:rPr lang="fr-MA" b="1" dirty="0" smtClean="0"/>
              <a:t>outils de maitrise des dangers adoptés par la nouvelle</a:t>
            </a:r>
            <a:r>
              <a:rPr lang="fr-MA" b="1" baseline="0" dirty="0" smtClean="0"/>
              <a:t> norme on trouve : </a:t>
            </a:r>
            <a:endParaRPr lang="fr-MA" b="1" dirty="0" smtClean="0"/>
          </a:p>
          <a:p>
            <a:r>
              <a:rPr lang="fr-MA" b="1" dirty="0" smtClean="0"/>
              <a:t>**</a:t>
            </a:r>
            <a:r>
              <a:rPr lang="fr-MA" b="1" baseline="0" dirty="0" smtClean="0"/>
              <a:t> les PRP spécifiés par l’ISO/TS 22002-1</a:t>
            </a:r>
          </a:p>
          <a:p>
            <a:pPr marL="0" marR="0" indent="0" algn="l" defTabSz="914400" rtl="0" eaLnBrk="1" fontAlgn="auto" latinLnBrk="0" hangingPunct="1">
              <a:lnSpc>
                <a:spcPct val="100000"/>
              </a:lnSpc>
              <a:spcBef>
                <a:spcPts val="0"/>
              </a:spcBef>
              <a:spcAft>
                <a:spcPts val="0"/>
              </a:spcAft>
              <a:buClrTx/>
              <a:buSzTx/>
              <a:buFontTx/>
              <a:buNone/>
              <a:tabLst/>
              <a:defRPr/>
            </a:pPr>
            <a:r>
              <a:rPr lang="fr-MA" b="1" dirty="0" smtClean="0"/>
              <a:t>** Cette</a:t>
            </a:r>
            <a:r>
              <a:rPr lang="fr-MA" b="1" baseline="0" dirty="0" smtClean="0"/>
              <a:t> spécification technique comprend 18 chapitres qui définie les exigences qui doivent être appliquer au sein des organismes</a:t>
            </a:r>
            <a:endParaRPr lang="fr-FR" b="1" dirty="0" smtClean="0"/>
          </a:p>
          <a:p>
            <a:r>
              <a:rPr lang="fr-MA" b="1" baseline="0" dirty="0" smtClean="0"/>
              <a:t>** Ils s’agit des condition de base nécessaire pour assurer les bons conditions hygiénique lors de fabrication des aliments et aussi de préserver la sécurité des denrées alimentaires</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7</a:t>
            </a:fld>
            <a:endParaRPr lang="fr-FR"/>
          </a:p>
        </p:txBody>
      </p:sp>
    </p:spTree>
    <p:extLst>
      <p:ext uri="{BB962C8B-B14F-4D97-AF65-F5344CB8AC3E}">
        <p14:creationId xmlns:p14="http://schemas.microsoft.com/office/powerpoint/2010/main" val="4121425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b="1" dirty="0" smtClean="0"/>
              <a:t>Le deuxième outil de maitrise des dangers c’est l’HACCP, </a:t>
            </a:r>
          </a:p>
          <a:p>
            <a:endParaRPr lang="fr-MA" sz="1200" b="1" i="0" kern="1200" dirty="0" smtClean="0">
              <a:solidFill>
                <a:schemeClr val="tx1"/>
              </a:solidFill>
              <a:effectLst/>
              <a:latin typeface="+mn-lt"/>
              <a:ea typeface="+mn-ea"/>
              <a:cs typeface="+mn-cs"/>
            </a:endParaRPr>
          </a:p>
          <a:p>
            <a:r>
              <a:rPr lang="fr-MA" sz="1200" b="1" i="0" kern="1200" dirty="0" smtClean="0">
                <a:solidFill>
                  <a:schemeClr val="tx1"/>
                </a:solidFill>
                <a:effectLst/>
                <a:latin typeface="+mn-lt"/>
                <a:ea typeface="+mn-ea"/>
                <a:cs typeface="+mn-cs"/>
              </a:rPr>
              <a:t>Il s’agit d’une démarche préventive qui permet</a:t>
            </a:r>
            <a:r>
              <a:rPr lang="fr-MA" sz="1200" b="1" i="0" kern="1200" baseline="0" dirty="0" smtClean="0">
                <a:solidFill>
                  <a:schemeClr val="tx1"/>
                </a:solidFill>
                <a:effectLst/>
                <a:latin typeface="+mn-lt"/>
                <a:ea typeface="+mn-ea"/>
                <a:cs typeface="+mn-cs"/>
              </a:rPr>
              <a:t> </a:t>
            </a:r>
            <a:r>
              <a:rPr lang="fr-MA" sz="1200" b="1" i="0" kern="1200" dirty="0" smtClean="0">
                <a:solidFill>
                  <a:schemeClr val="tx1"/>
                </a:solidFill>
                <a:effectLst/>
                <a:latin typeface="+mn-lt"/>
                <a:ea typeface="+mn-ea"/>
                <a:cs typeface="+mn-cs"/>
              </a:rPr>
              <a:t>d’identifier, d’évaluer et de maîtriser les dangers significatifs au regard de la sécurité des</a:t>
            </a:r>
            <a:r>
              <a:rPr lang="fr-MA" sz="1200" b="1" i="0" kern="1200" baseline="0" dirty="0" smtClean="0">
                <a:solidFill>
                  <a:schemeClr val="tx1"/>
                </a:solidFill>
                <a:effectLst/>
                <a:latin typeface="+mn-lt"/>
                <a:ea typeface="+mn-ea"/>
                <a:cs typeface="+mn-cs"/>
              </a:rPr>
              <a:t> </a:t>
            </a:r>
            <a:r>
              <a:rPr lang="fr-MA" sz="1200" b="1" i="0" kern="1200" dirty="0" smtClean="0">
                <a:solidFill>
                  <a:schemeClr val="tx1"/>
                </a:solidFill>
                <a:effectLst/>
                <a:latin typeface="+mn-lt"/>
                <a:ea typeface="+mn-ea"/>
                <a:cs typeface="+mn-cs"/>
              </a:rPr>
              <a:t>aliments. </a:t>
            </a:r>
            <a:r>
              <a:rPr lang="fr-MA" b="1" dirty="0" smtClean="0"/>
              <a:t/>
            </a:r>
            <a:br>
              <a:rPr lang="fr-MA" b="1" dirty="0" smtClean="0"/>
            </a:br>
            <a:endParaRPr lang="fr-MA" b="1" dirty="0" smtClean="0"/>
          </a:p>
          <a:p>
            <a:r>
              <a:rPr lang="fr-MA" b="1" baseline="0" dirty="0" smtClean="0"/>
              <a:t> il en existe 12 étapes pour sa mise en place </a:t>
            </a:r>
            <a:endParaRPr lang="fr-MA" b="1" dirty="0" smtClean="0"/>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8</a:t>
            </a:fld>
            <a:endParaRPr lang="fr-FR"/>
          </a:p>
        </p:txBody>
      </p:sp>
    </p:spTree>
    <p:extLst>
      <p:ext uri="{BB962C8B-B14F-4D97-AF65-F5344CB8AC3E}">
        <p14:creationId xmlns:p14="http://schemas.microsoft.com/office/powerpoint/2010/main" val="358661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MA" b="1" dirty="0" smtClean="0"/>
              <a:t>Concernant la problématique :</a:t>
            </a:r>
          </a:p>
          <a:p>
            <a:endParaRPr lang="fr-MA"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fr-MA" b="1" dirty="0" smtClean="0"/>
              <a:t>Comme </a:t>
            </a:r>
            <a:r>
              <a:rPr lang="fr-MA" b="1" baseline="0" dirty="0" smtClean="0"/>
              <a:t>nous avons signalé à l’introduction que l’entreprise Centrale Danone Salé est face aux clients de plus en plus exigeants qui demande preuve de la qualité, </a:t>
            </a:r>
          </a:p>
          <a:p>
            <a:endParaRPr lang="fr-MA" b="1" baseline="0" dirty="0" smtClean="0"/>
          </a:p>
          <a:p>
            <a:r>
              <a:rPr lang="fr-FR" b="1" baseline="0" dirty="0" smtClean="0"/>
              <a:t>et en plus l’entreprise à été boycotter par ces clients qui déclarent dans un premier temps que les produits sont chère et dans d’un deuxième temps ils déclarent que les produits de mauvaise qualité.</a:t>
            </a:r>
          </a:p>
          <a:p>
            <a:endParaRPr lang="fr-MA" b="1" baseline="0" dirty="0" smtClean="0"/>
          </a:p>
          <a:p>
            <a:r>
              <a:rPr lang="fr-MA" b="1" baseline="0" dirty="0" smtClean="0"/>
              <a:t>PAR AILLEUR le marché des produits laitière au Maroc comprend une concurrence de plus en plus forte </a:t>
            </a:r>
          </a:p>
          <a:p>
            <a:endParaRPr lang="fr-MA" b="1" baseline="0" dirty="0" smtClean="0"/>
          </a:p>
          <a:p>
            <a:r>
              <a:rPr lang="fr-MA" b="1" baseline="0" dirty="0" smtClean="0"/>
              <a:t>Pour  cela l’entreprise centrale Danone salé s’est engagée dans une démarche de certification ISO 22000 : 2018 POUR DONNER CONFIANCE A SES CLIENTS en matière de qualité de ses produits</a:t>
            </a:r>
          </a:p>
        </p:txBody>
      </p:sp>
      <p:sp>
        <p:nvSpPr>
          <p:cNvPr id="4" name="Espace réservé du numéro de diapositive 3"/>
          <p:cNvSpPr>
            <a:spLocks noGrp="1"/>
          </p:cNvSpPr>
          <p:nvPr>
            <p:ph type="sldNum" sz="quarter" idx="10"/>
          </p:nvPr>
        </p:nvSpPr>
        <p:spPr/>
        <p:txBody>
          <a:bodyPr/>
          <a:lstStyle/>
          <a:p>
            <a:fld id="{86E7BAFE-E692-4C4B-AEC7-AF20F8017F0A}" type="slidenum">
              <a:rPr lang="fr-FR" smtClean="0"/>
              <a:t>9</a:t>
            </a:fld>
            <a:endParaRPr lang="fr-FR"/>
          </a:p>
        </p:txBody>
      </p:sp>
    </p:spTree>
    <p:extLst>
      <p:ext uri="{BB962C8B-B14F-4D97-AF65-F5344CB8AC3E}">
        <p14:creationId xmlns:p14="http://schemas.microsoft.com/office/powerpoint/2010/main" val="173973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E1BE1F5C-84F6-464A-B63D-5D784DB30C2B}" type="datetime1">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3687746675"/>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429C547-EF82-4328-9F0A-CC94AECC279B}" type="datetime1">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44259209"/>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B204092-1781-4DD4-A19A-3020125D3D81}" type="datetime1">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2389689532"/>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0EF566E-3D0C-4867-AFA7-396720B08745}" type="datetime1">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369518744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8C020CA-036C-4ADF-9762-223398732DD6}" type="datetime1">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250900861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E8DD278-0ACA-4B2C-A4BD-D535E28F9C77}" type="datetime1">
              <a:rPr lang="fr-FR" smtClean="0"/>
              <a:t>28/06/2019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565432252"/>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776F383-F35E-4AC9-9158-ABDC3D21F968}" type="datetime1">
              <a:rPr lang="fr-FR" smtClean="0"/>
              <a:t>28/06/2019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3912603508"/>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C356ECF-3E50-46F4-82C9-076AE5123535}" type="datetime1">
              <a:rPr lang="fr-FR" smtClean="0"/>
              <a:t>28/06/2019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245120946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EE99182-EDA0-4BA3-B09A-AF4DCFA92B9D}" type="datetime1">
              <a:rPr lang="fr-FR" smtClean="0"/>
              <a:t>28/06/2019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626691116"/>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8E4F25B-9C09-4C90-819A-CD99E7C0B108}" type="datetime1">
              <a:rPr lang="fr-FR" smtClean="0"/>
              <a:t>28/06/2019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245728706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0285FFC-E3F0-4578-8547-8E6B26180B8A}" type="datetime1">
              <a:rPr lang="fr-FR" smtClean="0"/>
              <a:t>28/06/2019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AAE398-3659-4A12-A7A5-A3E89AC24C88}" type="slidenum">
              <a:rPr lang="fr-FR" smtClean="0"/>
              <a:t>‹N°›</a:t>
            </a:fld>
            <a:endParaRPr lang="fr-FR"/>
          </a:p>
        </p:txBody>
      </p:sp>
    </p:spTree>
    <p:extLst>
      <p:ext uri="{BB962C8B-B14F-4D97-AF65-F5344CB8AC3E}">
        <p14:creationId xmlns:p14="http://schemas.microsoft.com/office/powerpoint/2010/main" val="44277215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DF2A88-D9BF-4214-ABA1-6FAA0E5067D2}" type="datetime1">
              <a:rPr lang="fr-FR" smtClean="0"/>
              <a:t>28/06/2019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AE398-3659-4A12-A7A5-A3E89AC24C88}" type="slidenum">
              <a:rPr lang="fr-FR" smtClean="0"/>
              <a:t>‹N°›</a:t>
            </a:fld>
            <a:endParaRPr lang="fr-FR"/>
          </a:p>
        </p:txBody>
      </p:sp>
    </p:spTree>
    <p:extLst>
      <p:ext uri="{BB962C8B-B14F-4D97-AF65-F5344CB8AC3E}">
        <p14:creationId xmlns:p14="http://schemas.microsoft.com/office/powerpoint/2010/main" val="154524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OK1 Noire"/>
          <p:cNvPicPr/>
          <p:nvPr/>
        </p:nvPicPr>
        <p:blipFill>
          <a:blip r:embed="rId3" cstate="print">
            <a:extLst>
              <a:ext uri="{BEBA8EAE-BF5A-486C-A8C5-ECC9F3942E4B}">
                <a14:imgProps xmlns:a14="http://schemas.microsoft.com/office/drawing/2010/main">
                  <a14:imgLayer r:embed="rId4">
                    <a14:imgEffect>
                      <a14:colorTemperature colorTemp="7200"/>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311562" y="110836"/>
            <a:ext cx="9321368" cy="969818"/>
          </a:xfrm>
          <a:prstGeom prst="rect">
            <a:avLst/>
          </a:prstGeom>
          <a:noFill/>
          <a:ln>
            <a:noFill/>
          </a:ln>
        </p:spPr>
      </p:pic>
      <p:sp>
        <p:nvSpPr>
          <p:cNvPr id="5" name="TextBox 11">
            <a:extLst>
              <a:ext uri="{FF2B5EF4-FFF2-40B4-BE49-F238E27FC236}">
                <a16:creationId xmlns:a16="http://schemas.microsoft.com/office/drawing/2014/main" id="{BA381B50-7690-4AC7-99A9-6AA634D439AC}"/>
              </a:ext>
            </a:extLst>
          </p:cNvPr>
          <p:cNvSpPr txBox="1"/>
          <p:nvPr/>
        </p:nvSpPr>
        <p:spPr>
          <a:xfrm>
            <a:off x="2595022" y="1169895"/>
            <a:ext cx="6754449" cy="1077218"/>
          </a:xfrm>
          <a:prstGeom prst="rect">
            <a:avLst/>
          </a:prstGeom>
          <a:noFill/>
        </p:spPr>
        <p:txBody>
          <a:bodyPr wrap="square" rtlCol="0">
            <a:spAutoFit/>
          </a:bodyPr>
          <a:lstStyle/>
          <a:p>
            <a:pPr algn="ctr"/>
            <a:r>
              <a:rPr lang="fr-FR" sz="2400" b="1" dirty="0" smtClean="0">
                <a:cs typeface="Times New Roman" panose="02020603050405020304" pitchFamily="18" charset="0"/>
              </a:rPr>
              <a:t>Projet de fin d’études</a:t>
            </a:r>
            <a:endParaRPr lang="fr-FR" sz="2400" dirty="0">
              <a:cs typeface="Times New Roman" panose="02020603050405020304" pitchFamily="18" charset="0"/>
            </a:endParaRPr>
          </a:p>
          <a:p>
            <a:pPr algn="ctr"/>
            <a:r>
              <a:rPr lang="fr-FR" sz="2000" b="1" dirty="0"/>
              <a:t>Pour l’obtention du diplôme </a:t>
            </a:r>
            <a:r>
              <a:rPr lang="fr-FR" sz="2000" b="1" dirty="0" smtClean="0"/>
              <a:t>: Ingénieur d’</a:t>
            </a:r>
            <a:r>
              <a:rPr lang="fr-FR" sz="2000" b="1" dirty="0" err="1" smtClean="0"/>
              <a:t>Etat</a:t>
            </a:r>
            <a:endParaRPr lang="fr-FR" sz="2000" dirty="0"/>
          </a:p>
          <a:p>
            <a:pPr algn="ctr"/>
            <a:r>
              <a:rPr lang="fr-FR" sz="2000" b="1" dirty="0"/>
              <a:t>Spécialité : </a:t>
            </a:r>
            <a:r>
              <a:rPr lang="fr-FR" sz="2000" b="1" dirty="0" smtClean="0"/>
              <a:t>Industries </a:t>
            </a:r>
            <a:r>
              <a:rPr lang="fr-FR" sz="2000" b="1" dirty="0" err="1" smtClean="0"/>
              <a:t>AgroAlimentaires</a:t>
            </a:r>
            <a:endParaRPr lang="fr-FR" sz="2000" dirty="0"/>
          </a:p>
        </p:txBody>
      </p:sp>
      <p:sp>
        <p:nvSpPr>
          <p:cNvPr id="6" name="Rectangle 5"/>
          <p:cNvSpPr/>
          <p:nvPr/>
        </p:nvSpPr>
        <p:spPr>
          <a:xfrm>
            <a:off x="0" y="2410691"/>
            <a:ext cx="12192000" cy="201352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4000" b="1" dirty="0" smtClean="0">
                <a:ln w="0"/>
                <a:solidFill>
                  <a:schemeClr val="tx1"/>
                </a:solidFill>
                <a:effectLst>
                  <a:outerShdw blurRad="38100" dist="19050" dir="2700000" algn="tl" rotWithShape="0">
                    <a:schemeClr val="dk1">
                      <a:alpha val="40000"/>
                    </a:schemeClr>
                  </a:outerShdw>
                </a:effectLst>
              </a:rPr>
              <a:t>Contribution à la mise en place de la norme ISO 22000 version 2018 au sein de la société Centrale Danone Salé</a:t>
            </a:r>
            <a:endParaRPr lang="fr-FR" sz="4000" b="1" dirty="0">
              <a:ln w="0"/>
              <a:solidFill>
                <a:schemeClr val="tx1"/>
              </a:solidFill>
              <a:effectLst>
                <a:outerShdw blurRad="38100" dist="19050" dir="2700000" algn="tl" rotWithShape="0">
                  <a:schemeClr val="dk1">
                    <a:alpha val="40000"/>
                  </a:schemeClr>
                </a:outerShdw>
              </a:effectLst>
            </a:endParaRPr>
          </a:p>
        </p:txBody>
      </p:sp>
      <p:sp>
        <p:nvSpPr>
          <p:cNvPr id="10" name="Text Box 13"/>
          <p:cNvSpPr txBox="1">
            <a:spLocks noChangeArrowheads="1"/>
          </p:cNvSpPr>
          <p:nvPr/>
        </p:nvSpPr>
        <p:spPr bwMode="auto">
          <a:xfrm>
            <a:off x="4353338" y="4587796"/>
            <a:ext cx="3512381" cy="600164"/>
          </a:xfrm>
          <a:prstGeom prst="rect">
            <a:avLst/>
          </a:prstGeom>
          <a:noFill/>
          <a:ln w="9525" algn="ctr">
            <a:noFill/>
            <a:miter lim="800000"/>
            <a:headEnd/>
            <a:tailEnd/>
          </a:ln>
        </p:spPr>
        <p:txBody>
          <a:bodyPr wrap="square" lIns="68580" tIns="34290" rIns="68580" bIns="34290">
            <a:spAutoFit/>
          </a:bodyPr>
          <a:lstStyle/>
          <a:p>
            <a:pPr algn="ctr">
              <a:spcAft>
                <a:spcPts val="300"/>
              </a:spcAft>
              <a:defRPr/>
            </a:pPr>
            <a:r>
              <a:rPr lang="fr-FR" sz="1600" b="1" u="sng" dirty="0">
                <a:solidFill>
                  <a:schemeClr val="tx2">
                    <a:lumMod val="50000"/>
                  </a:schemeClr>
                </a:solidFill>
                <a:latin typeface="Arial Black" panose="020B0A04020102020204" pitchFamily="34" charset="0"/>
                <a:cs typeface="Times New Roman" pitchFamily="18" charset="0"/>
              </a:rPr>
              <a:t>Soutenu le </a:t>
            </a:r>
            <a:r>
              <a:rPr lang="fr-FR" sz="1600" b="1" u="sng" dirty="0" smtClean="0">
                <a:solidFill>
                  <a:schemeClr val="tx2">
                    <a:lumMod val="50000"/>
                  </a:schemeClr>
                </a:solidFill>
                <a:latin typeface="Arial Black" panose="020B0A04020102020204" pitchFamily="34" charset="0"/>
                <a:cs typeface="Times New Roman" pitchFamily="18" charset="0"/>
              </a:rPr>
              <a:t>28 </a:t>
            </a:r>
            <a:r>
              <a:rPr lang="fr-FR" sz="1600" b="1" u="sng" dirty="0">
                <a:solidFill>
                  <a:schemeClr val="tx2">
                    <a:lumMod val="50000"/>
                  </a:schemeClr>
                </a:solidFill>
                <a:latin typeface="Arial Black" panose="020B0A04020102020204" pitchFamily="34" charset="0"/>
                <a:cs typeface="Times New Roman" pitchFamily="18" charset="0"/>
              </a:rPr>
              <a:t>Juin </a:t>
            </a:r>
            <a:r>
              <a:rPr lang="fr-FR" sz="1600" b="1" u="sng" dirty="0" smtClean="0">
                <a:solidFill>
                  <a:schemeClr val="tx2">
                    <a:lumMod val="50000"/>
                  </a:schemeClr>
                </a:solidFill>
                <a:latin typeface="Arial Black" panose="020B0A04020102020204" pitchFamily="34" charset="0"/>
                <a:cs typeface="Times New Roman" pitchFamily="18" charset="0"/>
              </a:rPr>
              <a:t>2019 </a:t>
            </a:r>
            <a:r>
              <a:rPr lang="fr-FR" sz="1600" b="1" u="sng" dirty="0">
                <a:solidFill>
                  <a:schemeClr val="tx2">
                    <a:lumMod val="50000"/>
                  </a:schemeClr>
                </a:solidFill>
                <a:latin typeface="Arial Black" panose="020B0A04020102020204" pitchFamily="34" charset="0"/>
                <a:cs typeface="Times New Roman" pitchFamily="18" charset="0"/>
              </a:rPr>
              <a:t>par :          </a:t>
            </a:r>
          </a:p>
          <a:p>
            <a:pPr algn="ctr">
              <a:defRPr/>
            </a:pPr>
            <a:r>
              <a:rPr lang="fr-MA" sz="1600" b="1" dirty="0" smtClean="0">
                <a:solidFill>
                  <a:schemeClr val="tx2">
                    <a:lumMod val="50000"/>
                  </a:schemeClr>
                </a:solidFill>
                <a:latin typeface="Arial Black" panose="020B0A04020102020204" pitchFamily="34" charset="0"/>
                <a:cs typeface="Times New Roman" pitchFamily="18" charset="0"/>
              </a:rPr>
              <a:t>CHBERREQ Samir</a:t>
            </a:r>
            <a:endParaRPr lang="fr-FR" sz="1600" b="1" dirty="0">
              <a:solidFill>
                <a:schemeClr val="tx2">
                  <a:lumMod val="50000"/>
                </a:schemeClr>
              </a:solidFill>
              <a:latin typeface="Arial Black" panose="020B0A04020102020204" pitchFamily="34" charset="0"/>
              <a:cs typeface="Times New Roman" pitchFamily="18" charset="0"/>
            </a:endParaRPr>
          </a:p>
        </p:txBody>
      </p:sp>
      <p:sp>
        <p:nvSpPr>
          <p:cNvPr id="11" name="Rectangle 10"/>
          <p:cNvSpPr/>
          <p:nvPr/>
        </p:nvSpPr>
        <p:spPr>
          <a:xfrm>
            <a:off x="100194" y="5187960"/>
            <a:ext cx="4989655" cy="1007968"/>
          </a:xfrm>
          <a:prstGeom prst="rect">
            <a:avLst/>
          </a:prstGeom>
        </p:spPr>
        <p:txBody>
          <a:bodyPr wrap="square" lIns="68580" tIns="34290" rIns="68580" bIns="34290">
            <a:spAutoFit/>
          </a:bodyPr>
          <a:lstStyle/>
          <a:p>
            <a:pPr>
              <a:spcAft>
                <a:spcPts val="300"/>
              </a:spcAft>
              <a:defRPr/>
            </a:pPr>
            <a:r>
              <a:rPr lang="fr-FR" sz="1400" b="1" u="sng" dirty="0">
                <a:solidFill>
                  <a:schemeClr val="tx2">
                    <a:lumMod val="50000"/>
                  </a:schemeClr>
                </a:solidFill>
                <a:latin typeface="Arial Black" panose="020B0A04020102020204" pitchFamily="34" charset="0"/>
                <a:cs typeface="Times New Roman" pitchFamily="18" charset="0"/>
              </a:rPr>
              <a:t>Encadré p</a:t>
            </a:r>
            <a:r>
              <a:rPr lang="fr-FR" sz="1400" b="1" u="sng" dirty="0" smtClean="0">
                <a:solidFill>
                  <a:schemeClr val="tx2">
                    <a:lumMod val="50000"/>
                  </a:schemeClr>
                </a:solidFill>
                <a:latin typeface="Arial Black" panose="020B0A04020102020204" pitchFamily="34" charset="0"/>
                <a:cs typeface="Times New Roman" pitchFamily="18" charset="0"/>
              </a:rPr>
              <a:t>ar </a:t>
            </a:r>
            <a:r>
              <a:rPr lang="fr-FR" sz="1400" b="1" u="sng" dirty="0">
                <a:solidFill>
                  <a:schemeClr val="tx2">
                    <a:lumMod val="50000"/>
                  </a:schemeClr>
                </a:solidFill>
                <a:latin typeface="Arial Black" panose="020B0A04020102020204" pitchFamily="34" charset="0"/>
                <a:cs typeface="Times New Roman" pitchFamily="18" charset="0"/>
              </a:rPr>
              <a:t>:</a:t>
            </a:r>
          </a:p>
          <a:p>
            <a:pPr lvl="0">
              <a:lnSpc>
                <a:spcPct val="150000"/>
              </a:lnSpc>
              <a:spcAft>
                <a:spcPts val="300"/>
              </a:spcAft>
              <a:defRPr/>
            </a:pPr>
            <a:r>
              <a:rPr lang="fr-FR" sz="1400" b="1" dirty="0" smtClean="0">
                <a:solidFill>
                  <a:schemeClr val="tx2">
                    <a:lumMod val="50000"/>
                  </a:schemeClr>
                </a:solidFill>
                <a:latin typeface="Arial Black" panose="020B0A04020102020204" pitchFamily="34" charset="0"/>
              </a:rPr>
              <a:t>Pr. HAZM Jamal Eddine </a:t>
            </a:r>
            <a:r>
              <a:rPr lang="fr-FR" sz="1400" b="1" dirty="0">
                <a:solidFill>
                  <a:schemeClr val="tx2">
                    <a:lumMod val="50000"/>
                  </a:schemeClr>
                </a:solidFill>
                <a:latin typeface="Arial Black" panose="020B0A04020102020204" pitchFamily="34" charset="0"/>
              </a:rPr>
              <a:t>(FSTF)</a:t>
            </a:r>
          </a:p>
          <a:p>
            <a:pPr lvl="0">
              <a:lnSpc>
                <a:spcPct val="150000"/>
              </a:lnSpc>
              <a:spcAft>
                <a:spcPts val="300"/>
              </a:spcAft>
              <a:defRPr/>
            </a:pPr>
            <a:r>
              <a:rPr lang="fr-FR" sz="1400" b="1" dirty="0">
                <a:solidFill>
                  <a:schemeClr val="tx2">
                    <a:lumMod val="50000"/>
                  </a:schemeClr>
                </a:solidFill>
                <a:latin typeface="Arial Black" panose="020B0A04020102020204" pitchFamily="34" charset="0"/>
              </a:rPr>
              <a:t>Mme. </a:t>
            </a:r>
            <a:r>
              <a:rPr lang="fr-FR" sz="1400" b="1" dirty="0" smtClean="0">
                <a:solidFill>
                  <a:schemeClr val="tx2">
                    <a:lumMod val="50000"/>
                  </a:schemeClr>
                </a:solidFill>
                <a:latin typeface="Arial Black" panose="020B0A04020102020204" pitchFamily="34" charset="0"/>
              </a:rPr>
              <a:t>EL BOUZIDI Houda  (Centrale Danone Salé)</a:t>
            </a:r>
            <a:endParaRPr lang="fr-FR" sz="1400" b="1" dirty="0">
              <a:solidFill>
                <a:schemeClr val="tx2">
                  <a:lumMod val="50000"/>
                </a:schemeClr>
              </a:solidFill>
              <a:latin typeface="Arial Black" panose="020B0A04020102020204" pitchFamily="34" charset="0"/>
            </a:endParaRPr>
          </a:p>
        </p:txBody>
      </p:sp>
      <p:sp>
        <p:nvSpPr>
          <p:cNvPr id="12" name="Rectangle 11"/>
          <p:cNvSpPr/>
          <p:nvPr/>
        </p:nvSpPr>
        <p:spPr>
          <a:xfrm>
            <a:off x="8955157" y="5187960"/>
            <a:ext cx="3816625" cy="1292662"/>
          </a:xfrm>
          <a:prstGeom prst="rect">
            <a:avLst/>
          </a:prstGeom>
        </p:spPr>
        <p:txBody>
          <a:bodyPr wrap="square" lIns="68580" tIns="34290" rIns="68580" bIns="34290">
            <a:spAutoFit/>
          </a:bodyPr>
          <a:lstStyle/>
          <a:p>
            <a:pPr>
              <a:spcAft>
                <a:spcPts val="300"/>
              </a:spcAft>
              <a:defRPr/>
            </a:pPr>
            <a:r>
              <a:rPr lang="fr-FR" sz="1400" b="1" u="sng" dirty="0">
                <a:solidFill>
                  <a:schemeClr val="tx2">
                    <a:lumMod val="50000"/>
                  </a:schemeClr>
                </a:solidFill>
                <a:latin typeface="Arial Black" panose="020B0A04020102020204" pitchFamily="34" charset="0"/>
                <a:cs typeface="Times New Roman" pitchFamily="18" charset="0"/>
              </a:rPr>
              <a:t>Membres du jury :</a:t>
            </a:r>
          </a:p>
          <a:p>
            <a:pPr lvl="0">
              <a:lnSpc>
                <a:spcPct val="150000"/>
              </a:lnSpc>
              <a:defRPr/>
            </a:pPr>
            <a:r>
              <a:rPr lang="fr-FR" sz="1400" b="1" dirty="0" smtClean="0">
                <a:solidFill>
                  <a:schemeClr val="tx2">
                    <a:lumMod val="50000"/>
                  </a:schemeClr>
                </a:solidFill>
                <a:latin typeface="Arial Black" panose="020B0A04020102020204" pitchFamily="34" charset="0"/>
              </a:rPr>
              <a:t>Pr. EL GHADRAOUI El Houssine</a:t>
            </a:r>
            <a:endParaRPr lang="fr-FR" sz="1400" b="1" dirty="0">
              <a:solidFill>
                <a:schemeClr val="tx2">
                  <a:lumMod val="50000"/>
                </a:schemeClr>
              </a:solidFill>
              <a:latin typeface="Arial Black" panose="020B0A04020102020204" pitchFamily="34" charset="0"/>
            </a:endParaRPr>
          </a:p>
          <a:p>
            <a:pPr lvl="0">
              <a:lnSpc>
                <a:spcPct val="150000"/>
              </a:lnSpc>
              <a:defRPr/>
            </a:pPr>
            <a:r>
              <a:rPr lang="fr-FR" sz="1400" b="1" dirty="0" smtClean="0">
                <a:solidFill>
                  <a:schemeClr val="tx2">
                    <a:lumMod val="50000"/>
                  </a:schemeClr>
                </a:solidFill>
                <a:latin typeface="Arial Black" panose="020B0A04020102020204" pitchFamily="34" charset="0"/>
              </a:rPr>
              <a:t>Pr. HALOUTI Said</a:t>
            </a:r>
            <a:endParaRPr lang="fr-FR" sz="1400" b="1" dirty="0">
              <a:solidFill>
                <a:schemeClr val="tx2">
                  <a:lumMod val="50000"/>
                </a:schemeClr>
              </a:solidFill>
              <a:latin typeface="Arial Black" panose="020B0A04020102020204" pitchFamily="34" charset="0"/>
            </a:endParaRPr>
          </a:p>
          <a:p>
            <a:pPr>
              <a:lnSpc>
                <a:spcPct val="150000"/>
              </a:lnSpc>
              <a:defRPr/>
            </a:pPr>
            <a:r>
              <a:rPr lang="fr-FR" sz="1400" b="1" dirty="0" smtClean="0">
                <a:solidFill>
                  <a:schemeClr val="tx2">
                    <a:lumMod val="50000"/>
                  </a:schemeClr>
                </a:solidFill>
                <a:latin typeface="Arial Black" panose="020B0A04020102020204" pitchFamily="34" charset="0"/>
              </a:rPr>
              <a:t>Pr. HAZM Jamal Eddine</a:t>
            </a:r>
            <a:endParaRPr lang="fr-FR" sz="1400" b="1" dirty="0">
              <a:solidFill>
                <a:schemeClr val="tx2">
                  <a:lumMod val="50000"/>
                </a:schemeClr>
              </a:solidFill>
              <a:latin typeface="Arial Black" panose="020B0A04020102020204" pitchFamily="34" charset="0"/>
            </a:endParaRPr>
          </a:p>
        </p:txBody>
      </p:sp>
      <p:sp>
        <p:nvSpPr>
          <p:cNvPr id="13" name="TextBox 12"/>
          <p:cNvSpPr txBox="1"/>
          <p:nvPr/>
        </p:nvSpPr>
        <p:spPr>
          <a:xfrm>
            <a:off x="4876557" y="6467930"/>
            <a:ext cx="3264795" cy="284693"/>
          </a:xfrm>
          <a:prstGeom prst="rect">
            <a:avLst/>
          </a:prstGeom>
        </p:spPr>
        <p:txBody>
          <a:bodyPr wrap="square" lIns="68580" tIns="34290" rIns="68580" bIns="34290">
            <a:spAutoFit/>
          </a:bodyPr>
          <a:lstStyle>
            <a:defPPr>
              <a:defRPr lang="fr-FR"/>
            </a:defPPr>
            <a:lvl1pPr>
              <a:spcAft>
                <a:spcPts val="300"/>
              </a:spcAft>
              <a:defRPr sz="1400" b="1" u="sng">
                <a:solidFill>
                  <a:schemeClr val="tx2">
                    <a:lumMod val="50000"/>
                  </a:schemeClr>
                </a:solidFill>
                <a:latin typeface="Arial Black" panose="020B0A04020102020204" pitchFamily="34" charset="0"/>
                <a:cs typeface="Times New Roman" pitchFamily="18" charset="0"/>
              </a:defRPr>
            </a:lvl1pPr>
          </a:lstStyle>
          <a:p>
            <a:r>
              <a:rPr lang="fr-FR" u="none" dirty="0"/>
              <a:t>Année Universitaire : 2018/2019</a:t>
            </a:r>
          </a:p>
        </p:txBody>
      </p:sp>
    </p:spTree>
    <p:extLst>
      <p:ext uri="{BB962C8B-B14F-4D97-AF65-F5344CB8AC3E}">
        <p14:creationId xmlns:p14="http://schemas.microsoft.com/office/powerpoint/2010/main" val="1239718906"/>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3896883" y="159680"/>
            <a:ext cx="2869346" cy="712855"/>
            <a:chOff x="5047798" y="29265"/>
            <a:chExt cx="2817259" cy="709252"/>
          </a:xfrm>
          <a:solidFill>
            <a:srgbClr val="2E75B6"/>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69"/>
            <a:ext cx="1851346" cy="727263"/>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4" name="Espace réservé du numéro de diapositive 23"/>
          <p:cNvSpPr>
            <a:spLocks noGrp="1"/>
          </p:cNvSpPr>
          <p:nvPr>
            <p:ph type="sldNum" sz="quarter" idx="12"/>
          </p:nvPr>
        </p:nvSpPr>
        <p:spPr/>
        <p:txBody>
          <a:bodyPr vert="horz" lIns="91440" tIns="45720" rIns="91440" bIns="45720" rtlCol="0" anchor="ctr"/>
          <a:lstStyle/>
          <a:p>
            <a:fld id="{32AAE398-3659-4A12-A7A5-A3E89AC24C88}" type="slidenum">
              <a:rPr lang="fr-FR" sz="1800" b="1">
                <a:solidFill>
                  <a:schemeClr val="tx1"/>
                </a:solidFill>
              </a:rPr>
              <a:pPr/>
              <a:t>10</a:t>
            </a:fld>
            <a:endParaRPr lang="fr-FR" sz="1800" b="1" dirty="0">
              <a:solidFill>
                <a:schemeClr val="tx1"/>
              </a:solidFill>
            </a:endParaRPr>
          </a:p>
        </p:txBody>
      </p:sp>
      <p:sp>
        <p:nvSpPr>
          <p:cNvPr id="25" name="ZoneTexte 24"/>
          <p:cNvSpPr txBox="1"/>
          <p:nvPr/>
        </p:nvSpPr>
        <p:spPr>
          <a:xfrm>
            <a:off x="3903016" y="1009625"/>
            <a:ext cx="3252750" cy="461665"/>
          </a:xfrm>
          <a:prstGeom prst="rect">
            <a:avLst/>
          </a:prstGeom>
          <a:solidFill>
            <a:schemeClr val="accent1">
              <a:lumMod val="40000"/>
              <a:lumOff val="60000"/>
            </a:schemeClr>
          </a:solidFill>
        </p:spPr>
        <p:txBody>
          <a:bodyPr wrap="none" rtlCol="0">
            <a:spAutoFit/>
          </a:bodyPr>
          <a:lstStyle>
            <a:defPPr>
              <a:defRPr lang="fr-FR"/>
            </a:defPPr>
            <a:lvl1pPr>
              <a:defRPr sz="2400" b="1"/>
            </a:lvl1pPr>
          </a:lstStyle>
          <a:p>
            <a:r>
              <a:rPr lang="fr-MA" dirty="0"/>
              <a:t>Méthodologie de </a:t>
            </a:r>
            <a:r>
              <a:rPr lang="fr-MA" dirty="0" smtClean="0"/>
              <a:t>travail</a:t>
            </a:r>
            <a:endParaRPr lang="fr-FR" dirty="0"/>
          </a:p>
        </p:txBody>
      </p:sp>
      <p:sp>
        <p:nvSpPr>
          <p:cNvPr id="26" name="Rectangle 25"/>
          <p:cNvSpPr/>
          <p:nvPr/>
        </p:nvSpPr>
        <p:spPr>
          <a:xfrm>
            <a:off x="237936" y="1329525"/>
            <a:ext cx="11702473" cy="589072"/>
          </a:xfrm>
          <a:prstGeom prst="rect">
            <a:avLst/>
          </a:prstGeom>
        </p:spPr>
        <p:txBody>
          <a:bodyPr wrap="square">
            <a:spAutoFit/>
          </a:bodyPr>
          <a:lstStyle/>
          <a:p>
            <a:pPr marL="285750" indent="-285750">
              <a:lnSpc>
                <a:spcPct val="150000"/>
              </a:lnSpc>
              <a:buFont typeface="Arial" panose="020B0604020202020204" pitchFamily="34" charset="0"/>
              <a:buChar char="•"/>
            </a:pPr>
            <a:r>
              <a:rPr lang="fr-MA" sz="2400" b="1" dirty="0" smtClean="0"/>
              <a:t>La méthode PDCA (planifier - mettre en œuvre </a:t>
            </a:r>
            <a:r>
              <a:rPr lang="fr-MA" sz="2400" b="1" dirty="0"/>
              <a:t>-</a:t>
            </a:r>
            <a:r>
              <a:rPr lang="fr-MA" sz="2400" b="1" dirty="0" smtClean="0"/>
              <a:t> évaluer - Agir)</a:t>
            </a:r>
          </a:p>
        </p:txBody>
      </p:sp>
      <p:pic>
        <p:nvPicPr>
          <p:cNvPr id="2" name="Image 1"/>
          <p:cNvPicPr>
            <a:picLocks noChangeAspect="1"/>
          </p:cNvPicPr>
          <p:nvPr/>
        </p:nvPicPr>
        <p:blipFill>
          <a:blip r:embed="rId3"/>
          <a:stretch>
            <a:fillRect/>
          </a:stretch>
        </p:blipFill>
        <p:spPr>
          <a:xfrm>
            <a:off x="1740281" y="2000161"/>
            <a:ext cx="8697782" cy="4645114"/>
          </a:xfrm>
          <a:prstGeom prst="rect">
            <a:avLst/>
          </a:prstGeom>
          <a:ln>
            <a:solidFill>
              <a:srgbClr val="FF0000"/>
            </a:solidFill>
            <a:prstDash val="dashDot"/>
          </a:ln>
        </p:spPr>
      </p:pic>
    </p:spTree>
    <p:extLst>
      <p:ext uri="{BB962C8B-B14F-4D97-AF65-F5344CB8AC3E}">
        <p14:creationId xmlns:p14="http://schemas.microsoft.com/office/powerpoint/2010/main" val="22454307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7 -1.48148E-6 L 0.1457 -0.00139 " pathEditMode="relative" rAng="0" ptsTypes="AA">
                                      <p:cBhvr>
                                        <p:cTn id="6" dur="2000" fill="hold"/>
                                        <p:tgtEl>
                                          <p:spTgt spid="10"/>
                                        </p:tgtEl>
                                        <p:attrNameLst>
                                          <p:attrName>ppt_x</p:attrName>
                                          <p:attrName>ppt_y</p:attrName>
                                        </p:attrNameLst>
                                      </p:cBhvr>
                                      <p:rCtr x="727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6452004"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4" name="Espace réservé du numéro de diapositive 23"/>
          <p:cNvSpPr>
            <a:spLocks noGrp="1"/>
          </p:cNvSpPr>
          <p:nvPr>
            <p:ph type="sldNum" sz="quarter" idx="12"/>
          </p:nvPr>
        </p:nvSpPr>
        <p:spPr/>
        <p:txBody>
          <a:bodyPr vert="horz" lIns="91440" tIns="45720" rIns="91440" bIns="45720" rtlCol="0" anchor="ctr"/>
          <a:lstStyle/>
          <a:p>
            <a:fld id="{32AAE398-3659-4A12-A7A5-A3E89AC24C88}" type="slidenum">
              <a:rPr lang="fr-FR" sz="1800" b="1">
                <a:solidFill>
                  <a:schemeClr val="tx1"/>
                </a:solidFill>
              </a:rPr>
              <a:pPr/>
              <a:t>11</a:t>
            </a:fld>
            <a:endParaRPr lang="fr-FR" sz="1800" b="1" dirty="0">
              <a:solidFill>
                <a:schemeClr val="tx1"/>
              </a:solidFill>
            </a:endParaRPr>
          </a:p>
        </p:txBody>
      </p:sp>
      <p:sp>
        <p:nvSpPr>
          <p:cNvPr id="25" name="ZoneTexte 24"/>
          <p:cNvSpPr txBox="1"/>
          <p:nvPr/>
        </p:nvSpPr>
        <p:spPr>
          <a:xfrm>
            <a:off x="707888" y="918845"/>
            <a:ext cx="3235950" cy="523220"/>
          </a:xfrm>
          <a:prstGeom prst="rect">
            <a:avLst/>
          </a:prstGeom>
          <a:noFill/>
        </p:spPr>
        <p:txBody>
          <a:bodyPr wrap="none" rtlCol="0">
            <a:spAutoFit/>
          </a:bodyPr>
          <a:lstStyle/>
          <a:p>
            <a:r>
              <a:rPr lang="fr-MA" sz="2800" b="1" dirty="0" smtClean="0"/>
              <a:t>I. Le diagnostic PRP :</a:t>
            </a:r>
            <a:endParaRPr lang="fr-FR" sz="2800" b="1" dirty="0"/>
          </a:p>
        </p:txBody>
      </p:sp>
      <p:sp>
        <p:nvSpPr>
          <p:cNvPr id="27" name="ZoneTexte 26"/>
          <p:cNvSpPr txBox="1"/>
          <p:nvPr/>
        </p:nvSpPr>
        <p:spPr>
          <a:xfrm>
            <a:off x="692098" y="1355885"/>
            <a:ext cx="5252015" cy="523220"/>
          </a:xfrm>
          <a:prstGeom prst="rect">
            <a:avLst/>
          </a:prstGeom>
          <a:noFill/>
        </p:spPr>
        <p:txBody>
          <a:bodyPr wrap="none" rtlCol="0">
            <a:spAutoFit/>
          </a:bodyPr>
          <a:lstStyle/>
          <a:p>
            <a:r>
              <a:rPr lang="fr-MA" sz="2800" b="1" dirty="0">
                <a:solidFill>
                  <a:srgbClr val="FF0000"/>
                </a:solidFill>
              </a:rPr>
              <a:t>1. </a:t>
            </a:r>
            <a:r>
              <a:rPr lang="fr-MA" sz="2800" b="1" dirty="0" smtClean="0">
                <a:solidFill>
                  <a:srgbClr val="FF0000"/>
                </a:solidFill>
              </a:rPr>
              <a:t>La grille d’évaluation : checklist </a:t>
            </a:r>
            <a:endParaRPr lang="fr-FR" sz="2800" b="1" dirty="0">
              <a:solidFill>
                <a:srgbClr val="FF0000"/>
              </a:solidFill>
            </a:endParaRPr>
          </a:p>
        </p:txBody>
      </p:sp>
      <p:graphicFrame>
        <p:nvGraphicFramePr>
          <p:cNvPr id="22" name="Tableau 21"/>
          <p:cNvGraphicFramePr>
            <a:graphicFrameLocks noGrp="1"/>
          </p:cNvGraphicFramePr>
          <p:nvPr>
            <p:extLst>
              <p:ext uri="{D42A27DB-BD31-4B8C-83A1-F6EECF244321}">
                <p14:modId xmlns:p14="http://schemas.microsoft.com/office/powerpoint/2010/main" val="2829558880"/>
              </p:ext>
            </p:extLst>
          </p:nvPr>
        </p:nvGraphicFramePr>
        <p:xfrm>
          <a:off x="1482696" y="2802075"/>
          <a:ext cx="9447193" cy="1492929"/>
        </p:xfrm>
        <a:graphic>
          <a:graphicData uri="http://schemas.openxmlformats.org/drawingml/2006/table">
            <a:tbl>
              <a:tblPr firstRow="1" firstCol="1" bandRow="1"/>
              <a:tblGrid>
                <a:gridCol w="2094203">
                  <a:extLst>
                    <a:ext uri="{9D8B030D-6E8A-4147-A177-3AD203B41FA5}">
                      <a16:colId xmlns:a16="http://schemas.microsoft.com/office/drawing/2014/main" val="3679960308"/>
                    </a:ext>
                  </a:extLst>
                </a:gridCol>
                <a:gridCol w="2309344">
                  <a:extLst>
                    <a:ext uri="{9D8B030D-6E8A-4147-A177-3AD203B41FA5}">
                      <a16:colId xmlns:a16="http://schemas.microsoft.com/office/drawing/2014/main" val="3780220727"/>
                    </a:ext>
                  </a:extLst>
                </a:gridCol>
                <a:gridCol w="2093352">
                  <a:extLst>
                    <a:ext uri="{9D8B030D-6E8A-4147-A177-3AD203B41FA5}">
                      <a16:colId xmlns:a16="http://schemas.microsoft.com/office/drawing/2014/main" val="3650356461"/>
                    </a:ext>
                  </a:extLst>
                </a:gridCol>
                <a:gridCol w="1615886">
                  <a:extLst>
                    <a:ext uri="{9D8B030D-6E8A-4147-A177-3AD203B41FA5}">
                      <a16:colId xmlns:a16="http://schemas.microsoft.com/office/drawing/2014/main" val="811473369"/>
                    </a:ext>
                  </a:extLst>
                </a:gridCol>
                <a:gridCol w="1334408">
                  <a:extLst>
                    <a:ext uri="{9D8B030D-6E8A-4147-A177-3AD203B41FA5}">
                      <a16:colId xmlns:a16="http://schemas.microsoft.com/office/drawing/2014/main" val="3149056571"/>
                    </a:ext>
                  </a:extLst>
                </a:gridCol>
              </a:tblGrid>
              <a:tr h="612438">
                <a:tc>
                  <a:txBody>
                    <a:bodyPr/>
                    <a:lstStyle/>
                    <a:p>
                      <a:pPr algn="ctr">
                        <a:lnSpc>
                          <a:spcPct val="107000"/>
                        </a:lnSpc>
                        <a:spcAft>
                          <a:spcPts val="800"/>
                        </a:spcAft>
                      </a:pPr>
                      <a:r>
                        <a:rPr lang="fr-FR" sz="1800" b="1" dirty="0">
                          <a:effectLst/>
                          <a:latin typeface="Times New Roman" panose="02020603050405020304" pitchFamily="18" charset="0"/>
                          <a:ea typeface="Calibri" panose="020F0502020204030204" pitchFamily="34" charset="0"/>
                          <a:cs typeface="Arial" panose="020B0604020202020204" pitchFamily="34" charset="0"/>
                        </a:rPr>
                        <a:t>ISO / TS 22002 - programmes préalables</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fr-FR" sz="1800" b="1" dirty="0">
                          <a:effectLst/>
                          <a:latin typeface="Times New Roman" panose="02020603050405020304" pitchFamily="18" charset="0"/>
                          <a:ea typeface="Calibri" panose="020F0502020204030204" pitchFamily="34" charset="0"/>
                          <a:cs typeface="Arial" panose="020B0604020202020204" pitchFamily="34" charset="0"/>
                        </a:rPr>
                        <a:t>Description de l'exigence</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fr-FR" sz="1800" b="1" dirty="0">
                          <a:effectLst/>
                          <a:latin typeface="Times New Roman" panose="02020603050405020304" pitchFamily="18" charset="0"/>
                          <a:ea typeface="Calibri" panose="020F0502020204030204" pitchFamily="34" charset="0"/>
                          <a:cs typeface="Arial" panose="020B0604020202020204" pitchFamily="34" charset="0"/>
                        </a:rPr>
                        <a:t>Commentaire du vérificateur</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fr-FR" sz="1800" b="1" dirty="0">
                          <a:effectLst/>
                          <a:latin typeface="Times New Roman" panose="02020603050405020304" pitchFamily="18" charset="0"/>
                          <a:ea typeface="Calibri" panose="020F0502020204030204" pitchFamily="34" charset="0"/>
                          <a:cs typeface="Arial" panose="020B0604020202020204" pitchFamily="34" charset="0"/>
                        </a:rPr>
                        <a:t>conformité de l'élément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lnSpc>
                          <a:spcPct val="107000"/>
                        </a:lnSpc>
                        <a:spcAft>
                          <a:spcPts val="800"/>
                        </a:spcAft>
                      </a:pPr>
                      <a:r>
                        <a:rPr lang="fr-FR" sz="1800" b="1" dirty="0">
                          <a:effectLst/>
                          <a:latin typeface="Times New Roman" panose="02020603050405020304" pitchFamily="18" charset="0"/>
                          <a:ea typeface="Calibri" panose="020F0502020204030204" pitchFamily="34" charset="0"/>
                          <a:cs typeface="Arial" panose="020B0604020202020204" pitchFamily="34" charset="0"/>
                        </a:rPr>
                        <a:t>% de satisfaction</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15622670"/>
                  </a:ext>
                </a:extLst>
              </a:tr>
              <a:tr h="612438">
                <a:tc>
                  <a:txBody>
                    <a:bodyPr/>
                    <a:lstStyle/>
                    <a:p>
                      <a:pPr algn="ctr">
                        <a:lnSpc>
                          <a:spcPct val="107000"/>
                        </a:lnSpc>
                        <a:spcAft>
                          <a:spcPts val="800"/>
                        </a:spcAft>
                      </a:pPr>
                      <a:r>
                        <a:rPr lang="fr-MA" sz="1800" dirty="0" smtClean="0">
                          <a:effectLst/>
                          <a:latin typeface="Calibri" panose="020F0502020204030204" pitchFamily="34"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800"/>
                        </a:spcAft>
                      </a:pPr>
                      <a:r>
                        <a:rPr lang="fr-MA" sz="1800" dirty="0" smtClean="0">
                          <a:effectLst/>
                          <a:latin typeface="Calibri" panose="020F0502020204030204" pitchFamily="34"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800"/>
                        </a:spcAft>
                      </a:pPr>
                      <a:r>
                        <a:rPr lang="fr-MA" sz="1800" dirty="0" smtClean="0">
                          <a:effectLst/>
                          <a:latin typeface="Calibri" panose="020F0502020204030204" pitchFamily="34"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800"/>
                        </a:spcAft>
                      </a:pPr>
                      <a:r>
                        <a:rPr lang="fr-MA" sz="1800" dirty="0" smtClean="0">
                          <a:effectLst/>
                          <a:latin typeface="Calibri" panose="020F0502020204030204" pitchFamily="34"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07000"/>
                        </a:lnSpc>
                        <a:spcAft>
                          <a:spcPts val="800"/>
                        </a:spcAft>
                      </a:pPr>
                      <a:r>
                        <a:rPr lang="fr-MA" sz="1800" dirty="0" smtClean="0">
                          <a:effectLst/>
                          <a:latin typeface="Calibri" panose="020F0502020204030204" pitchFamily="34" charset="0"/>
                          <a:ea typeface="Calibri" panose="020F0502020204030204" pitchFamily="34" charset="0"/>
                          <a:cs typeface="Arial" panose="020B0604020202020204" pitchFamily="34" charset="0"/>
                        </a:rPr>
                        <a:t>…</a:t>
                      </a:r>
                      <a:endParaRPr lang="fr-FR"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65104838"/>
                  </a:ext>
                </a:extLst>
              </a:tr>
            </a:tbl>
          </a:graphicData>
        </a:graphic>
      </p:graphicFrame>
      <p:sp>
        <p:nvSpPr>
          <p:cNvPr id="23" name="ZoneTexte 22"/>
          <p:cNvSpPr txBox="1"/>
          <p:nvPr/>
        </p:nvSpPr>
        <p:spPr>
          <a:xfrm flipH="1">
            <a:off x="3957427" y="1837074"/>
            <a:ext cx="4876989" cy="461665"/>
          </a:xfrm>
          <a:prstGeom prst="rect">
            <a:avLst/>
          </a:prstGeom>
          <a:noFill/>
        </p:spPr>
        <p:txBody>
          <a:bodyPr wrap="square" rtlCol="0">
            <a:spAutoFit/>
          </a:bodyPr>
          <a:lstStyle/>
          <a:p>
            <a:r>
              <a:rPr lang="fr-MA" sz="2400" b="1" dirty="0" smtClean="0"/>
              <a:t>Les exigences de l’ISO/TS 22002-1</a:t>
            </a:r>
            <a:endParaRPr lang="fr-FR" sz="2400" b="1" dirty="0"/>
          </a:p>
        </p:txBody>
      </p:sp>
      <p:sp>
        <p:nvSpPr>
          <p:cNvPr id="28" name="Flèche droite 27"/>
          <p:cNvSpPr/>
          <p:nvPr/>
        </p:nvSpPr>
        <p:spPr>
          <a:xfrm rot="5400000">
            <a:off x="6018123" y="2247932"/>
            <a:ext cx="452956" cy="423865"/>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707888" y="4626987"/>
            <a:ext cx="5611889" cy="1579278"/>
          </a:xfrm>
          <a:prstGeom prst="rect">
            <a:avLst/>
          </a:prstGeom>
        </p:spPr>
        <p:txBody>
          <a:bodyPr wrap="square">
            <a:spAutoFit/>
          </a:bodyPr>
          <a:lstStyle/>
          <a:p>
            <a:pPr algn="just">
              <a:lnSpc>
                <a:spcPct val="107000"/>
              </a:lnSpc>
              <a:spcAft>
                <a:spcPts val="800"/>
              </a:spcAft>
            </a:pPr>
            <a:r>
              <a:rPr lang="fr-MA" sz="2800" b="1" dirty="0">
                <a:solidFill>
                  <a:srgbClr val="FF0000"/>
                </a:solidFill>
              </a:rPr>
              <a:t>2. Le système de cotation :</a:t>
            </a:r>
            <a:endParaRPr lang="fr-FR" sz="2800" b="1" dirty="0">
              <a:solidFill>
                <a:srgbClr val="FF0000"/>
              </a:solidFill>
            </a:endParaRPr>
          </a:p>
          <a:p>
            <a:pPr marL="342900" lvl="0" indent="-342900" algn="just">
              <a:buFont typeface="Symbol" panose="05050102010706020507" pitchFamily="18" charset="2"/>
              <a:buBlip>
                <a:blip r:embed="rId3"/>
              </a:buBlip>
            </a:pPr>
            <a:r>
              <a:rPr lang="fr-MA" sz="2000" b="1" dirty="0">
                <a:latin typeface="Times New Roman" panose="02020603050405020304" pitchFamily="18" charset="0"/>
              </a:rPr>
              <a:t>Si l’exigence est conforme = 10</a:t>
            </a:r>
            <a:endParaRPr lang="fr-FR" sz="2000" b="1" dirty="0"/>
          </a:p>
          <a:p>
            <a:pPr marL="342900" lvl="0" indent="-342900" algn="just">
              <a:buFont typeface="Symbol" panose="05050102010706020507" pitchFamily="18" charset="2"/>
              <a:buBlip>
                <a:blip r:embed="rId3"/>
              </a:buBlip>
            </a:pPr>
            <a:r>
              <a:rPr lang="fr-MA" sz="2000" b="1" dirty="0">
                <a:latin typeface="Times New Roman" panose="02020603050405020304" pitchFamily="18" charset="0"/>
              </a:rPr>
              <a:t>Si l’exigence est partiellement conforme </a:t>
            </a:r>
            <a:r>
              <a:rPr lang="fr-MA" sz="2000" b="1" dirty="0" smtClean="0">
                <a:latin typeface="Times New Roman" panose="02020603050405020304" pitchFamily="18" charset="0"/>
              </a:rPr>
              <a:t>= 5</a:t>
            </a:r>
            <a:endParaRPr lang="fr-FR" sz="2000" b="1" dirty="0"/>
          </a:p>
          <a:p>
            <a:pPr marL="342900" lvl="0" indent="-342900" algn="just">
              <a:buFont typeface="Symbol" panose="05050102010706020507" pitchFamily="18" charset="2"/>
              <a:buBlip>
                <a:blip r:embed="rId3"/>
              </a:buBlip>
            </a:pPr>
            <a:r>
              <a:rPr lang="fr-MA" sz="2000" b="1" dirty="0">
                <a:latin typeface="Times New Roman" panose="02020603050405020304" pitchFamily="18" charset="0"/>
              </a:rPr>
              <a:t>Si l’exigence est non conforme = 0</a:t>
            </a:r>
            <a:endParaRPr lang="fr-FR" sz="2000" b="1" dirty="0">
              <a:effectLst/>
            </a:endParaRPr>
          </a:p>
        </p:txBody>
      </p:sp>
      <p:pic>
        <p:nvPicPr>
          <p:cNvPr id="31" name="Image 30"/>
          <p:cNvPicPr>
            <a:picLocks noChangeAspect="1"/>
          </p:cNvPicPr>
          <p:nvPr/>
        </p:nvPicPr>
        <p:blipFill rotWithShape="1">
          <a:blip r:embed="rId4"/>
          <a:srcRect l="22070" t="212" r="22432"/>
          <a:stretch/>
        </p:blipFill>
        <p:spPr>
          <a:xfrm>
            <a:off x="1855622" y="6136952"/>
            <a:ext cx="8608742" cy="793076"/>
          </a:xfrm>
          <a:prstGeom prst="rect">
            <a:avLst/>
          </a:prstGeom>
          <a:ln>
            <a:noFill/>
          </a:ln>
        </p:spPr>
      </p:pic>
    </p:spTree>
    <p:extLst>
      <p:ext uri="{BB962C8B-B14F-4D97-AF65-F5344CB8AC3E}">
        <p14:creationId xmlns:p14="http://schemas.microsoft.com/office/powerpoint/2010/main" val="3618191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45833E-6 2.96296E-6 L 0.1457 -0.00139 " pathEditMode="relative" rAng="0" ptsTypes="AA">
                                      <p:cBhvr>
                                        <p:cTn id="6" dur="2000" fill="hold"/>
                                        <p:tgtEl>
                                          <p:spTgt spid="13"/>
                                        </p:tgtEl>
                                        <p:attrNameLst>
                                          <p:attrName>ppt_x</p:attrName>
                                          <p:attrName>ppt_y</p:attrName>
                                        </p:attrNameLst>
                                      </p:cBhvr>
                                      <p:rCtr x="727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5" name="ZoneTexte 24"/>
          <p:cNvSpPr txBox="1"/>
          <p:nvPr/>
        </p:nvSpPr>
        <p:spPr>
          <a:xfrm>
            <a:off x="707888" y="1009879"/>
            <a:ext cx="2794098" cy="461665"/>
          </a:xfrm>
          <a:prstGeom prst="rect">
            <a:avLst/>
          </a:prstGeom>
          <a:noFill/>
        </p:spPr>
        <p:txBody>
          <a:bodyPr wrap="none" rtlCol="0">
            <a:spAutoFit/>
          </a:bodyPr>
          <a:lstStyle/>
          <a:p>
            <a:r>
              <a:rPr lang="fr-MA" sz="2400" b="1" dirty="0" smtClean="0"/>
              <a:t>I. Le diagnostic PRP :</a:t>
            </a:r>
            <a:endParaRPr lang="fr-FR" sz="2400" b="1" dirty="0"/>
          </a:p>
        </p:txBody>
      </p:sp>
      <p:sp>
        <p:nvSpPr>
          <p:cNvPr id="27" name="ZoneTexte 26"/>
          <p:cNvSpPr txBox="1"/>
          <p:nvPr/>
        </p:nvSpPr>
        <p:spPr>
          <a:xfrm>
            <a:off x="707888" y="1597200"/>
            <a:ext cx="3570786" cy="461665"/>
          </a:xfrm>
          <a:prstGeom prst="rect">
            <a:avLst/>
          </a:prstGeom>
          <a:noFill/>
        </p:spPr>
        <p:txBody>
          <a:bodyPr wrap="none" rtlCol="0">
            <a:spAutoFit/>
          </a:bodyPr>
          <a:lstStyle/>
          <a:p>
            <a:r>
              <a:rPr lang="fr-MA" sz="2400" b="1" dirty="0">
                <a:solidFill>
                  <a:srgbClr val="FF0000"/>
                </a:solidFill>
              </a:rPr>
              <a:t>3. Résultats du diagnostic </a:t>
            </a:r>
            <a:r>
              <a:rPr lang="fr-MA" sz="2000" b="1" dirty="0" smtClean="0">
                <a:solidFill>
                  <a:srgbClr val="FF0000"/>
                </a:solidFill>
              </a:rPr>
              <a:t>:</a:t>
            </a:r>
            <a:endParaRPr lang="fr-FR" b="1" dirty="0">
              <a:solidFill>
                <a:srgbClr val="FF0000"/>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2361892475"/>
              </p:ext>
            </p:extLst>
          </p:nvPr>
        </p:nvGraphicFramePr>
        <p:xfrm>
          <a:off x="3230473" y="2184521"/>
          <a:ext cx="6396606" cy="4310829"/>
        </p:xfrm>
        <a:graphic>
          <a:graphicData uri="http://schemas.openxmlformats.org/drawingml/2006/table">
            <a:tbl>
              <a:tblPr firstRow="1" firstCol="1" bandRow="1"/>
              <a:tblGrid>
                <a:gridCol w="5262844">
                  <a:extLst>
                    <a:ext uri="{9D8B030D-6E8A-4147-A177-3AD203B41FA5}">
                      <a16:colId xmlns:a16="http://schemas.microsoft.com/office/drawing/2014/main" val="1482122731"/>
                    </a:ext>
                  </a:extLst>
                </a:gridCol>
                <a:gridCol w="1133762">
                  <a:extLst>
                    <a:ext uri="{9D8B030D-6E8A-4147-A177-3AD203B41FA5}">
                      <a16:colId xmlns:a16="http://schemas.microsoft.com/office/drawing/2014/main" val="2104267348"/>
                    </a:ext>
                  </a:extLst>
                </a:gridCol>
              </a:tblGrid>
              <a:tr h="271780">
                <a:tc>
                  <a:txBody>
                    <a:bodyPr/>
                    <a:lstStyle/>
                    <a:p>
                      <a:pPr algn="ctr">
                        <a:lnSpc>
                          <a:spcPct val="107000"/>
                        </a:lnSpc>
                        <a:spcAft>
                          <a:spcPts val="0"/>
                        </a:spcAft>
                      </a:pPr>
                      <a:r>
                        <a:rPr lang="fr-FR" sz="1600" b="1" dirty="0" smtClean="0">
                          <a:effectLst/>
                          <a:latin typeface="Arial" panose="020B0604020202020204" pitchFamily="34" charset="0"/>
                          <a:ea typeface="Times New Roman" panose="02020603050405020304" pitchFamily="18" charset="0"/>
                          <a:cs typeface="Arial" panose="020B0604020202020204" pitchFamily="34" charset="0"/>
                        </a:rPr>
                        <a:t>Chapitres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tc>
                  <a:txBody>
                    <a:bodyPr/>
                    <a:lstStyle/>
                    <a:p>
                      <a:pPr algn="ctr">
                        <a:lnSpc>
                          <a:spcPct val="107000"/>
                        </a:lnSpc>
                        <a:spcAft>
                          <a:spcPts val="0"/>
                        </a:spcAft>
                      </a:pPr>
                      <a:r>
                        <a:rPr lang="fr-FR" sz="1600" b="1" dirty="0" smtClean="0">
                          <a:effectLst/>
                          <a:latin typeface="Arial" panose="020B0604020202020204" pitchFamily="34" charset="0"/>
                          <a:ea typeface="Times New Roman" panose="02020603050405020304" pitchFamily="18" charset="0"/>
                          <a:cs typeface="Arial" panose="020B0604020202020204" pitchFamily="34" charset="0"/>
                        </a:rPr>
                        <a:t>Note en %</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DB4E2"/>
                    </a:solidFill>
                  </a:tcPr>
                </a:tc>
                <a:extLst>
                  <a:ext uri="{0D108BD9-81ED-4DB2-BD59-A6C34878D82A}">
                    <a16:rowId xmlns:a16="http://schemas.microsoft.com/office/drawing/2014/main" val="1420350204"/>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4. </a:t>
                      </a:r>
                      <a:r>
                        <a:rPr lang="fr-FR" sz="1400" dirty="0">
                          <a:effectLst/>
                          <a:latin typeface="Arial" panose="020B0604020202020204" pitchFamily="34" charset="0"/>
                          <a:ea typeface="Times New Roman" panose="02020603050405020304" pitchFamily="18" charset="0"/>
                          <a:cs typeface="Arial" panose="020B0604020202020204" pitchFamily="34" charset="0"/>
                        </a:rPr>
                        <a:t>Construction et aménagement des bâtiments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94,44</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2499009"/>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5. </a:t>
                      </a:r>
                      <a:r>
                        <a:rPr lang="fr-FR" sz="1400" dirty="0">
                          <a:effectLst/>
                          <a:latin typeface="Arial" panose="020B0604020202020204" pitchFamily="34" charset="0"/>
                          <a:ea typeface="Times New Roman" panose="02020603050405020304" pitchFamily="18" charset="0"/>
                          <a:cs typeface="Arial" panose="020B0604020202020204" pitchFamily="34" charset="0"/>
                        </a:rPr>
                        <a:t>Aménagement des locaux et espace de travail</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90,28</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28164159"/>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6. </a:t>
                      </a:r>
                      <a:r>
                        <a:rPr lang="fr-FR" sz="1400" dirty="0">
                          <a:effectLst/>
                          <a:latin typeface="Arial" panose="020B0604020202020204" pitchFamily="34" charset="0"/>
                          <a:ea typeface="Times New Roman" panose="02020603050405020304" pitchFamily="18" charset="0"/>
                          <a:cs typeface="Arial" panose="020B0604020202020204" pitchFamily="34" charset="0"/>
                        </a:rPr>
                        <a:t>Utilités - air, eau, énergie</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100,00</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951966"/>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7. </a:t>
                      </a:r>
                      <a:r>
                        <a:rPr lang="fr-FR" sz="1400" dirty="0">
                          <a:effectLst/>
                          <a:latin typeface="Arial" panose="020B0604020202020204" pitchFamily="34" charset="0"/>
                          <a:ea typeface="Times New Roman" panose="02020603050405020304" pitchFamily="18" charset="0"/>
                          <a:cs typeface="Arial" panose="020B0604020202020204" pitchFamily="34" charset="0"/>
                        </a:rPr>
                        <a:t>Élimination des déchets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a:effectLst/>
                          <a:latin typeface="Arial" panose="020B0604020202020204" pitchFamily="34" charset="0"/>
                          <a:ea typeface="Times New Roman" panose="02020603050405020304" pitchFamily="18" charset="0"/>
                          <a:cs typeface="Arial" panose="020B0604020202020204" pitchFamily="34" charset="0"/>
                        </a:rPr>
                        <a:t>90,63</a:t>
                      </a:r>
                      <a:endParaRPr lang="fr-FR" sz="150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496001"/>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8. </a:t>
                      </a:r>
                      <a:r>
                        <a:rPr lang="fr-FR" sz="1400" dirty="0">
                          <a:effectLst/>
                          <a:latin typeface="Arial" panose="020B0604020202020204" pitchFamily="34" charset="0"/>
                          <a:ea typeface="Times New Roman" panose="02020603050405020304" pitchFamily="18" charset="0"/>
                          <a:cs typeface="Arial" panose="020B0604020202020204" pitchFamily="34" charset="0"/>
                        </a:rPr>
                        <a:t>Pertinence, nettoyage et maintenance de l'équipement</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a:effectLst/>
                          <a:latin typeface="Arial" panose="020B0604020202020204" pitchFamily="34" charset="0"/>
                          <a:ea typeface="Times New Roman" panose="02020603050405020304" pitchFamily="18" charset="0"/>
                          <a:cs typeface="Arial" panose="020B0604020202020204" pitchFamily="34" charset="0"/>
                        </a:rPr>
                        <a:t>100,00</a:t>
                      </a:r>
                      <a:endParaRPr lang="fr-FR" sz="150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7909868"/>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9. Gestion </a:t>
                      </a:r>
                      <a:r>
                        <a:rPr lang="fr-FR" sz="1400" dirty="0">
                          <a:effectLst/>
                          <a:latin typeface="Arial" panose="020B0604020202020204" pitchFamily="34" charset="0"/>
                          <a:ea typeface="Times New Roman" panose="02020603050405020304" pitchFamily="18" charset="0"/>
                          <a:cs typeface="Arial" panose="020B0604020202020204" pitchFamily="34" charset="0"/>
                        </a:rPr>
                        <a:t>des matériaux achetés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a:effectLst/>
                          <a:latin typeface="Arial" panose="020B0604020202020204" pitchFamily="34" charset="0"/>
                          <a:ea typeface="Times New Roman" panose="02020603050405020304" pitchFamily="18" charset="0"/>
                          <a:cs typeface="Arial" panose="020B0604020202020204" pitchFamily="34" charset="0"/>
                        </a:rPr>
                        <a:t>100,00</a:t>
                      </a:r>
                      <a:endParaRPr lang="fr-FR" sz="150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004132"/>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10. </a:t>
                      </a:r>
                      <a:r>
                        <a:rPr lang="fr-FR" sz="1400" dirty="0">
                          <a:effectLst/>
                          <a:latin typeface="Arial" panose="020B0604020202020204" pitchFamily="34" charset="0"/>
                          <a:ea typeface="Times New Roman" panose="02020603050405020304" pitchFamily="18" charset="0"/>
                          <a:cs typeface="Arial" panose="020B0604020202020204" pitchFamily="34" charset="0"/>
                        </a:rPr>
                        <a:t>Mesures de prévention de la contamination croisée</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97,62</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984032"/>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11. </a:t>
                      </a:r>
                      <a:r>
                        <a:rPr lang="fr-FR" sz="1400" dirty="0">
                          <a:effectLst/>
                          <a:latin typeface="Arial" panose="020B0604020202020204" pitchFamily="34" charset="0"/>
                          <a:ea typeface="Times New Roman" panose="02020603050405020304" pitchFamily="18" charset="0"/>
                          <a:cs typeface="Arial" panose="020B0604020202020204" pitchFamily="34" charset="0"/>
                        </a:rPr>
                        <a:t>Nettoyage et assainissement</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98,75</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889514"/>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12. </a:t>
                      </a:r>
                      <a:r>
                        <a:rPr lang="fr-FR" sz="1400" dirty="0">
                          <a:effectLst/>
                          <a:latin typeface="Arial" panose="020B0604020202020204" pitchFamily="34" charset="0"/>
                          <a:ea typeface="Times New Roman" panose="02020603050405020304" pitchFamily="18" charset="0"/>
                          <a:cs typeface="Arial" panose="020B0604020202020204" pitchFamily="34" charset="0"/>
                        </a:rPr>
                        <a:t>Lutte contre les nuisibles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91,67</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1079950"/>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13. </a:t>
                      </a:r>
                      <a:r>
                        <a:rPr lang="fr-FR" sz="1400" dirty="0">
                          <a:effectLst/>
                          <a:latin typeface="Arial" panose="020B0604020202020204" pitchFamily="34" charset="0"/>
                          <a:ea typeface="Times New Roman" panose="02020603050405020304" pitchFamily="18" charset="0"/>
                          <a:cs typeface="Arial" panose="020B0604020202020204" pitchFamily="34" charset="0"/>
                        </a:rPr>
                        <a:t>Hygiène du personnel et installations pour les employés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99,31</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0511641"/>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14. </a:t>
                      </a:r>
                      <a:r>
                        <a:rPr lang="fr-FR" sz="1400" dirty="0">
                          <a:effectLst/>
                          <a:latin typeface="Arial" panose="020B0604020202020204" pitchFamily="34" charset="0"/>
                          <a:ea typeface="Times New Roman" panose="02020603050405020304" pitchFamily="18" charset="0"/>
                          <a:cs typeface="Arial" panose="020B0604020202020204" pitchFamily="34" charset="0"/>
                        </a:rPr>
                        <a:t>Produits retraités/recyclés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 </a:t>
                      </a:r>
                      <a:r>
                        <a:rPr lang="fr-FR" sz="1400" dirty="0" smtClean="0">
                          <a:effectLst/>
                          <a:latin typeface="Arial" panose="020B0604020202020204" pitchFamily="34" charset="0"/>
                          <a:ea typeface="Times New Roman" panose="02020603050405020304" pitchFamily="18" charset="0"/>
                          <a:cs typeface="Arial" panose="020B0604020202020204" pitchFamily="34" charset="0"/>
                        </a:rPr>
                        <a:t>--</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2412115"/>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15. </a:t>
                      </a:r>
                      <a:r>
                        <a:rPr lang="fr-FR" sz="1400" dirty="0">
                          <a:effectLst/>
                          <a:latin typeface="Arial" panose="020B0604020202020204" pitchFamily="34" charset="0"/>
                          <a:ea typeface="Times New Roman" panose="02020603050405020304" pitchFamily="18" charset="0"/>
                          <a:cs typeface="Arial" panose="020B0604020202020204" pitchFamily="34" charset="0"/>
                        </a:rPr>
                        <a:t>procédures de rappel de produit</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100,00</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356204"/>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16. Entreposage</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100,00</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257224"/>
                  </a:ext>
                </a:extLst>
              </a:tr>
              <a:tr h="468194">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17. </a:t>
                      </a:r>
                      <a:r>
                        <a:rPr lang="fr-FR" sz="1400" dirty="0">
                          <a:effectLst/>
                          <a:latin typeface="Arial" panose="020B0604020202020204" pitchFamily="34" charset="0"/>
                          <a:ea typeface="Times New Roman" panose="02020603050405020304" pitchFamily="18" charset="0"/>
                          <a:cs typeface="Arial" panose="020B0604020202020204" pitchFamily="34" charset="0"/>
                        </a:rPr>
                        <a:t>Information sur les produits et sensibilisation des consommateurs</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100,00</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4965704"/>
                  </a:ext>
                </a:extLst>
              </a:tr>
              <a:tr h="234097">
                <a:tc>
                  <a:txBody>
                    <a:bodyPr/>
                    <a:lstStyle/>
                    <a:p>
                      <a:pPr>
                        <a:lnSpc>
                          <a:spcPct val="107000"/>
                        </a:lnSpc>
                        <a:spcAft>
                          <a:spcPts val="0"/>
                        </a:spcAft>
                      </a:pPr>
                      <a:r>
                        <a:rPr lang="fr-FR" sz="1400" dirty="0" smtClean="0">
                          <a:effectLst/>
                          <a:latin typeface="Arial" panose="020B0604020202020204" pitchFamily="34" charset="0"/>
                          <a:ea typeface="Times New Roman" panose="02020603050405020304" pitchFamily="18" charset="0"/>
                          <a:cs typeface="Arial" panose="020B0604020202020204" pitchFamily="34" charset="0"/>
                        </a:rPr>
                        <a:t>18. </a:t>
                      </a:r>
                      <a:r>
                        <a:rPr lang="fr-FR" sz="1400" dirty="0">
                          <a:effectLst/>
                          <a:latin typeface="Arial" panose="020B0604020202020204" pitchFamily="34" charset="0"/>
                          <a:ea typeface="Times New Roman" panose="02020603050405020304" pitchFamily="18" charset="0"/>
                          <a:cs typeface="Arial" panose="020B0604020202020204" pitchFamily="34" charset="0"/>
                        </a:rPr>
                        <a:t>Défense alimentaire, biovigilance et bioterrorisme</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400" dirty="0">
                          <a:effectLst/>
                          <a:latin typeface="Arial" panose="020B0604020202020204" pitchFamily="34" charset="0"/>
                          <a:ea typeface="Times New Roman" panose="02020603050405020304" pitchFamily="18" charset="0"/>
                          <a:cs typeface="Arial" panose="020B0604020202020204" pitchFamily="34" charset="0"/>
                        </a:rPr>
                        <a:t>100,00</a:t>
                      </a:r>
                      <a:endParaRPr lang="fr-FR" sz="1500"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1406071"/>
                  </a:ext>
                </a:extLst>
              </a:tr>
              <a:tr h="234097">
                <a:tc>
                  <a:txBody>
                    <a:bodyPr/>
                    <a:lstStyle/>
                    <a:p>
                      <a:pPr algn="ctr">
                        <a:lnSpc>
                          <a:spcPct val="107000"/>
                        </a:lnSpc>
                        <a:spcAft>
                          <a:spcPts val="0"/>
                        </a:spcAft>
                      </a:pPr>
                      <a:r>
                        <a:rPr lang="fr-FR" sz="1400" b="1" dirty="0" smtClean="0">
                          <a:effectLst/>
                          <a:latin typeface="Arial" panose="020B0604020202020204" pitchFamily="34" charset="0"/>
                          <a:ea typeface="Times New Roman" panose="02020603050405020304" pitchFamily="18" charset="0"/>
                          <a:cs typeface="Arial" panose="020B0604020202020204" pitchFamily="34" charset="0"/>
                        </a:rPr>
                        <a:t>Conformité totale de l’usine</a:t>
                      </a:r>
                      <a:endParaRPr lang="fr-FR" sz="1500" b="1"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tc>
                  <a:txBody>
                    <a:bodyPr/>
                    <a:lstStyle/>
                    <a:p>
                      <a:pPr algn="ctr">
                        <a:lnSpc>
                          <a:spcPct val="107000"/>
                        </a:lnSpc>
                        <a:spcAft>
                          <a:spcPts val="0"/>
                        </a:spcAft>
                      </a:pPr>
                      <a:r>
                        <a:rPr lang="fr-FR" sz="1800" b="1" dirty="0">
                          <a:effectLst/>
                          <a:latin typeface="Arial" panose="020B0604020202020204" pitchFamily="34" charset="0"/>
                          <a:ea typeface="Times New Roman" panose="02020603050405020304" pitchFamily="18" charset="0"/>
                          <a:cs typeface="Arial" panose="020B0604020202020204" pitchFamily="34" charset="0"/>
                        </a:rPr>
                        <a:t>97,33</a:t>
                      </a:r>
                      <a:endParaRPr lang="fr-FR" sz="1800" b="1" dirty="0">
                        <a:effectLst/>
                        <a:latin typeface="Calibri" panose="020F0502020204030204" pitchFamily="34" charset="0"/>
                        <a:ea typeface="Calibri" panose="020F0502020204030204" pitchFamily="34" charset="0"/>
                        <a:cs typeface="Arial" panose="020B0604020202020204" pitchFamily="34" charset="0"/>
                      </a:endParaRPr>
                    </a:p>
                  </a:txBody>
                  <a:tcPr marL="61728" marR="6172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D5B4"/>
                    </a:solidFill>
                  </a:tcPr>
                </a:tc>
                <a:extLst>
                  <a:ext uri="{0D108BD9-81ED-4DB2-BD59-A6C34878D82A}">
                    <a16:rowId xmlns:a16="http://schemas.microsoft.com/office/drawing/2014/main" val="2553999539"/>
                  </a:ext>
                </a:extLst>
              </a:tr>
            </a:tbl>
          </a:graphicData>
        </a:graphic>
      </p:graphicFrame>
      <p:sp>
        <p:nvSpPr>
          <p:cNvPr id="30"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MA" sz="1800" b="1" dirty="0" smtClean="0">
                <a:solidFill>
                  <a:schemeClr val="tx1"/>
                </a:solidFill>
              </a:rPr>
              <a:t>12</a:t>
            </a:r>
            <a:endParaRPr lang="fr-FR" sz="1800" b="1" dirty="0">
              <a:solidFill>
                <a:schemeClr val="tx1"/>
              </a:solidFill>
            </a:endParaRPr>
          </a:p>
        </p:txBody>
      </p:sp>
    </p:spTree>
    <p:extLst>
      <p:ext uri="{BB962C8B-B14F-4D97-AF65-F5344CB8AC3E}">
        <p14:creationId xmlns:p14="http://schemas.microsoft.com/office/powerpoint/2010/main" val="2965434680"/>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5" name="ZoneTexte 24"/>
          <p:cNvSpPr txBox="1"/>
          <p:nvPr/>
        </p:nvSpPr>
        <p:spPr>
          <a:xfrm>
            <a:off x="707888" y="918845"/>
            <a:ext cx="3009927" cy="523220"/>
          </a:xfrm>
          <a:prstGeom prst="rect">
            <a:avLst/>
          </a:prstGeom>
          <a:noFill/>
        </p:spPr>
        <p:txBody>
          <a:bodyPr wrap="none" rtlCol="0">
            <a:spAutoFit/>
          </a:bodyPr>
          <a:lstStyle/>
          <a:p>
            <a:r>
              <a:rPr lang="fr-MA" sz="2400" b="1" dirty="0" smtClean="0"/>
              <a:t>I. Le </a:t>
            </a:r>
            <a:r>
              <a:rPr lang="fr-MA" sz="2800" b="1" dirty="0" smtClean="0"/>
              <a:t>diagnostic</a:t>
            </a:r>
            <a:r>
              <a:rPr lang="fr-MA" sz="2400" b="1" dirty="0" smtClean="0"/>
              <a:t> PRP :</a:t>
            </a:r>
            <a:endParaRPr lang="fr-FR" sz="2400" b="1" dirty="0"/>
          </a:p>
        </p:txBody>
      </p:sp>
      <p:sp>
        <p:nvSpPr>
          <p:cNvPr id="27" name="ZoneTexte 26"/>
          <p:cNvSpPr txBox="1"/>
          <p:nvPr/>
        </p:nvSpPr>
        <p:spPr>
          <a:xfrm>
            <a:off x="707888" y="1416517"/>
            <a:ext cx="6282041" cy="461665"/>
          </a:xfrm>
          <a:prstGeom prst="rect">
            <a:avLst/>
          </a:prstGeom>
          <a:noFill/>
        </p:spPr>
        <p:txBody>
          <a:bodyPr wrap="none" rtlCol="0">
            <a:spAutoFit/>
          </a:bodyPr>
          <a:lstStyle/>
          <a:p>
            <a:r>
              <a:rPr lang="fr-MA" sz="2400" b="1" dirty="0" smtClean="0">
                <a:solidFill>
                  <a:srgbClr val="FF0000"/>
                </a:solidFill>
              </a:rPr>
              <a:t>4. Résultats du diagnostic – Présentation Radar :</a:t>
            </a:r>
            <a:endParaRPr lang="fr-FR" sz="20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MA" sz="1800" b="1" dirty="0" smtClean="0">
                <a:solidFill>
                  <a:schemeClr val="tx1"/>
                </a:solidFill>
              </a:rPr>
              <a:t>13</a:t>
            </a:r>
            <a:endParaRPr lang="fr-FR" sz="1800" b="1" dirty="0">
              <a:solidFill>
                <a:schemeClr val="tx1"/>
              </a:solidFill>
            </a:endParaRPr>
          </a:p>
        </p:txBody>
      </p:sp>
      <p:pic>
        <p:nvPicPr>
          <p:cNvPr id="3" name="Image 2"/>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rcRect l="2829" t="2109" r="3422" b="7536"/>
          <a:stretch/>
        </p:blipFill>
        <p:spPr>
          <a:xfrm>
            <a:off x="2195321" y="1878182"/>
            <a:ext cx="8198218" cy="4979818"/>
          </a:xfrm>
          <a:prstGeom prst="rect">
            <a:avLst/>
          </a:prstGeom>
        </p:spPr>
      </p:pic>
    </p:spTree>
    <p:extLst>
      <p:ext uri="{BB962C8B-B14F-4D97-AF65-F5344CB8AC3E}">
        <p14:creationId xmlns:p14="http://schemas.microsoft.com/office/powerpoint/2010/main" val="124695222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5" name="ZoneTexte 24"/>
          <p:cNvSpPr txBox="1"/>
          <p:nvPr/>
        </p:nvSpPr>
        <p:spPr>
          <a:xfrm>
            <a:off x="707888" y="918845"/>
            <a:ext cx="2794098" cy="461665"/>
          </a:xfrm>
          <a:prstGeom prst="rect">
            <a:avLst/>
          </a:prstGeom>
          <a:noFill/>
        </p:spPr>
        <p:txBody>
          <a:bodyPr wrap="none" rtlCol="0">
            <a:spAutoFit/>
          </a:bodyPr>
          <a:lstStyle/>
          <a:p>
            <a:r>
              <a:rPr lang="fr-MA" sz="2400" b="1" dirty="0" smtClean="0"/>
              <a:t>I. Le diagnostic PRP :</a:t>
            </a:r>
            <a:endParaRPr lang="fr-FR" sz="2400" b="1" dirty="0"/>
          </a:p>
        </p:txBody>
      </p:sp>
      <p:sp>
        <p:nvSpPr>
          <p:cNvPr id="27" name="ZoneTexte 26"/>
          <p:cNvSpPr txBox="1"/>
          <p:nvPr/>
        </p:nvSpPr>
        <p:spPr>
          <a:xfrm>
            <a:off x="707888" y="1381400"/>
            <a:ext cx="7179914" cy="461665"/>
          </a:xfrm>
          <a:prstGeom prst="rect">
            <a:avLst/>
          </a:prstGeom>
          <a:noFill/>
        </p:spPr>
        <p:txBody>
          <a:bodyPr wrap="none" rtlCol="0">
            <a:spAutoFit/>
          </a:bodyPr>
          <a:lstStyle/>
          <a:p>
            <a:r>
              <a:rPr lang="fr-MA" sz="2400" b="1" dirty="0">
                <a:solidFill>
                  <a:srgbClr val="FF0000"/>
                </a:solidFill>
              </a:rPr>
              <a:t>5</a:t>
            </a:r>
            <a:r>
              <a:rPr lang="fr-MA" sz="2400" b="1" dirty="0" smtClean="0">
                <a:solidFill>
                  <a:srgbClr val="FF0000"/>
                </a:solidFill>
              </a:rPr>
              <a:t>. </a:t>
            </a:r>
            <a:r>
              <a:rPr lang="fr-MA" sz="2400" b="1" dirty="0">
                <a:solidFill>
                  <a:srgbClr val="FF0000"/>
                </a:solidFill>
              </a:rPr>
              <a:t>Plan d’action </a:t>
            </a:r>
            <a:r>
              <a:rPr lang="fr-MA" sz="2400" b="1" dirty="0" smtClean="0">
                <a:solidFill>
                  <a:srgbClr val="FF0000"/>
                </a:solidFill>
              </a:rPr>
              <a:t>proposé pour la Centrale Danone Salé :</a:t>
            </a:r>
            <a:endParaRPr lang="fr-FR" sz="2400" b="1" dirty="0">
              <a:solidFill>
                <a:srgbClr val="FF0000"/>
              </a:solidFill>
            </a:endParaRPr>
          </a:p>
        </p:txBody>
      </p:sp>
      <p:graphicFrame>
        <p:nvGraphicFramePr>
          <p:cNvPr id="22" name="Tableau 21"/>
          <p:cNvGraphicFramePr>
            <a:graphicFrameLocks noGrp="1"/>
          </p:cNvGraphicFramePr>
          <p:nvPr>
            <p:extLst>
              <p:ext uri="{D42A27DB-BD31-4B8C-83A1-F6EECF244321}">
                <p14:modId xmlns:p14="http://schemas.microsoft.com/office/powerpoint/2010/main" val="3312291283"/>
              </p:ext>
            </p:extLst>
          </p:nvPr>
        </p:nvGraphicFramePr>
        <p:xfrm>
          <a:off x="2406173" y="1885773"/>
          <a:ext cx="7366000" cy="4676972"/>
        </p:xfrm>
        <a:graphic>
          <a:graphicData uri="http://schemas.openxmlformats.org/drawingml/2006/table">
            <a:tbl>
              <a:tblPr firstRow="1" firstCol="1" bandRow="1"/>
              <a:tblGrid>
                <a:gridCol w="1143000">
                  <a:extLst>
                    <a:ext uri="{9D8B030D-6E8A-4147-A177-3AD203B41FA5}">
                      <a16:colId xmlns:a16="http://schemas.microsoft.com/office/drawing/2014/main" val="994174733"/>
                    </a:ext>
                  </a:extLst>
                </a:gridCol>
                <a:gridCol w="2997200">
                  <a:extLst>
                    <a:ext uri="{9D8B030D-6E8A-4147-A177-3AD203B41FA5}">
                      <a16:colId xmlns:a16="http://schemas.microsoft.com/office/drawing/2014/main" val="810281633"/>
                    </a:ext>
                  </a:extLst>
                </a:gridCol>
                <a:gridCol w="3225800">
                  <a:extLst>
                    <a:ext uri="{9D8B030D-6E8A-4147-A177-3AD203B41FA5}">
                      <a16:colId xmlns:a16="http://schemas.microsoft.com/office/drawing/2014/main" val="3222731362"/>
                    </a:ext>
                  </a:extLst>
                </a:gridCol>
              </a:tblGrid>
              <a:tr h="509364">
                <a:tc>
                  <a:txBody>
                    <a:bodyPr/>
                    <a:lstStyle/>
                    <a:p>
                      <a:pPr algn="ctr">
                        <a:lnSpc>
                          <a:spcPct val="107000"/>
                        </a:lnSpc>
                        <a:spcAft>
                          <a:spcPts val="0"/>
                        </a:spcAft>
                      </a:pPr>
                      <a:r>
                        <a:rPr lang="en-US" sz="1600" b="1"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Chapitres</a:t>
                      </a:r>
                      <a:endParaRPr lang="fr-FR"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lnSpc>
                          <a:spcPct val="107000"/>
                        </a:lnSpc>
                        <a:spcAft>
                          <a:spcPts val="0"/>
                        </a:spcAft>
                      </a:pPr>
                      <a:r>
                        <a:rPr lang="en-US" sz="1600" b="1"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Non</a:t>
                      </a:r>
                      <a:r>
                        <a:rPr lang="en-US" sz="1600" b="1"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b="1" baseline="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conformité</a:t>
                      </a:r>
                      <a:endParaRPr lang="fr-FR"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gn="ctr">
                        <a:lnSpc>
                          <a:spcPct val="107000"/>
                        </a:lnSpc>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Action </a:t>
                      </a:r>
                      <a:r>
                        <a:rPr lang="en-US" sz="1600" b="1"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corrective/amelioration</a:t>
                      </a:r>
                      <a:endParaRPr lang="fr-FR" sz="16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762101451"/>
                  </a:ext>
                </a:extLst>
              </a:tr>
              <a:tr h="825680">
                <a:tc>
                  <a:txBody>
                    <a:bodyPr/>
                    <a:lstStyle/>
                    <a:p>
                      <a:pPr>
                        <a:lnSpc>
                          <a:spcPct val="107000"/>
                        </a:lnSpc>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4.3-03</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nSpc>
                          <a:spcPct val="107000"/>
                        </a:lnSpc>
                        <a:spcAft>
                          <a:spcPts val="0"/>
                        </a:spcAft>
                        <a:buFont typeface="Arial" panose="020B0604020202020204" pitchFamily="34" charset="0"/>
                        <a:buNone/>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Mauvaise</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état</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zones de </a:t>
                      </a:r>
                      <a:r>
                        <a:rPr lang="en-US" sz="1600" baseline="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l’entourage</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 </a:t>
                      </a:r>
                      <a:r>
                        <a:rPr lang="en-US" sz="1600" baseline="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l’usine</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marL="0" indent="0">
                        <a:lnSpc>
                          <a:spcPct val="107000"/>
                        </a:lnSpc>
                        <a:spcAft>
                          <a:spcPts val="0"/>
                        </a:spcAft>
                        <a:buFont typeface="Arial" panose="020B0604020202020204" pitchFamily="34" charset="0"/>
                        <a:buNone/>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Améliorer</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l'état</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du sol et de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l'environnement</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 zones.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530279693"/>
                  </a:ext>
                </a:extLst>
              </a:tr>
              <a:tr h="1080512">
                <a:tc>
                  <a:txBody>
                    <a:bodyPr/>
                    <a:lstStyle/>
                    <a:p>
                      <a:pPr>
                        <a:lnSpc>
                          <a:spcPct val="107000"/>
                        </a:lnSpc>
                        <a:spcAft>
                          <a:spcPts val="0"/>
                        </a:spcAft>
                      </a:pPr>
                      <a:r>
                        <a:rPr lang="fr-FR" sz="1600" b="1" dirty="0">
                          <a:effectLst/>
                          <a:latin typeface="Times New Roman" panose="02020603050405020304" pitchFamily="18" charset="0"/>
                          <a:ea typeface="Calibri" panose="020F0502020204030204" pitchFamily="34" charset="0"/>
                          <a:cs typeface="Arial" panose="020B0604020202020204" pitchFamily="34" charset="0"/>
                        </a:rPr>
                        <a:t> </a:t>
                      </a:r>
                      <a:r>
                        <a:rPr lang="en-US" sz="1600" b="1" dirty="0">
                          <a:effectLst/>
                          <a:latin typeface="Times New Roman" panose="02020603050405020304" pitchFamily="18" charset="0"/>
                          <a:ea typeface="Calibri" panose="020F0502020204030204" pitchFamily="34" charset="0"/>
                          <a:cs typeface="Arial" panose="020B0604020202020204" pitchFamily="34" charset="0"/>
                        </a:rPr>
                        <a:t>5.3-01</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nSpc>
                          <a:spcPct val="107000"/>
                        </a:lnSpc>
                        <a:spcAft>
                          <a:spcPts val="0"/>
                        </a:spcAft>
                        <a:buFont typeface="Arial" panose="020B0604020202020204" pitchFamily="34" charset="0"/>
                        <a:buNone/>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Des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trous</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au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niveau</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des</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murs</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 la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salle</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traitement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0" indent="-285750">
                        <a:lnSpc>
                          <a:spcPct val="107000"/>
                        </a:lnSpc>
                        <a:spcAft>
                          <a:spcPts val="0"/>
                        </a:spcAft>
                        <a:buFontTx/>
                        <a:buChar char="-"/>
                      </a:pP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Fermeture</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des </a:t>
                      </a:r>
                      <a:r>
                        <a:rPr lang="en-US" sz="1600" baseline="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trous</a:t>
                      </a:r>
                      <a:endPar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marL="285750" indent="-285750">
                        <a:lnSpc>
                          <a:spcPct val="107000"/>
                        </a:lnSpc>
                        <a:spcAft>
                          <a:spcPts val="0"/>
                        </a:spcAft>
                        <a:buFontTx/>
                        <a:buChar char="-"/>
                      </a:pP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Améliorer</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l'état</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des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murs</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 la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salle</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traitement</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3548200"/>
                  </a:ext>
                </a:extLst>
              </a:tr>
              <a:tr h="1470206">
                <a:tc>
                  <a:txBody>
                    <a:bodyPr/>
                    <a:lstStyle/>
                    <a:p>
                      <a:pPr>
                        <a:lnSpc>
                          <a:spcPct val="107000"/>
                        </a:lnSpc>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5.3-06</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07000"/>
                        </a:lnSpc>
                        <a:spcAft>
                          <a:spcPts val="0"/>
                        </a:spcAft>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Absence de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porte</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pour la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salle</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poudrage</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p>
                    <a:p>
                      <a:pPr>
                        <a:lnSpc>
                          <a:spcPct val="107000"/>
                        </a:lnSpc>
                        <a:spcAft>
                          <a:spcPts val="0"/>
                        </a:spcAft>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auvaise</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état</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des joint des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portes</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nSpc>
                          <a:spcPct val="107000"/>
                        </a:lnSpc>
                        <a:spcAft>
                          <a:spcPts val="0"/>
                        </a:spcAft>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Mettre</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un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porte</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rideau</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à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fermetur</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baseline="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automatique</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0"/>
                        </a:spcAft>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Changer</a:t>
                      </a:r>
                      <a:r>
                        <a:rPr lang="en-US" sz="1600" baseline="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et </a:t>
                      </a:r>
                      <a:r>
                        <a:rPr lang="en-US" sz="1600" baseline="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eillez</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sur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l'état</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des joints des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portes</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qui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mènent</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à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l'extérieur</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309083350"/>
                  </a:ext>
                </a:extLst>
              </a:tr>
              <a:tr h="791210">
                <a:tc>
                  <a:txBody>
                    <a:bodyPr/>
                    <a:lstStyle/>
                    <a:p>
                      <a:pPr>
                        <a:lnSpc>
                          <a:spcPct val="107000"/>
                        </a:lnSpc>
                        <a:spcAft>
                          <a:spcPts val="0"/>
                        </a:spcAft>
                      </a:pPr>
                      <a:r>
                        <a:rPr lang="en-US" sz="1600" b="1"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10.2-05</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Flux </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de circulation du personnel non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respectée</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pour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certains</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ouvriers</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err="1"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Sensibiliser</a:t>
                      </a:r>
                      <a:r>
                        <a:rPr lang="en-US" sz="1600" dirty="0" smtClean="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le personnel, pour respecter les flux de </a:t>
                      </a:r>
                      <a:r>
                        <a:rPr lang="en-US" sz="16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mouvement</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875281"/>
                  </a:ext>
                </a:extLst>
              </a:tr>
            </a:tbl>
          </a:graphicData>
        </a:graphic>
      </p:graphicFrame>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14</a:t>
            </a:r>
            <a:endParaRPr lang="fr-FR" sz="1800" b="1" dirty="0">
              <a:solidFill>
                <a:schemeClr val="tx1"/>
              </a:solidFill>
            </a:endParaRPr>
          </a:p>
        </p:txBody>
      </p:sp>
    </p:spTree>
    <p:extLst>
      <p:ext uri="{BB962C8B-B14F-4D97-AF65-F5344CB8AC3E}">
        <p14:creationId xmlns:p14="http://schemas.microsoft.com/office/powerpoint/2010/main" val="4249315995"/>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5" name="ZoneTexte 24"/>
          <p:cNvSpPr txBox="1"/>
          <p:nvPr/>
        </p:nvSpPr>
        <p:spPr>
          <a:xfrm>
            <a:off x="707888" y="91884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
        <p:nvSpPr>
          <p:cNvPr id="27" name="ZoneTexte 26"/>
          <p:cNvSpPr txBox="1"/>
          <p:nvPr/>
        </p:nvSpPr>
        <p:spPr>
          <a:xfrm>
            <a:off x="707888" y="1494811"/>
            <a:ext cx="4689169" cy="461665"/>
          </a:xfrm>
          <a:prstGeom prst="rect">
            <a:avLst/>
          </a:prstGeom>
          <a:noFill/>
        </p:spPr>
        <p:txBody>
          <a:bodyPr wrap="none" rtlCol="0">
            <a:spAutoFit/>
          </a:bodyPr>
          <a:lstStyle/>
          <a:p>
            <a:r>
              <a:rPr lang="fr-MA" sz="2000" b="1" dirty="0" smtClean="0">
                <a:solidFill>
                  <a:srgbClr val="FF0000"/>
                </a:solidFill>
              </a:rPr>
              <a:t>1. </a:t>
            </a:r>
            <a:r>
              <a:rPr lang="fr-MA" sz="2400" b="1" dirty="0" smtClean="0">
                <a:solidFill>
                  <a:srgbClr val="FF0000"/>
                </a:solidFill>
              </a:rPr>
              <a:t>Champ d’application de l’HACCP :</a:t>
            </a:r>
            <a:endParaRPr lang="fr-FR" sz="20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15</a:t>
            </a:r>
            <a:endParaRPr lang="fr-FR" sz="1800" b="1" dirty="0">
              <a:solidFill>
                <a:schemeClr val="tx1"/>
              </a:solidFill>
            </a:endParaRPr>
          </a:p>
        </p:txBody>
      </p:sp>
      <p:sp>
        <p:nvSpPr>
          <p:cNvPr id="2" name="Rectangle 1"/>
          <p:cNvSpPr/>
          <p:nvPr/>
        </p:nvSpPr>
        <p:spPr>
          <a:xfrm>
            <a:off x="923478" y="2097875"/>
            <a:ext cx="11268522" cy="1938992"/>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fr-MA" sz="2400" b="1" dirty="0" smtClean="0"/>
              <a:t>Les produits </a:t>
            </a:r>
            <a:r>
              <a:rPr lang="fr-MA" sz="2400" b="1" dirty="0"/>
              <a:t>de </a:t>
            </a:r>
            <a:r>
              <a:rPr lang="fr-MA" sz="2400" b="1" dirty="0" smtClean="0">
                <a:solidFill>
                  <a:srgbClr val="FF0000"/>
                </a:solidFill>
              </a:rPr>
              <a:t>yaourts étuvés,</a:t>
            </a:r>
          </a:p>
          <a:p>
            <a:pPr marL="342900" indent="-342900" algn="just">
              <a:lnSpc>
                <a:spcPct val="150000"/>
              </a:lnSpc>
              <a:buFont typeface="Wingdings" panose="05000000000000000000" pitchFamily="2" charset="2"/>
              <a:buChar char="q"/>
            </a:pPr>
            <a:r>
              <a:rPr lang="fr-MA" sz="2400" b="1" dirty="0">
                <a:solidFill>
                  <a:srgbClr val="0070C0"/>
                </a:solidFill>
              </a:rPr>
              <a:t>T</a:t>
            </a:r>
            <a:r>
              <a:rPr lang="fr-MA" sz="2400" b="1" dirty="0" smtClean="0">
                <a:solidFill>
                  <a:srgbClr val="0070C0"/>
                </a:solidFill>
              </a:rPr>
              <a:t>outes les activités associ</a:t>
            </a:r>
            <a:r>
              <a:rPr lang="fr-MA" sz="2400" b="1" dirty="0" smtClean="0">
                <a:solidFill>
                  <a:srgbClr val="0070C0"/>
                </a:solidFill>
                <a:latin typeface="Calibri" panose="020F0502020204030204" pitchFamily="34" charset="0"/>
                <a:cs typeface="Calibri" panose="020F0502020204030204" pitchFamily="34" charset="0"/>
              </a:rPr>
              <a:t>ée</a:t>
            </a:r>
            <a:r>
              <a:rPr lang="fr-MA" sz="2400" b="1" dirty="0" smtClean="0">
                <a:solidFill>
                  <a:srgbClr val="0070C0"/>
                </a:solidFill>
              </a:rPr>
              <a:t>s</a:t>
            </a:r>
            <a:endParaRPr lang="fr-FR" sz="2400" b="1" dirty="0">
              <a:solidFill>
                <a:srgbClr val="0070C0"/>
              </a:solidFill>
            </a:endParaRPr>
          </a:p>
          <a:p>
            <a:pPr algn="just"/>
            <a:endParaRPr lang="fr-MA" sz="2400" dirty="0" smtClean="0"/>
          </a:p>
          <a:p>
            <a:pPr algn="just"/>
            <a:r>
              <a:rPr lang="fr-MA" sz="2400" dirty="0" smtClean="0"/>
              <a:t>. </a:t>
            </a:r>
            <a:endParaRPr lang="fr-FR" sz="2400" dirty="0"/>
          </a:p>
        </p:txBody>
      </p:sp>
      <p:graphicFrame>
        <p:nvGraphicFramePr>
          <p:cNvPr id="22" name="Tableau 21"/>
          <p:cNvGraphicFramePr>
            <a:graphicFrameLocks noGrp="1"/>
          </p:cNvGraphicFramePr>
          <p:nvPr>
            <p:extLst>
              <p:ext uri="{D42A27DB-BD31-4B8C-83A1-F6EECF244321}">
                <p14:modId xmlns:p14="http://schemas.microsoft.com/office/powerpoint/2010/main" val="2414547953"/>
              </p:ext>
            </p:extLst>
          </p:nvPr>
        </p:nvGraphicFramePr>
        <p:xfrm>
          <a:off x="5397056" y="3270885"/>
          <a:ext cx="5854040" cy="2955648"/>
        </p:xfrm>
        <a:graphic>
          <a:graphicData uri="http://schemas.openxmlformats.org/drawingml/2006/table">
            <a:tbl>
              <a:tblPr firstRow="1" bandRow="1">
                <a:tableStyleId>{5FD0F851-EC5A-4D38-B0AD-8093EC10F338}</a:tableStyleId>
              </a:tblPr>
              <a:tblGrid>
                <a:gridCol w="5854040">
                  <a:extLst>
                    <a:ext uri="{9D8B030D-6E8A-4147-A177-3AD203B41FA5}">
                      <a16:colId xmlns:a16="http://schemas.microsoft.com/office/drawing/2014/main" val="3509881730"/>
                    </a:ext>
                  </a:extLst>
                </a:gridCol>
              </a:tblGrid>
              <a:tr h="710896">
                <a:tc>
                  <a:txBody>
                    <a:bodyPr/>
                    <a:lstStyle/>
                    <a:p>
                      <a:pPr algn="ctr"/>
                      <a:r>
                        <a:rPr lang="fr-MA" sz="2400" b="1" dirty="0" smtClean="0"/>
                        <a:t>Achat</a:t>
                      </a:r>
                      <a:r>
                        <a:rPr lang="fr-MA" sz="2400" b="1" baseline="0" dirty="0" smtClean="0"/>
                        <a:t> des matières premières</a:t>
                      </a:r>
                      <a:endParaRPr lang="fr-FR" sz="2400" b="1" dirty="0"/>
                    </a:p>
                  </a:txBody>
                  <a:tcPr anchor="ctr"/>
                </a:tc>
                <a:extLst>
                  <a:ext uri="{0D108BD9-81ED-4DB2-BD59-A6C34878D82A}">
                    <a16:rowId xmlns:a16="http://schemas.microsoft.com/office/drawing/2014/main" val="1667677853"/>
                  </a:ext>
                </a:extLst>
              </a:tr>
              <a:tr h="710896">
                <a:tc>
                  <a:txBody>
                    <a:bodyPr/>
                    <a:lstStyle/>
                    <a:p>
                      <a:pPr algn="ctr"/>
                      <a:r>
                        <a:rPr lang="fr-MA" sz="2400" b="1" dirty="0" smtClean="0"/>
                        <a:t>Stockage : matière</a:t>
                      </a:r>
                      <a:r>
                        <a:rPr lang="fr-MA" sz="2400" b="1" baseline="0" dirty="0" smtClean="0"/>
                        <a:t> première, </a:t>
                      </a:r>
                    </a:p>
                    <a:p>
                      <a:pPr algn="ctr"/>
                      <a:r>
                        <a:rPr lang="fr-MA" sz="2400" b="1" baseline="0" dirty="0" smtClean="0"/>
                        <a:t>produits  semi-finis, produits finis</a:t>
                      </a:r>
                      <a:endParaRPr lang="fr-FR" sz="2400" b="1" dirty="0"/>
                    </a:p>
                  </a:txBody>
                  <a:tcPr anchor="ctr"/>
                </a:tc>
                <a:extLst>
                  <a:ext uri="{0D108BD9-81ED-4DB2-BD59-A6C34878D82A}">
                    <a16:rowId xmlns:a16="http://schemas.microsoft.com/office/drawing/2014/main" val="589723849"/>
                  </a:ext>
                </a:extLst>
              </a:tr>
              <a:tr h="710896">
                <a:tc>
                  <a:txBody>
                    <a:bodyPr/>
                    <a:lstStyle/>
                    <a:p>
                      <a:pPr algn="ctr"/>
                      <a:r>
                        <a:rPr lang="fr-MA" sz="2400" b="1" dirty="0" smtClean="0"/>
                        <a:t>Étapes</a:t>
                      </a:r>
                      <a:r>
                        <a:rPr lang="fr-MA" sz="2400" b="1" baseline="0" dirty="0" smtClean="0"/>
                        <a:t> de fabrication</a:t>
                      </a:r>
                    </a:p>
                  </a:txBody>
                  <a:tcPr anchor="ctr"/>
                </a:tc>
                <a:extLst>
                  <a:ext uri="{0D108BD9-81ED-4DB2-BD59-A6C34878D82A}">
                    <a16:rowId xmlns:a16="http://schemas.microsoft.com/office/drawing/2014/main" val="300069498"/>
                  </a:ext>
                </a:extLst>
              </a:tr>
              <a:tr h="710896">
                <a:tc>
                  <a:txBody>
                    <a:bodyPr/>
                    <a:lstStyle/>
                    <a:p>
                      <a:pPr algn="ctr"/>
                      <a:r>
                        <a:rPr lang="fr-MA" sz="2400" b="1" dirty="0" smtClean="0"/>
                        <a:t>Utilités ( eau, air,</a:t>
                      </a:r>
                      <a:r>
                        <a:rPr lang="fr-MA" sz="2400" b="1" baseline="0" dirty="0" smtClean="0"/>
                        <a:t> </a:t>
                      </a:r>
                      <a:r>
                        <a:rPr lang="fr-MA" sz="2400" b="1" baseline="0" dirty="0" err="1" smtClean="0"/>
                        <a:t>energie</a:t>
                      </a:r>
                      <a:r>
                        <a:rPr lang="fr-MA" sz="2400" b="1" baseline="0" dirty="0" smtClean="0"/>
                        <a:t>)</a:t>
                      </a:r>
                      <a:endParaRPr lang="fr-FR" sz="2400" b="1" dirty="0"/>
                    </a:p>
                  </a:txBody>
                  <a:tcPr anchor="ctr"/>
                </a:tc>
                <a:extLst>
                  <a:ext uri="{0D108BD9-81ED-4DB2-BD59-A6C34878D82A}">
                    <a16:rowId xmlns:a16="http://schemas.microsoft.com/office/drawing/2014/main" val="2520045423"/>
                  </a:ext>
                </a:extLst>
              </a:tr>
            </a:tbl>
          </a:graphicData>
        </a:graphic>
      </p:graphicFrame>
      <p:sp>
        <p:nvSpPr>
          <p:cNvPr id="3" name="Flèche à angle droit 2"/>
          <p:cNvSpPr/>
          <p:nvPr/>
        </p:nvSpPr>
        <p:spPr>
          <a:xfrm rot="5400000">
            <a:off x="3038631" y="3164117"/>
            <a:ext cx="1276777" cy="2028297"/>
          </a:xfrm>
          <a:prstGeom prst="bentUpArrow">
            <a:avLst/>
          </a:prstGeom>
          <a:solidFill>
            <a:srgbClr val="DEEB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49983724"/>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7" name="ZoneTexte 26"/>
          <p:cNvSpPr txBox="1"/>
          <p:nvPr/>
        </p:nvSpPr>
        <p:spPr>
          <a:xfrm>
            <a:off x="698384" y="1397588"/>
            <a:ext cx="2560509" cy="461665"/>
          </a:xfrm>
          <a:prstGeom prst="rect">
            <a:avLst/>
          </a:prstGeom>
          <a:noFill/>
        </p:spPr>
        <p:txBody>
          <a:bodyPr wrap="none" rtlCol="0">
            <a:spAutoFit/>
          </a:bodyPr>
          <a:lstStyle/>
          <a:p>
            <a:r>
              <a:rPr lang="fr-MA" sz="2400" b="1" dirty="0">
                <a:solidFill>
                  <a:srgbClr val="FF0000"/>
                </a:solidFill>
              </a:rPr>
              <a:t>2</a:t>
            </a:r>
            <a:r>
              <a:rPr lang="fr-MA" sz="2400" b="1" dirty="0" smtClean="0">
                <a:solidFill>
                  <a:srgbClr val="FF0000"/>
                </a:solidFill>
              </a:rPr>
              <a:t>. L’équipe HACCP:</a:t>
            </a:r>
            <a:endParaRPr lang="fr-FR" sz="20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16</a:t>
            </a:r>
            <a:endParaRPr lang="fr-FR" sz="1800" b="1" dirty="0">
              <a:solidFill>
                <a:schemeClr val="tx1"/>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2047767316"/>
              </p:ext>
            </p:extLst>
          </p:nvPr>
        </p:nvGraphicFramePr>
        <p:xfrm>
          <a:off x="2101556" y="1840545"/>
          <a:ext cx="8128000" cy="49479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558039384"/>
                    </a:ext>
                  </a:extLst>
                </a:gridCol>
                <a:gridCol w="4064000">
                  <a:extLst>
                    <a:ext uri="{9D8B030D-6E8A-4147-A177-3AD203B41FA5}">
                      <a16:colId xmlns:a16="http://schemas.microsoft.com/office/drawing/2014/main" val="439104066"/>
                    </a:ext>
                  </a:extLst>
                </a:gridCol>
              </a:tblGrid>
              <a:tr h="370840">
                <a:tc>
                  <a:txBody>
                    <a:bodyPr/>
                    <a:lstStyle/>
                    <a:p>
                      <a:r>
                        <a:rPr lang="fr-MA" dirty="0" smtClean="0"/>
                        <a:t>Membres de l’équipe</a:t>
                      </a:r>
                      <a:endParaRPr lang="fr-FR" dirty="0"/>
                    </a:p>
                  </a:txBody>
                  <a:tcPr anchor="ctr"/>
                </a:tc>
                <a:tc>
                  <a:txBody>
                    <a:bodyPr/>
                    <a:lstStyle/>
                    <a:p>
                      <a:r>
                        <a:rPr lang="fr-MA" dirty="0" smtClean="0"/>
                        <a:t>Fonctions</a:t>
                      </a:r>
                      <a:r>
                        <a:rPr lang="fr-MA" baseline="0" dirty="0" smtClean="0"/>
                        <a:t> dans l’équipe</a:t>
                      </a:r>
                      <a:endParaRPr lang="fr-FR" dirty="0"/>
                    </a:p>
                  </a:txBody>
                  <a:tcPr anchor="ctr"/>
                </a:tc>
                <a:extLst>
                  <a:ext uri="{0D108BD9-81ED-4DB2-BD59-A6C34878D82A}">
                    <a16:rowId xmlns:a16="http://schemas.microsoft.com/office/drawing/2014/main" val="4034422665"/>
                  </a:ext>
                </a:extLst>
              </a:tr>
              <a:tr h="370840">
                <a:tc>
                  <a:txBody>
                    <a:bodyPr/>
                    <a:lstStyle/>
                    <a:p>
                      <a:r>
                        <a:rPr lang="fr-FR" sz="1800" b="1" kern="1200" dirty="0" smtClean="0">
                          <a:solidFill>
                            <a:schemeClr val="dk1"/>
                          </a:solidFill>
                          <a:effectLst/>
                          <a:latin typeface="+mn-lt"/>
                          <a:ea typeface="+mn-ea"/>
                          <a:cs typeface="+mn-cs"/>
                        </a:rPr>
                        <a:t>Ingénieur qualité </a:t>
                      </a:r>
                      <a:endParaRPr lang="fr-FR" dirty="0"/>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kern="1200" dirty="0" smtClean="0">
                          <a:solidFill>
                            <a:schemeClr val="dk1"/>
                          </a:solidFill>
                          <a:effectLst/>
                          <a:latin typeface="+mn-lt"/>
                          <a:ea typeface="+mn-ea"/>
                          <a:cs typeface="+mn-cs"/>
                        </a:rPr>
                        <a:t>Responsable et le pilote de l’équipe HACCP ces missions.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kern="1200" dirty="0" smtClean="0">
                          <a:solidFill>
                            <a:schemeClr val="dk1"/>
                          </a:solidFill>
                          <a:effectLst/>
                          <a:latin typeface="+mn-lt"/>
                          <a:ea typeface="+mn-ea"/>
                          <a:cs typeface="+mn-cs"/>
                        </a:rPr>
                        <a:t>Participation à l’analyse des dangers.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kern="1200" dirty="0" smtClean="0">
                          <a:solidFill>
                            <a:schemeClr val="dk1"/>
                          </a:solidFill>
                          <a:effectLst/>
                          <a:latin typeface="+mn-lt"/>
                          <a:ea typeface="+mn-ea"/>
                          <a:cs typeface="+mn-cs"/>
                        </a:rPr>
                        <a:t>Validation des points critiques.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fr-FR" sz="1800" kern="1200" dirty="0" smtClean="0">
                          <a:solidFill>
                            <a:schemeClr val="dk1"/>
                          </a:solidFill>
                          <a:effectLst/>
                          <a:latin typeface="+mn-lt"/>
                          <a:ea typeface="+mn-ea"/>
                          <a:cs typeface="+mn-cs"/>
                        </a:rPr>
                        <a:t>Validation du plan HACCP.</a:t>
                      </a:r>
                    </a:p>
                  </a:txBody>
                  <a:tcPr anchor="ctr"/>
                </a:tc>
                <a:extLst>
                  <a:ext uri="{0D108BD9-81ED-4DB2-BD59-A6C34878D82A}">
                    <a16:rowId xmlns:a16="http://schemas.microsoft.com/office/drawing/2014/main" val="2205694763"/>
                  </a:ext>
                </a:extLst>
              </a:tr>
              <a:tr h="370840">
                <a:tc>
                  <a:txBody>
                    <a:bodyPr/>
                    <a:lstStyle/>
                    <a:p>
                      <a:r>
                        <a:rPr lang="fr-MA" sz="1800" b="1" kern="1200" dirty="0" smtClean="0">
                          <a:solidFill>
                            <a:schemeClr val="dk1"/>
                          </a:solidFill>
                          <a:effectLst/>
                          <a:latin typeface="+mn-lt"/>
                          <a:ea typeface="+mn-ea"/>
                          <a:cs typeface="+mn-cs"/>
                        </a:rPr>
                        <a:t>Directeur</a:t>
                      </a:r>
                      <a:r>
                        <a:rPr lang="fr-MA" dirty="0" smtClean="0"/>
                        <a:t> </a:t>
                      </a:r>
                      <a:r>
                        <a:rPr lang="fr-MA" sz="1800" b="1" kern="1200" dirty="0" smtClean="0">
                          <a:solidFill>
                            <a:schemeClr val="dk1"/>
                          </a:solidFill>
                          <a:effectLst/>
                          <a:latin typeface="+mn-lt"/>
                          <a:ea typeface="+mn-ea"/>
                          <a:cs typeface="+mn-cs"/>
                        </a:rPr>
                        <a:t>du site</a:t>
                      </a:r>
                      <a:endParaRPr lang="fr-FR" sz="1800" b="1" kern="1200" dirty="0">
                        <a:solidFill>
                          <a:schemeClr val="dk1"/>
                        </a:solidFill>
                        <a:effectLst/>
                        <a:latin typeface="+mn-lt"/>
                        <a:ea typeface="+mn-ea"/>
                        <a:cs typeface="+mn-cs"/>
                      </a:endParaRPr>
                    </a:p>
                  </a:txBody>
                  <a:tcPr anchor="ctr"/>
                </a:tc>
                <a:tc>
                  <a:txBody>
                    <a:bodyPr/>
                    <a:lstStyle/>
                    <a:p>
                      <a:pPr marL="285750" indent="-285750">
                        <a:buFontTx/>
                        <a:buChar char="-"/>
                      </a:pPr>
                      <a:r>
                        <a:rPr lang="fr-MA" dirty="0" smtClean="0"/>
                        <a:t>Assurer les ressources nécessaires</a:t>
                      </a:r>
                      <a:endParaRPr lang="fr-MA" baseline="0" dirty="0" smtClean="0"/>
                    </a:p>
                    <a:p>
                      <a:pPr marL="285750" indent="-285750">
                        <a:buFontTx/>
                        <a:buChar char="-"/>
                      </a:pPr>
                      <a:r>
                        <a:rPr lang="fr-MA" baseline="0" dirty="0" smtClean="0"/>
                        <a:t>Participer à l’analyse des dangers</a:t>
                      </a:r>
                    </a:p>
                    <a:p>
                      <a:pPr marL="285750" indent="-285750">
                        <a:buFontTx/>
                        <a:buChar char="-"/>
                      </a:pPr>
                      <a:r>
                        <a:rPr lang="fr-MA" baseline="0" dirty="0" smtClean="0"/>
                        <a:t>Valider le plan HACCP</a:t>
                      </a:r>
                      <a:endParaRPr lang="fr-FR" dirty="0"/>
                    </a:p>
                  </a:txBody>
                  <a:tcPr anchor="ctr"/>
                </a:tc>
                <a:extLst>
                  <a:ext uri="{0D108BD9-81ED-4DB2-BD59-A6C34878D82A}">
                    <a16:rowId xmlns:a16="http://schemas.microsoft.com/office/drawing/2014/main" val="1620514149"/>
                  </a:ext>
                </a:extLst>
              </a:tr>
              <a:tr h="370840">
                <a:tc>
                  <a:txBody>
                    <a:bodyPr/>
                    <a:lstStyle/>
                    <a:p>
                      <a:r>
                        <a:rPr lang="fr-FR" sz="1800" b="1" kern="1200" dirty="0" smtClean="0">
                          <a:solidFill>
                            <a:schemeClr val="dk1"/>
                          </a:solidFill>
                          <a:effectLst/>
                          <a:latin typeface="+mn-lt"/>
                          <a:ea typeface="+mn-ea"/>
                          <a:cs typeface="+mn-cs"/>
                        </a:rPr>
                        <a:t>Stagiaires cycle d’ingénieur IAA : Samir CHBERREQ </a:t>
                      </a:r>
                      <a:endParaRPr lang="fr-FR" dirty="0"/>
                    </a:p>
                  </a:txBody>
                  <a:tcPr anchor="ctr"/>
                </a:tc>
                <a:tc>
                  <a:txBody>
                    <a:bodyPr/>
                    <a:lstStyle/>
                    <a:p>
                      <a:pPr marL="285750" indent="-285750">
                        <a:buFontTx/>
                        <a:buChar char="-"/>
                      </a:pPr>
                      <a:r>
                        <a:rPr lang="fr-FR" sz="1800" kern="1200" dirty="0" smtClean="0">
                          <a:solidFill>
                            <a:schemeClr val="dk1"/>
                          </a:solidFill>
                          <a:effectLst/>
                          <a:latin typeface="+mn-lt"/>
                          <a:ea typeface="+mn-ea"/>
                          <a:cs typeface="+mn-cs"/>
                        </a:rPr>
                        <a:t>Analyse des dangers de la chaine de fabrication.</a:t>
                      </a:r>
                    </a:p>
                    <a:p>
                      <a:pPr marL="285750" indent="-285750">
                        <a:buFontTx/>
                        <a:buChar char="-"/>
                      </a:pPr>
                      <a:r>
                        <a:rPr lang="fr-FR" sz="1800" kern="1200" dirty="0" smtClean="0">
                          <a:solidFill>
                            <a:schemeClr val="dk1"/>
                          </a:solidFill>
                          <a:effectLst/>
                          <a:latin typeface="+mn-lt"/>
                          <a:ea typeface="+mn-ea"/>
                          <a:cs typeface="+mn-cs"/>
                        </a:rPr>
                        <a:t>Élaboration du plan HACCP.</a:t>
                      </a:r>
                      <a:endParaRPr lang="fr-FR" dirty="0"/>
                    </a:p>
                  </a:txBody>
                  <a:tcPr anchor="ctr"/>
                </a:tc>
                <a:extLst>
                  <a:ext uri="{0D108BD9-81ED-4DB2-BD59-A6C34878D82A}">
                    <a16:rowId xmlns:a16="http://schemas.microsoft.com/office/drawing/2014/main" val="947846494"/>
                  </a:ext>
                </a:extLst>
              </a:tr>
              <a:tr h="370840">
                <a:tc>
                  <a:txBody>
                    <a:bodyPr/>
                    <a:lstStyle/>
                    <a:p>
                      <a:r>
                        <a:rPr lang="fr-FR" sz="1800" b="1" kern="1200" dirty="0" smtClean="0">
                          <a:solidFill>
                            <a:schemeClr val="dk1"/>
                          </a:solidFill>
                          <a:effectLst/>
                          <a:latin typeface="+mn-lt"/>
                          <a:ea typeface="+mn-ea"/>
                          <a:cs typeface="+mn-cs"/>
                        </a:rPr>
                        <a:t>Ingénieur production </a:t>
                      </a:r>
                      <a:endParaRPr lang="fr-FR" dirty="0"/>
                    </a:p>
                  </a:txBody>
                  <a:tcPr anchor="ctr"/>
                </a:tc>
                <a:tc>
                  <a:txBody>
                    <a:bodyPr/>
                    <a:lstStyle/>
                    <a:p>
                      <a:pPr marL="285750" indent="-285750">
                        <a:buFontTx/>
                        <a:buChar char="-"/>
                      </a:pPr>
                      <a:r>
                        <a:rPr lang="fr-FR" sz="1800" kern="1200" baseline="0" dirty="0" smtClean="0">
                          <a:solidFill>
                            <a:schemeClr val="dk1"/>
                          </a:solidFill>
                          <a:effectLst/>
                          <a:latin typeface="+mn-lt"/>
                          <a:ea typeface="+mn-ea"/>
                          <a:cs typeface="+mn-cs"/>
                        </a:rPr>
                        <a:t>C</a:t>
                      </a:r>
                      <a:r>
                        <a:rPr lang="fr-FR" sz="1800" kern="1200" dirty="0" smtClean="0">
                          <a:solidFill>
                            <a:schemeClr val="dk1"/>
                          </a:solidFill>
                          <a:effectLst/>
                          <a:latin typeface="+mn-lt"/>
                          <a:ea typeface="+mn-ea"/>
                          <a:cs typeface="+mn-cs"/>
                        </a:rPr>
                        <a:t>onfirmation du diagramme de</a:t>
                      </a:r>
                      <a:r>
                        <a:rPr lang="fr-FR" sz="1800" kern="1200" baseline="0" dirty="0" smtClean="0">
                          <a:solidFill>
                            <a:schemeClr val="dk1"/>
                          </a:solidFill>
                          <a:effectLst/>
                          <a:latin typeface="+mn-lt"/>
                          <a:ea typeface="+mn-ea"/>
                          <a:cs typeface="+mn-cs"/>
                        </a:rPr>
                        <a:t> </a:t>
                      </a:r>
                      <a:r>
                        <a:rPr lang="fr-FR" sz="1800" kern="1200" dirty="0" smtClean="0">
                          <a:solidFill>
                            <a:schemeClr val="dk1"/>
                          </a:solidFill>
                          <a:effectLst/>
                          <a:latin typeface="+mn-lt"/>
                          <a:ea typeface="+mn-ea"/>
                          <a:cs typeface="+mn-cs"/>
                        </a:rPr>
                        <a:t>fabrication</a:t>
                      </a:r>
                    </a:p>
                    <a:p>
                      <a:pPr marL="285750" indent="-285750">
                        <a:buFontTx/>
                        <a:buChar char="-"/>
                      </a:pPr>
                      <a:r>
                        <a:rPr lang="fr-FR" sz="1800" kern="1200" dirty="0" smtClean="0">
                          <a:solidFill>
                            <a:schemeClr val="dk1"/>
                          </a:solidFill>
                          <a:effectLst/>
                          <a:latin typeface="+mn-lt"/>
                          <a:ea typeface="+mn-ea"/>
                          <a:cs typeface="+mn-cs"/>
                        </a:rPr>
                        <a:t> Participation à l’analyse des dangers.</a:t>
                      </a:r>
                    </a:p>
                  </a:txBody>
                  <a:tcPr anchor="ctr"/>
                </a:tc>
                <a:extLst>
                  <a:ext uri="{0D108BD9-81ED-4DB2-BD59-A6C34878D82A}">
                    <a16:rowId xmlns:a16="http://schemas.microsoft.com/office/drawing/2014/main" val="1040087301"/>
                  </a:ext>
                </a:extLst>
              </a:tr>
              <a:tr h="370840">
                <a:tc>
                  <a:txBody>
                    <a:bodyPr/>
                    <a:lstStyle/>
                    <a:p>
                      <a:r>
                        <a:rPr lang="fr-FR" sz="1800" b="1" kern="1200" dirty="0" smtClean="0">
                          <a:solidFill>
                            <a:schemeClr val="dk1"/>
                          </a:solidFill>
                          <a:effectLst/>
                          <a:latin typeface="+mn-lt"/>
                          <a:ea typeface="+mn-ea"/>
                          <a:cs typeface="+mn-cs"/>
                        </a:rPr>
                        <a:t>Technicien laboratoire </a:t>
                      </a:r>
                      <a:endParaRPr lang="fr-FR" dirty="0"/>
                    </a:p>
                  </a:txBody>
                  <a:tcPr anchor="ctr"/>
                </a:tc>
                <a:tc>
                  <a:txBody>
                    <a:bodyPr/>
                    <a:lstStyle/>
                    <a:p>
                      <a:r>
                        <a:rPr lang="fr-FR" sz="1800" kern="1200" dirty="0" smtClean="0">
                          <a:solidFill>
                            <a:schemeClr val="dk1"/>
                          </a:solidFill>
                          <a:effectLst/>
                          <a:latin typeface="+mn-lt"/>
                          <a:ea typeface="+mn-ea"/>
                          <a:cs typeface="+mn-cs"/>
                        </a:rPr>
                        <a:t>-</a:t>
                      </a:r>
                      <a:r>
                        <a:rPr lang="fr-FR" sz="1800" kern="1200" baseline="0" dirty="0" smtClean="0">
                          <a:solidFill>
                            <a:schemeClr val="dk1"/>
                          </a:solidFill>
                          <a:effectLst/>
                          <a:latin typeface="+mn-lt"/>
                          <a:ea typeface="+mn-ea"/>
                          <a:cs typeface="+mn-cs"/>
                        </a:rPr>
                        <a:t> P</a:t>
                      </a:r>
                      <a:r>
                        <a:rPr lang="fr-FR" sz="1800" kern="1200" dirty="0" smtClean="0">
                          <a:solidFill>
                            <a:schemeClr val="dk1"/>
                          </a:solidFill>
                          <a:effectLst/>
                          <a:latin typeface="+mn-lt"/>
                          <a:ea typeface="+mn-ea"/>
                          <a:cs typeface="+mn-cs"/>
                        </a:rPr>
                        <a:t>articipation à l’analyse des dangers</a:t>
                      </a:r>
                    </a:p>
                  </a:txBody>
                  <a:tcPr anchor="ctr"/>
                </a:tc>
                <a:extLst>
                  <a:ext uri="{0D108BD9-81ED-4DB2-BD59-A6C34878D82A}">
                    <a16:rowId xmlns:a16="http://schemas.microsoft.com/office/drawing/2014/main" val="3216771964"/>
                  </a:ext>
                </a:extLst>
              </a:tr>
            </a:tbl>
          </a:graphicData>
        </a:graphic>
      </p:graphicFrame>
      <p:sp>
        <p:nvSpPr>
          <p:cNvPr id="24" name="ZoneTexte 23"/>
          <p:cNvSpPr txBox="1"/>
          <p:nvPr/>
        </p:nvSpPr>
        <p:spPr>
          <a:xfrm>
            <a:off x="707888" y="91884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Tree>
    <p:extLst>
      <p:ext uri="{BB962C8B-B14F-4D97-AF65-F5344CB8AC3E}">
        <p14:creationId xmlns:p14="http://schemas.microsoft.com/office/powerpoint/2010/main" val="3512008509"/>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7" name="ZoneTexte 26"/>
          <p:cNvSpPr txBox="1"/>
          <p:nvPr/>
        </p:nvSpPr>
        <p:spPr>
          <a:xfrm>
            <a:off x="707888" y="1238784"/>
            <a:ext cx="5988178" cy="461665"/>
          </a:xfrm>
          <a:prstGeom prst="rect">
            <a:avLst/>
          </a:prstGeom>
          <a:noFill/>
        </p:spPr>
        <p:txBody>
          <a:bodyPr wrap="none" rtlCol="0">
            <a:spAutoFit/>
          </a:bodyPr>
          <a:lstStyle/>
          <a:p>
            <a:r>
              <a:rPr lang="fr-MA" sz="2400" b="1" dirty="0">
                <a:solidFill>
                  <a:srgbClr val="FF0000"/>
                </a:solidFill>
              </a:rPr>
              <a:t>3. Description du produit et </a:t>
            </a:r>
            <a:r>
              <a:rPr lang="fr-MA" sz="2400" b="1" dirty="0" smtClean="0">
                <a:solidFill>
                  <a:srgbClr val="FF0000"/>
                </a:solidFill>
              </a:rPr>
              <a:t>son usage prévu :</a:t>
            </a:r>
            <a:endParaRPr lang="fr-FR" sz="20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17</a:t>
            </a:r>
            <a:endParaRPr lang="fr-FR" sz="1800" b="1" dirty="0">
              <a:solidFill>
                <a:schemeClr val="tx1"/>
              </a:solidFill>
            </a:endParaRPr>
          </a:p>
        </p:txBody>
      </p:sp>
      <p:graphicFrame>
        <p:nvGraphicFramePr>
          <p:cNvPr id="2" name="Tableau 1"/>
          <p:cNvGraphicFramePr>
            <a:graphicFrameLocks noGrp="1"/>
          </p:cNvGraphicFramePr>
          <p:nvPr>
            <p:extLst>
              <p:ext uri="{D42A27DB-BD31-4B8C-83A1-F6EECF244321}">
                <p14:modId xmlns:p14="http://schemas.microsoft.com/office/powerpoint/2010/main" val="3799633856"/>
              </p:ext>
            </p:extLst>
          </p:nvPr>
        </p:nvGraphicFramePr>
        <p:xfrm>
          <a:off x="2928144" y="1798271"/>
          <a:ext cx="6260183" cy="4800223"/>
        </p:xfrm>
        <a:graphic>
          <a:graphicData uri="http://schemas.openxmlformats.org/drawingml/2006/table">
            <a:tbl>
              <a:tblPr firstRow="1" firstCol="1" bandRow="1"/>
              <a:tblGrid>
                <a:gridCol w="2395587">
                  <a:extLst>
                    <a:ext uri="{9D8B030D-6E8A-4147-A177-3AD203B41FA5}">
                      <a16:colId xmlns:a16="http://schemas.microsoft.com/office/drawing/2014/main" val="2740150897"/>
                    </a:ext>
                  </a:extLst>
                </a:gridCol>
                <a:gridCol w="3864596">
                  <a:extLst>
                    <a:ext uri="{9D8B030D-6E8A-4147-A177-3AD203B41FA5}">
                      <a16:colId xmlns:a16="http://schemas.microsoft.com/office/drawing/2014/main" val="314490399"/>
                    </a:ext>
                  </a:extLst>
                </a:gridCol>
              </a:tblGrid>
              <a:tr h="18415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fr-FR" sz="1600" b="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 du produit</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091064684"/>
                  </a:ext>
                </a:extLst>
              </a:tr>
              <a:tr h="20066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Dénomination du produit</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Assil (Yaourt Étuvé)</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109807"/>
                  </a:ext>
                </a:extLst>
              </a:tr>
              <a:tr h="35560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Composition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lait écrémé, sucre, poudre de lait écrémé, crème, beurre, arome, ferments.</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7817493"/>
                  </a:ext>
                </a:extLst>
              </a:tr>
              <a:tr h="184150">
                <a:tc>
                  <a:txBody>
                    <a:bodyPr/>
                    <a:lstStyle/>
                    <a:p>
                      <a:pPr algn="ctr">
                        <a:lnSpc>
                          <a:spcPct val="107000"/>
                        </a:lnSpc>
                        <a:spcAft>
                          <a:spcPts val="0"/>
                        </a:spcAft>
                      </a:pP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Allergènes</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Lait et produits à base de lait (y compris de lactose)</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5829725"/>
                  </a:ext>
                </a:extLst>
              </a:tr>
              <a:tr h="18415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Traitement subis</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pasteurisation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8803803"/>
                  </a:ext>
                </a:extLst>
              </a:tr>
              <a:tr h="20701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Mode de conservation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réfrigération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220535"/>
                  </a:ext>
                </a:extLst>
              </a:tr>
              <a:tr h="35560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Durée de conservation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30 jours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243160"/>
                  </a:ext>
                </a:extLst>
              </a:tr>
              <a:tr h="179705">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Condition de stockage</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stocker à 6°C maximum</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59559"/>
                  </a:ext>
                </a:extLst>
              </a:tr>
              <a:tr h="269875">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Présentation d'emballage</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Vendu en pots de polystyrène</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5471440"/>
                  </a:ext>
                </a:extLst>
              </a:tr>
              <a:tr h="18415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Mode de transport </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Camion frigorifique</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5161548"/>
                  </a:ext>
                </a:extLst>
              </a:tr>
              <a:tr h="18415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Distribution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 marché national sur les grands surface et points de vente</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137969"/>
                  </a:ext>
                </a:extLst>
              </a:tr>
              <a:tr h="184150">
                <a:tc>
                  <a:txBody>
                    <a:bodyPr/>
                    <a:lstStyle/>
                    <a:p>
                      <a:pPr algn="ctr">
                        <a:lnSpc>
                          <a:spcPct val="107000"/>
                        </a:lnSpc>
                        <a:spcAft>
                          <a:spcPts val="0"/>
                        </a:spcAft>
                      </a:pPr>
                      <a:r>
                        <a:rPr lang="fr-FR" sz="16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Utilisation </a:t>
                      </a:r>
                      <a:r>
                        <a:rPr lang="fr-FR" sz="1600" dirty="0" smtClean="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prévue</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Consommation directe; Grande population</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019310"/>
                  </a:ext>
                </a:extLst>
              </a:tr>
              <a:tr h="533400">
                <a:tc>
                  <a:txBody>
                    <a:bodyPr/>
                    <a:lstStyle/>
                    <a:p>
                      <a:pPr algn="ctr">
                        <a:lnSpc>
                          <a:spcPct val="107000"/>
                        </a:lnSpc>
                        <a:spcAft>
                          <a:spcPts val="0"/>
                        </a:spcAft>
                      </a:pPr>
                      <a:r>
                        <a:rPr lang="fr-FR" sz="16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profil du consommateur final</a:t>
                      </a:r>
                      <a:endParaRPr lang="fr-FR" sz="160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a:lnSpc>
                          <a:spcPct val="107000"/>
                        </a:lnSpc>
                        <a:spcAft>
                          <a:spcPts val="0"/>
                        </a:spcAft>
                      </a:pPr>
                      <a:r>
                        <a:rPr lang="fr-FR"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Tous les consommateurs à l'exception des gens qui sont allergiques au lait, gluten et pistache</a:t>
                      </a:r>
                      <a:endParaRPr lang="fr-FR" sz="1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1591700"/>
                  </a:ext>
                </a:extLst>
              </a:tr>
            </a:tbl>
          </a:graphicData>
        </a:graphic>
      </p:graphicFrame>
      <p:sp>
        <p:nvSpPr>
          <p:cNvPr id="24" name="ZoneTexte 23"/>
          <p:cNvSpPr txBox="1"/>
          <p:nvPr/>
        </p:nvSpPr>
        <p:spPr>
          <a:xfrm>
            <a:off x="707888" y="85888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Tree>
    <p:extLst>
      <p:ext uri="{BB962C8B-B14F-4D97-AF65-F5344CB8AC3E}">
        <p14:creationId xmlns:p14="http://schemas.microsoft.com/office/powerpoint/2010/main" val="19123870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7" name="ZoneTexte 26"/>
          <p:cNvSpPr txBox="1"/>
          <p:nvPr/>
        </p:nvSpPr>
        <p:spPr>
          <a:xfrm>
            <a:off x="703338" y="1152901"/>
            <a:ext cx="4700454" cy="584775"/>
          </a:xfrm>
          <a:prstGeom prst="rect">
            <a:avLst/>
          </a:prstGeom>
          <a:noFill/>
        </p:spPr>
        <p:txBody>
          <a:bodyPr wrap="none" rtlCol="0">
            <a:spAutoFit/>
          </a:bodyPr>
          <a:lstStyle/>
          <a:p>
            <a:r>
              <a:rPr lang="fr-MA" sz="2800" b="1" dirty="0" smtClean="0">
                <a:solidFill>
                  <a:srgbClr val="FF0000"/>
                </a:solidFill>
              </a:rPr>
              <a:t>4. </a:t>
            </a:r>
            <a:r>
              <a:rPr lang="fr-MA" sz="2800" b="1" dirty="0">
                <a:solidFill>
                  <a:srgbClr val="FF0000"/>
                </a:solidFill>
              </a:rPr>
              <a:t>Diagramme de fabrication  </a:t>
            </a:r>
            <a:r>
              <a:rPr lang="fr-MA" sz="3200" b="1" dirty="0" smtClean="0">
                <a:solidFill>
                  <a:srgbClr val="FF0000"/>
                </a:solidFill>
              </a:rPr>
              <a:t>:</a:t>
            </a:r>
            <a:endParaRPr lang="fr-FR" sz="28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18</a:t>
            </a:r>
            <a:endParaRPr lang="fr-FR" sz="1800" b="1" dirty="0">
              <a:solidFill>
                <a:schemeClr val="tx1"/>
              </a:solidFill>
            </a:endParaRPr>
          </a:p>
        </p:txBody>
      </p:sp>
      <p:sp>
        <p:nvSpPr>
          <p:cNvPr id="24" name="ZoneTexte 23"/>
          <p:cNvSpPr txBox="1"/>
          <p:nvPr/>
        </p:nvSpPr>
        <p:spPr>
          <a:xfrm>
            <a:off x="628491" y="5951104"/>
            <a:ext cx="7101303" cy="584775"/>
          </a:xfrm>
          <a:prstGeom prst="rect">
            <a:avLst/>
          </a:prstGeom>
          <a:noFill/>
        </p:spPr>
        <p:txBody>
          <a:bodyPr wrap="none" rtlCol="0">
            <a:spAutoFit/>
          </a:bodyPr>
          <a:lstStyle/>
          <a:p>
            <a:r>
              <a:rPr lang="fr-MA" sz="2800" b="1" dirty="0">
                <a:solidFill>
                  <a:srgbClr val="FF0000"/>
                </a:solidFill>
              </a:rPr>
              <a:t>5</a:t>
            </a:r>
            <a:r>
              <a:rPr lang="fr-MA" sz="2800" b="1" dirty="0" smtClean="0">
                <a:solidFill>
                  <a:srgbClr val="FF0000"/>
                </a:solidFill>
              </a:rPr>
              <a:t>. Confirmation du diagramme de fabrication </a:t>
            </a:r>
            <a:r>
              <a:rPr lang="fr-MA" sz="3200" b="1" dirty="0" smtClean="0">
                <a:solidFill>
                  <a:srgbClr val="FF0000"/>
                </a:solidFill>
              </a:rPr>
              <a:t>:</a:t>
            </a:r>
            <a:endParaRPr lang="fr-FR" sz="2800" b="1" dirty="0">
              <a:solidFill>
                <a:srgbClr val="FF0000"/>
              </a:solidFill>
            </a:endParaRPr>
          </a:p>
        </p:txBody>
      </p:sp>
      <p:sp>
        <p:nvSpPr>
          <p:cNvPr id="29" name="Rectangle 28"/>
          <p:cNvSpPr/>
          <p:nvPr/>
        </p:nvSpPr>
        <p:spPr>
          <a:xfrm>
            <a:off x="315957" y="6312163"/>
            <a:ext cx="7115295" cy="589072"/>
          </a:xfrm>
          <a:prstGeom prst="rect">
            <a:avLst/>
          </a:prstGeom>
        </p:spPr>
        <p:txBody>
          <a:bodyPr wrap="square">
            <a:spAutoFit/>
          </a:bodyPr>
          <a:lstStyle/>
          <a:p>
            <a:pPr marL="285750" indent="-285750">
              <a:lnSpc>
                <a:spcPct val="150000"/>
              </a:lnSpc>
              <a:buFont typeface="Arial" panose="020B0604020202020204" pitchFamily="34" charset="0"/>
              <a:buChar char="•"/>
            </a:pPr>
            <a:r>
              <a:rPr lang="fr-MA" sz="2400" b="1" dirty="0" smtClean="0"/>
              <a:t>Validation du diagramme de fabrication sur terrain</a:t>
            </a:r>
          </a:p>
        </p:txBody>
      </p:sp>
      <p:pic>
        <p:nvPicPr>
          <p:cNvPr id="2" name="Image 1"/>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7607075" y="1701891"/>
            <a:ext cx="4484756" cy="4082528"/>
          </a:xfrm>
          <a:prstGeom prst="rect">
            <a:avLst/>
          </a:prstGeom>
        </p:spPr>
      </p:pic>
      <p:sp>
        <p:nvSpPr>
          <p:cNvPr id="3" name="Rectangle 2"/>
          <p:cNvSpPr/>
          <p:nvPr/>
        </p:nvSpPr>
        <p:spPr>
          <a:xfrm>
            <a:off x="8644558" y="5829110"/>
            <a:ext cx="2675284" cy="369332"/>
          </a:xfrm>
          <a:prstGeom prst="rect">
            <a:avLst/>
          </a:prstGeom>
        </p:spPr>
        <p:txBody>
          <a:bodyPr wrap="none">
            <a:spAutoFit/>
          </a:bodyPr>
          <a:lstStyle/>
          <a:p>
            <a:r>
              <a:rPr lang="fr-FR" dirty="0">
                <a:solidFill>
                  <a:srgbClr val="00B0F0"/>
                </a:solidFill>
              </a:rPr>
              <a:t>Diagramme de fabrication </a:t>
            </a:r>
          </a:p>
        </p:txBody>
      </p:sp>
      <p:grpSp>
        <p:nvGrpSpPr>
          <p:cNvPr id="37" name="Groupe 36"/>
          <p:cNvGrpSpPr/>
          <p:nvPr/>
        </p:nvGrpSpPr>
        <p:grpSpPr>
          <a:xfrm>
            <a:off x="1214258" y="2027378"/>
            <a:ext cx="3751149" cy="3491216"/>
            <a:chOff x="1214258" y="2027378"/>
            <a:chExt cx="3751149" cy="3491216"/>
          </a:xfrm>
        </p:grpSpPr>
        <p:sp>
          <p:nvSpPr>
            <p:cNvPr id="22" name="Rectangle à coins arrondis 21"/>
            <p:cNvSpPr/>
            <p:nvPr/>
          </p:nvSpPr>
          <p:spPr>
            <a:xfrm>
              <a:off x="1214258" y="3409076"/>
              <a:ext cx="3751149" cy="64618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smtClean="0">
                  <a:solidFill>
                    <a:schemeClr val="tx1"/>
                  </a:solidFill>
                </a:rPr>
                <a:t>Étape : </a:t>
              </a:r>
              <a:r>
                <a:rPr lang="fr-MA" sz="2800" b="1" dirty="0">
                  <a:solidFill>
                    <a:schemeClr val="tx1"/>
                  </a:solidFill>
                </a:rPr>
                <a:t>P, T , Débit </a:t>
              </a:r>
              <a:r>
                <a:rPr lang="fr-MA" sz="2800" b="1" dirty="0" smtClean="0">
                  <a:solidFill>
                    <a:schemeClr val="tx1"/>
                  </a:solidFill>
                </a:rPr>
                <a:t>…</a:t>
              </a:r>
              <a:endParaRPr lang="fr-FR" sz="2800" b="1" dirty="0">
                <a:solidFill>
                  <a:schemeClr val="tx1"/>
                </a:solidFill>
              </a:endParaRPr>
            </a:p>
          </p:txBody>
        </p:sp>
        <p:sp>
          <p:nvSpPr>
            <p:cNvPr id="31" name="Flèche vers le bas 30"/>
            <p:cNvSpPr/>
            <p:nvPr/>
          </p:nvSpPr>
          <p:spPr>
            <a:xfrm>
              <a:off x="2479271" y="2027378"/>
              <a:ext cx="1221124" cy="1375618"/>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MA" b="1" dirty="0" smtClean="0">
                  <a:solidFill>
                    <a:schemeClr val="tx1"/>
                  </a:solidFill>
                </a:rPr>
                <a:t>Flux entrant</a:t>
              </a:r>
              <a:endParaRPr lang="fr-FR" b="1" dirty="0">
                <a:solidFill>
                  <a:schemeClr val="tx1"/>
                </a:solidFill>
              </a:endParaRPr>
            </a:p>
          </p:txBody>
        </p:sp>
        <p:sp>
          <p:nvSpPr>
            <p:cNvPr id="32" name="Flèche vers le bas 31"/>
            <p:cNvSpPr/>
            <p:nvPr/>
          </p:nvSpPr>
          <p:spPr>
            <a:xfrm>
              <a:off x="2479271" y="4142976"/>
              <a:ext cx="1221124" cy="13756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fr-MA" b="1" dirty="0" smtClean="0"/>
                <a:t>Flux sortant</a:t>
              </a:r>
              <a:endParaRPr lang="fr-FR" b="1" dirty="0"/>
            </a:p>
          </p:txBody>
        </p:sp>
      </p:grpSp>
      <p:sp>
        <p:nvSpPr>
          <p:cNvPr id="33" name="Ellipse 32"/>
          <p:cNvSpPr/>
          <p:nvPr/>
        </p:nvSpPr>
        <p:spPr>
          <a:xfrm>
            <a:off x="9209314" y="2971800"/>
            <a:ext cx="772886" cy="2461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droit avec flèche 34"/>
          <p:cNvCxnSpPr>
            <a:stCxn id="33" idx="2"/>
            <a:endCxn id="39" idx="3"/>
          </p:cNvCxnSpPr>
          <p:nvPr/>
        </p:nvCxnSpPr>
        <p:spPr>
          <a:xfrm flipH="1">
            <a:off x="5290457" y="3094867"/>
            <a:ext cx="3918857" cy="6423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ectangle à coins arrondis 38"/>
          <p:cNvSpPr/>
          <p:nvPr/>
        </p:nvSpPr>
        <p:spPr>
          <a:xfrm>
            <a:off x="881743" y="1846536"/>
            <a:ext cx="4408714" cy="378137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ZoneTexte 33"/>
          <p:cNvSpPr txBox="1"/>
          <p:nvPr/>
        </p:nvSpPr>
        <p:spPr>
          <a:xfrm>
            <a:off x="707888" y="82890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Tree>
    <p:extLst>
      <p:ext uri="{BB962C8B-B14F-4D97-AF65-F5344CB8AC3E}">
        <p14:creationId xmlns:p14="http://schemas.microsoft.com/office/powerpoint/2010/main" val="1983140118"/>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7" name="ZoneTexte 26"/>
          <p:cNvSpPr txBox="1"/>
          <p:nvPr/>
        </p:nvSpPr>
        <p:spPr>
          <a:xfrm>
            <a:off x="707888" y="1523348"/>
            <a:ext cx="3375219" cy="523220"/>
          </a:xfrm>
          <a:prstGeom prst="rect">
            <a:avLst/>
          </a:prstGeom>
          <a:noFill/>
        </p:spPr>
        <p:txBody>
          <a:bodyPr wrap="none" rtlCol="0">
            <a:spAutoFit/>
          </a:bodyPr>
          <a:lstStyle/>
          <a:p>
            <a:r>
              <a:rPr lang="fr-MA" sz="2400" b="1" dirty="0">
                <a:solidFill>
                  <a:srgbClr val="FF0000"/>
                </a:solidFill>
              </a:rPr>
              <a:t>6</a:t>
            </a:r>
            <a:r>
              <a:rPr lang="fr-MA" sz="2400" b="1" dirty="0" smtClean="0">
                <a:solidFill>
                  <a:srgbClr val="FF0000"/>
                </a:solidFill>
              </a:rPr>
              <a:t>. Analyses des dangers </a:t>
            </a:r>
            <a:r>
              <a:rPr lang="fr-MA" sz="2800" b="1" dirty="0" smtClean="0">
                <a:solidFill>
                  <a:srgbClr val="FF0000"/>
                </a:solidFill>
              </a:rPr>
              <a:t>:</a:t>
            </a:r>
            <a:endParaRPr lang="fr-FR" sz="24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19</a:t>
            </a:r>
            <a:endParaRPr lang="fr-FR" sz="1800" b="1" dirty="0">
              <a:solidFill>
                <a:schemeClr val="tx1"/>
              </a:solidFill>
            </a:endParaRPr>
          </a:p>
        </p:txBody>
      </p:sp>
      <p:sp>
        <p:nvSpPr>
          <p:cNvPr id="28" name="Rectangle 27"/>
          <p:cNvSpPr/>
          <p:nvPr/>
        </p:nvSpPr>
        <p:spPr>
          <a:xfrm>
            <a:off x="508000" y="2200284"/>
            <a:ext cx="11702473" cy="3508653"/>
          </a:xfrm>
          <a:prstGeom prst="rect">
            <a:avLst/>
          </a:prstGeom>
        </p:spPr>
        <p:txBody>
          <a:bodyPr wrap="square">
            <a:spAutoFit/>
          </a:bodyPr>
          <a:lstStyle/>
          <a:p>
            <a:pPr marL="285750" indent="-285750">
              <a:lnSpc>
                <a:spcPct val="150000"/>
              </a:lnSpc>
              <a:buFont typeface="Arial" panose="020B0604020202020204" pitchFamily="34" charset="0"/>
              <a:buChar char="•"/>
            </a:pPr>
            <a:r>
              <a:rPr lang="fr-MA" sz="2400" b="1" dirty="0" smtClean="0"/>
              <a:t>Identification des dangers biologique, physique et chimique</a:t>
            </a:r>
          </a:p>
          <a:p>
            <a:pPr marL="285750" indent="-285750">
              <a:lnSpc>
                <a:spcPct val="150000"/>
              </a:lnSpc>
              <a:buFont typeface="Arial" panose="020B0604020202020204" pitchFamily="34" charset="0"/>
              <a:buChar char="•"/>
            </a:pPr>
            <a:endParaRPr lang="fr-MA" sz="2400" b="1" dirty="0" smtClean="0"/>
          </a:p>
          <a:p>
            <a:pPr marL="285750" indent="-285750">
              <a:lnSpc>
                <a:spcPct val="150000"/>
              </a:lnSpc>
              <a:buFont typeface="Arial" panose="020B0604020202020204" pitchFamily="34" charset="0"/>
              <a:buChar char="•"/>
            </a:pPr>
            <a:r>
              <a:rPr lang="fr-MA" sz="2400" b="1" dirty="0" smtClean="0"/>
              <a:t>Identification des causes d’apparition des dangers</a:t>
            </a:r>
            <a:endParaRPr lang="fr-MA" sz="2400" b="1" dirty="0"/>
          </a:p>
          <a:p>
            <a:pPr>
              <a:lnSpc>
                <a:spcPct val="150000"/>
              </a:lnSpc>
            </a:pPr>
            <a:endParaRPr lang="fr-MA" sz="400" b="1" dirty="0" smtClean="0"/>
          </a:p>
          <a:p>
            <a:pPr marL="285750" indent="-285750">
              <a:lnSpc>
                <a:spcPct val="150000"/>
              </a:lnSpc>
              <a:buFont typeface="Arial" panose="020B0604020202020204" pitchFamily="34" charset="0"/>
              <a:buChar char="•"/>
            </a:pPr>
            <a:r>
              <a:rPr lang="fr-MA" sz="2400" b="1" dirty="0"/>
              <a:t>D</a:t>
            </a:r>
            <a:r>
              <a:rPr lang="fr-MA" sz="2400" b="1" dirty="0" smtClean="0"/>
              <a:t>étermination des mesures de maitrises </a:t>
            </a:r>
          </a:p>
          <a:p>
            <a:pPr>
              <a:lnSpc>
                <a:spcPct val="150000"/>
              </a:lnSpc>
            </a:pPr>
            <a:endParaRPr lang="fr-MA" sz="2000" b="1" dirty="0" smtClean="0"/>
          </a:p>
          <a:p>
            <a:pPr marL="285750" indent="-285750">
              <a:lnSpc>
                <a:spcPct val="150000"/>
              </a:lnSpc>
              <a:buFont typeface="Arial" panose="020B0604020202020204" pitchFamily="34" charset="0"/>
              <a:buChar char="•"/>
            </a:pPr>
            <a:r>
              <a:rPr lang="fr-MA" sz="2400" b="1" dirty="0" smtClean="0"/>
              <a:t>Évaluation des dangers  :</a:t>
            </a:r>
            <a:endParaRPr lang="fr-MA" sz="2400" b="1" dirty="0" smtClean="0">
              <a:effectLst>
                <a:glow rad="228600">
                  <a:schemeClr val="accent4">
                    <a:satMod val="175000"/>
                    <a:alpha val="40000"/>
                  </a:schemeClr>
                </a:glow>
              </a:effectLst>
            </a:endParaRPr>
          </a:p>
        </p:txBody>
      </p:sp>
      <p:sp>
        <p:nvSpPr>
          <p:cNvPr id="2" name="Rectangle à coins arrondis 1"/>
          <p:cNvSpPr/>
          <p:nvPr/>
        </p:nvSpPr>
        <p:spPr>
          <a:xfrm>
            <a:off x="4543794" y="5034954"/>
            <a:ext cx="6160724" cy="539368"/>
          </a:xfrm>
          <a:prstGeom prst="roundRect">
            <a:avLst/>
          </a:prstGeom>
        </p:spPr>
        <p:style>
          <a:lnRef idx="1">
            <a:schemeClr val="accent6"/>
          </a:lnRef>
          <a:fillRef idx="3">
            <a:schemeClr val="accent6"/>
          </a:fillRef>
          <a:effectRef idx="2">
            <a:schemeClr val="accent6"/>
          </a:effectRef>
          <a:fontRef idx="minor">
            <a:schemeClr val="lt1"/>
          </a:fontRef>
        </p:style>
        <p:txBody>
          <a:bodyPr wrap="none">
            <a:spAutoFit/>
          </a:bodyPr>
          <a:lstStyle/>
          <a:p>
            <a:pPr algn="ctr">
              <a:lnSpc>
                <a:spcPct val="107000"/>
              </a:lnSpc>
              <a:spcAft>
                <a:spcPts val="800"/>
              </a:spcAft>
            </a:pPr>
            <a:r>
              <a:rPr lang="fr-FR" sz="2400" b="1" dirty="0">
                <a:solidFill>
                  <a:schemeClr val="bg1"/>
                </a:solidFill>
                <a:latin typeface="Times New Roman" panose="02020603050405020304" pitchFamily="18" charset="0"/>
                <a:ea typeface="Calibri" panose="020F0502020204030204" pitchFamily="34" charset="0"/>
                <a:cs typeface="Arial" panose="020B0604020202020204" pitchFamily="34" charset="0"/>
              </a:rPr>
              <a:t>Criticité = Probabilité d'occurrence × Gravité</a:t>
            </a:r>
            <a:endParaRPr lang="fr-FR" sz="2000" b="1" dirty="0">
              <a:solidFill>
                <a:schemeClr val="bg1"/>
              </a:solidFill>
              <a:latin typeface="Calibri" panose="020F0502020204030204" pitchFamily="34" charset="0"/>
              <a:ea typeface="Calibri" panose="020F0502020204030204" pitchFamily="34" charset="0"/>
              <a:cs typeface="Arial" panose="020B0604020202020204" pitchFamily="34" charset="0"/>
            </a:endParaRPr>
          </a:p>
        </p:txBody>
      </p:sp>
      <p:sp>
        <p:nvSpPr>
          <p:cNvPr id="29" name="ZoneTexte 28"/>
          <p:cNvSpPr txBox="1"/>
          <p:nvPr/>
        </p:nvSpPr>
        <p:spPr>
          <a:xfrm>
            <a:off x="707888" y="91884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
        <p:nvSpPr>
          <p:cNvPr id="3" name="Rectangle à coins arrondis 2"/>
          <p:cNvSpPr/>
          <p:nvPr/>
        </p:nvSpPr>
        <p:spPr>
          <a:xfrm>
            <a:off x="1019157" y="5882957"/>
            <a:ext cx="3810000" cy="65595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fr-MA" sz="3600" dirty="0" smtClean="0"/>
              <a:t>Criticité ≥ 8 </a:t>
            </a:r>
            <a:endParaRPr lang="fr-FR" sz="3600" dirty="0"/>
          </a:p>
        </p:txBody>
      </p:sp>
      <p:sp>
        <p:nvSpPr>
          <p:cNvPr id="22" name="Flèche vers le bas 21"/>
          <p:cNvSpPr/>
          <p:nvPr/>
        </p:nvSpPr>
        <p:spPr>
          <a:xfrm rot="16200000">
            <a:off x="5484804" y="5641371"/>
            <a:ext cx="659830" cy="1143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à coins arrondis 29"/>
          <p:cNvSpPr/>
          <p:nvPr/>
        </p:nvSpPr>
        <p:spPr>
          <a:xfrm>
            <a:off x="6800282" y="5882956"/>
            <a:ext cx="3810000" cy="655955"/>
          </a:xfrm>
          <a:prstGeom prst="roundRect">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fr-MA" sz="3600" dirty="0" smtClean="0"/>
              <a:t>Danger significatif</a:t>
            </a:r>
            <a:endParaRPr lang="fr-FR" sz="3600" dirty="0"/>
          </a:p>
        </p:txBody>
      </p:sp>
      <p:pic>
        <p:nvPicPr>
          <p:cNvPr id="1026" name="Picture 2" descr="RÃ©sultat de recherche d'images pour &quot;diagramme d'ishikawa&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614" y="2810475"/>
            <a:ext cx="4196391" cy="18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029384"/>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18">
            <a:extLst>
              <a:ext uri="{FF2B5EF4-FFF2-40B4-BE49-F238E27FC236}">
                <a16:creationId xmlns:a16="http://schemas.microsoft.com/office/drawing/2014/main" id="{366ABEBA-EDCE-4601-91FD-F8852C97ADDB}"/>
              </a:ext>
            </a:extLst>
          </p:cNvPr>
          <p:cNvSpPr txBox="1"/>
          <p:nvPr/>
        </p:nvSpPr>
        <p:spPr>
          <a:xfrm>
            <a:off x="5073017" y="214327"/>
            <a:ext cx="1600200" cy="769441"/>
          </a:xfrm>
          <a:prstGeom prst="rect">
            <a:avLst/>
          </a:prstGeom>
          <a:noFill/>
        </p:spPr>
        <p:txBody>
          <a:bodyPr wrap="square" rtlCol="0">
            <a:spAutoFit/>
          </a:bodyPr>
          <a:lstStyle/>
          <a:p>
            <a:r>
              <a:rPr lang="fr-FR" sz="4400" b="1" spc="600" dirty="0">
                <a:latin typeface="Times New Roman" panose="02020603050405020304" pitchFamily="18" charset="0"/>
                <a:cs typeface="Times New Roman" panose="02020603050405020304" pitchFamily="18" charset="0"/>
              </a:rPr>
              <a:t>Plan</a:t>
            </a:r>
          </a:p>
        </p:txBody>
      </p:sp>
      <p:sp>
        <p:nvSpPr>
          <p:cNvPr id="5" name="Rectangle 4">
            <a:extLst>
              <a:ext uri="{FF2B5EF4-FFF2-40B4-BE49-F238E27FC236}">
                <a16:creationId xmlns:a16="http://schemas.microsoft.com/office/drawing/2014/main" id="{33CAD393-38C7-472C-8F5F-F312CA571C67}"/>
              </a:ext>
            </a:extLst>
          </p:cNvPr>
          <p:cNvSpPr/>
          <p:nvPr/>
        </p:nvSpPr>
        <p:spPr>
          <a:xfrm>
            <a:off x="5038504" y="1154798"/>
            <a:ext cx="1669226" cy="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2" descr="RÃ©sultat de recherche d'images pour &quot;planning bonhomme&quot;">
            <a:extLst>
              <a:ext uri="{FF2B5EF4-FFF2-40B4-BE49-F238E27FC236}">
                <a16:creationId xmlns:a16="http://schemas.microsoft.com/office/drawing/2014/main" id="{394CBB7B-7AA5-4C01-BE70-537D08D65E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13" t="21521" r="27210" b="9323"/>
          <a:stretch/>
        </p:blipFill>
        <p:spPr bwMode="auto">
          <a:xfrm>
            <a:off x="753707" y="2920568"/>
            <a:ext cx="1665952" cy="21193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 name="Diagramme 6">
            <a:extLst>
              <a:ext uri="{FF2B5EF4-FFF2-40B4-BE49-F238E27FC236}">
                <a16:creationId xmlns:a16="http://schemas.microsoft.com/office/drawing/2014/main" id="{DD3BD17D-AAFC-4DF7-8262-8F07133AAA7B}"/>
              </a:ext>
            </a:extLst>
          </p:cNvPr>
          <p:cNvGraphicFramePr/>
          <p:nvPr>
            <p:extLst>
              <p:ext uri="{D42A27DB-BD31-4B8C-83A1-F6EECF244321}">
                <p14:modId xmlns:p14="http://schemas.microsoft.com/office/powerpoint/2010/main" val="2914949575"/>
              </p:ext>
            </p:extLst>
          </p:nvPr>
        </p:nvGraphicFramePr>
        <p:xfrm>
          <a:off x="2523639" y="1499240"/>
          <a:ext cx="7306162" cy="46320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Espace réservé du numéro de diapositive 1"/>
          <p:cNvSpPr>
            <a:spLocks noGrp="1"/>
          </p:cNvSpPr>
          <p:nvPr>
            <p:ph type="sldNum" sz="quarter" idx="12"/>
          </p:nvPr>
        </p:nvSpPr>
        <p:spPr/>
        <p:txBody>
          <a:bodyPr/>
          <a:lstStyle/>
          <a:p>
            <a:fld id="{32AAE398-3659-4A12-A7A5-A3E89AC24C88}" type="slidenum">
              <a:rPr lang="fr-FR" sz="1800" b="1" smtClean="0">
                <a:solidFill>
                  <a:schemeClr val="tx1"/>
                </a:solidFill>
              </a:rPr>
              <a:t>2</a:t>
            </a:fld>
            <a:endParaRPr lang="fr-FR" sz="1800" b="1" dirty="0">
              <a:solidFill>
                <a:schemeClr val="tx1"/>
              </a:solidFill>
            </a:endParaRPr>
          </a:p>
        </p:txBody>
      </p:sp>
    </p:spTree>
    <p:extLst>
      <p:ext uri="{BB962C8B-B14F-4D97-AF65-F5344CB8AC3E}">
        <p14:creationId xmlns:p14="http://schemas.microsoft.com/office/powerpoint/2010/main" val="238546518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7" name="ZoneTexte 26"/>
          <p:cNvSpPr txBox="1"/>
          <p:nvPr/>
        </p:nvSpPr>
        <p:spPr>
          <a:xfrm>
            <a:off x="707888" y="1584507"/>
            <a:ext cx="5252221" cy="830997"/>
          </a:xfrm>
          <a:prstGeom prst="rect">
            <a:avLst/>
          </a:prstGeom>
          <a:noFill/>
        </p:spPr>
        <p:txBody>
          <a:bodyPr wrap="square" rtlCol="0">
            <a:spAutoFit/>
          </a:bodyPr>
          <a:lstStyle/>
          <a:p>
            <a:r>
              <a:rPr lang="fr-MA" sz="2400" b="1" dirty="0">
                <a:solidFill>
                  <a:srgbClr val="FF0000"/>
                </a:solidFill>
              </a:rPr>
              <a:t>7. Détermination des points critiques pour la maîtrise CCP :</a:t>
            </a:r>
            <a:endParaRPr lang="fr-FR" sz="24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20</a:t>
            </a:r>
            <a:endParaRPr lang="fr-FR" sz="1800" b="1" dirty="0">
              <a:solidFill>
                <a:schemeClr val="tx1"/>
              </a:solidFill>
            </a:endParaRPr>
          </a:p>
        </p:txBody>
      </p:sp>
      <p:graphicFrame>
        <p:nvGraphicFramePr>
          <p:cNvPr id="3" name="Tableau 2"/>
          <p:cNvGraphicFramePr>
            <a:graphicFrameLocks noGrp="1"/>
          </p:cNvGraphicFramePr>
          <p:nvPr>
            <p:extLst>
              <p:ext uri="{D42A27DB-BD31-4B8C-83A1-F6EECF244321}">
                <p14:modId xmlns:p14="http://schemas.microsoft.com/office/powerpoint/2010/main" val="3122577743"/>
              </p:ext>
            </p:extLst>
          </p:nvPr>
        </p:nvGraphicFramePr>
        <p:xfrm>
          <a:off x="6577898" y="1455359"/>
          <a:ext cx="4972724" cy="4713822"/>
        </p:xfrm>
        <a:graphic>
          <a:graphicData uri="http://schemas.openxmlformats.org/drawingml/2006/table">
            <a:tbl>
              <a:tblPr/>
              <a:tblGrid>
                <a:gridCol w="3097767">
                  <a:extLst>
                    <a:ext uri="{9D8B030D-6E8A-4147-A177-3AD203B41FA5}">
                      <a16:colId xmlns:a16="http://schemas.microsoft.com/office/drawing/2014/main" val="1371636684"/>
                    </a:ext>
                  </a:extLst>
                </a:gridCol>
                <a:gridCol w="1874957">
                  <a:extLst>
                    <a:ext uri="{9D8B030D-6E8A-4147-A177-3AD203B41FA5}">
                      <a16:colId xmlns:a16="http://schemas.microsoft.com/office/drawing/2014/main" val="2412986764"/>
                    </a:ext>
                  </a:extLst>
                </a:gridCol>
              </a:tblGrid>
              <a:tr h="246319">
                <a:tc>
                  <a:txBody>
                    <a:bodyPr/>
                    <a:lstStyle/>
                    <a:p>
                      <a:pPr algn="ctr" fontAlgn="ctr"/>
                      <a:r>
                        <a:rPr lang="fr-FR" sz="1400" b="1" i="0" u="none" strike="noStrike" dirty="0" smtClean="0">
                          <a:solidFill>
                            <a:srgbClr val="000000"/>
                          </a:solidFill>
                          <a:effectLst/>
                          <a:latin typeface="Arial" panose="020B0604020202020204" pitchFamily="34" charset="0"/>
                        </a:rPr>
                        <a:t>Étape</a:t>
                      </a:r>
                      <a:endParaRPr lang="fr-FR" sz="1400" b="1" i="0" u="none" strike="noStrike" dirty="0">
                        <a:solidFill>
                          <a:srgbClr val="000000"/>
                        </a:solidFill>
                        <a:effectLst/>
                        <a:latin typeface="Arial" panose="020B0604020202020204" pitchFamily="34" charset="0"/>
                      </a:endParaRP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ctr" fontAlgn="ctr"/>
                      <a:r>
                        <a:rPr lang="fr-FR" sz="1400" b="1" i="0" u="none" strike="noStrike" dirty="0">
                          <a:solidFill>
                            <a:srgbClr val="000000"/>
                          </a:solidFill>
                          <a:effectLst/>
                          <a:latin typeface="Arial" panose="020B0604020202020204" pitchFamily="34" charset="0"/>
                        </a:rPr>
                        <a:t>PRPO/CCP</a:t>
                      </a: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110043533"/>
                  </a:ext>
                </a:extLst>
              </a:tr>
              <a:tr h="110165">
                <a:tc>
                  <a:txBody>
                    <a:bodyPr/>
                    <a:lstStyle/>
                    <a:p>
                      <a:pPr algn="ctr" fontAlgn="ctr"/>
                      <a:r>
                        <a:rPr lang="fr-FR" sz="1600" b="1" i="0" u="none" strike="noStrike" dirty="0">
                          <a:solidFill>
                            <a:srgbClr val="000000"/>
                          </a:solidFill>
                          <a:effectLst/>
                          <a:latin typeface="Calibri" panose="020F0502020204030204" pitchFamily="34" charset="0"/>
                        </a:rPr>
                        <a:t>Réception du lait</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08383414"/>
                  </a:ext>
                </a:extLst>
              </a:tr>
              <a:tr h="150077">
                <a:tc>
                  <a:txBody>
                    <a:bodyPr/>
                    <a:lstStyle/>
                    <a:p>
                      <a:pPr algn="ctr" fontAlgn="ctr"/>
                      <a:r>
                        <a:rPr lang="fr-FR" sz="1600" b="1" i="0" u="none" strike="noStrike" dirty="0">
                          <a:solidFill>
                            <a:srgbClr val="000000"/>
                          </a:solidFill>
                          <a:effectLst/>
                          <a:latin typeface="Calibri" panose="020F0502020204030204" pitchFamily="34" charset="0"/>
                        </a:rPr>
                        <a:t>Stockage en TR</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806140141"/>
                  </a:ext>
                </a:extLst>
              </a:tr>
              <a:tr h="188890">
                <a:tc>
                  <a:txBody>
                    <a:bodyPr/>
                    <a:lstStyle/>
                    <a:p>
                      <a:pPr algn="ctr" fontAlgn="ctr"/>
                      <a:r>
                        <a:rPr lang="fr-FR" sz="1600" b="1" i="0" u="none" strike="noStrike" dirty="0">
                          <a:solidFill>
                            <a:srgbClr val="000000"/>
                          </a:solidFill>
                          <a:effectLst/>
                          <a:latin typeface="Calibri" panose="020F0502020204030204" pitchFamily="34" charset="0"/>
                        </a:rPr>
                        <a:t>Ajout d'ingrédients</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P</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64708643"/>
                  </a:ext>
                </a:extLst>
              </a:tr>
              <a:tr h="263929">
                <a:tc rowSpan="2">
                  <a:txBody>
                    <a:bodyPr/>
                    <a:lstStyle/>
                    <a:p>
                      <a:pPr algn="ctr" fontAlgn="ctr"/>
                      <a:r>
                        <a:rPr lang="fr-FR" sz="1600" b="1" i="0" u="none" strike="noStrike" dirty="0">
                          <a:solidFill>
                            <a:srgbClr val="000000"/>
                          </a:solidFill>
                          <a:effectLst/>
                          <a:latin typeface="Calibri" panose="020F0502020204030204" pitchFamily="34" charset="0"/>
                        </a:rPr>
                        <a:t>Pasteurisation</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CCP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045754464"/>
                  </a:ext>
                </a:extLst>
              </a:tr>
              <a:tr h="188890">
                <a:tc vMerge="1">
                  <a:txBody>
                    <a:bodyPr/>
                    <a:lstStyle/>
                    <a:p>
                      <a:endParaRPr lang="fr-FR"/>
                    </a:p>
                  </a:txBody>
                  <a:tcPr/>
                </a:tc>
                <a:tc>
                  <a:txBody>
                    <a:bodyPr/>
                    <a:lstStyle/>
                    <a:p>
                      <a:pPr algn="ctr" fontAlgn="ctr"/>
                      <a:r>
                        <a:rPr lang="fr-FR" sz="1600" b="0" i="0" u="none" strike="noStrike" dirty="0" smtClean="0">
                          <a:solidFill>
                            <a:srgbClr val="000000"/>
                          </a:solidFill>
                          <a:effectLst/>
                          <a:latin typeface="Calibri" panose="020F0502020204030204" pitchFamily="34" charset="0"/>
                        </a:rPr>
                        <a:t>PRPo C</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23661954"/>
                  </a:ext>
                </a:extLst>
              </a:tr>
              <a:tr h="113852">
                <a:tc>
                  <a:txBody>
                    <a:bodyPr/>
                    <a:lstStyle/>
                    <a:p>
                      <a:pPr algn="ctr" fontAlgn="ctr"/>
                      <a:r>
                        <a:rPr lang="fr-FR" sz="1600" b="1" i="0" u="none" strike="noStrike" dirty="0">
                          <a:solidFill>
                            <a:srgbClr val="000000"/>
                          </a:solidFill>
                          <a:effectLst/>
                          <a:latin typeface="Calibri" panose="020F0502020204030204" pitchFamily="34" charset="0"/>
                        </a:rPr>
                        <a:t>Stockage en TE</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92346001"/>
                  </a:ext>
                </a:extLst>
              </a:tr>
              <a:tr h="188890">
                <a:tc>
                  <a:txBody>
                    <a:bodyPr/>
                    <a:lstStyle/>
                    <a:p>
                      <a:pPr algn="ctr" fontAlgn="ctr"/>
                      <a:r>
                        <a:rPr lang="fr-FR" sz="1600" b="1" i="0" u="none" strike="noStrike" dirty="0" smtClean="0">
                          <a:solidFill>
                            <a:srgbClr val="000000"/>
                          </a:solidFill>
                          <a:effectLst/>
                          <a:latin typeface="Calibri" panose="020F0502020204030204" pitchFamily="34" charset="0"/>
                        </a:rPr>
                        <a:t>Filtration Mix</a:t>
                      </a:r>
                      <a:endParaRPr lang="fr-FR" sz="1600" b="1"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CCP P</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559877121"/>
                  </a:ext>
                </a:extLst>
              </a:tr>
              <a:tr h="188890">
                <a:tc>
                  <a:txBody>
                    <a:bodyPr/>
                    <a:lstStyle/>
                    <a:p>
                      <a:pPr algn="ctr" fontAlgn="ctr"/>
                      <a:r>
                        <a:rPr lang="fr-FR" sz="1600" b="1" i="0" u="none" strike="noStrike" dirty="0">
                          <a:solidFill>
                            <a:srgbClr val="000000"/>
                          </a:solidFill>
                          <a:effectLst/>
                          <a:latin typeface="Calibri" panose="020F0502020204030204" pitchFamily="34" charset="0"/>
                        </a:rPr>
                        <a:t>Chauffage</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C</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98030529"/>
                  </a:ext>
                </a:extLst>
              </a:tr>
              <a:tr h="151371">
                <a:tc>
                  <a:txBody>
                    <a:bodyPr/>
                    <a:lstStyle/>
                    <a:p>
                      <a:pPr algn="ctr" fontAlgn="ctr"/>
                      <a:r>
                        <a:rPr lang="fr-FR" sz="1600" b="1" i="0" u="none" strike="noStrike" dirty="0">
                          <a:solidFill>
                            <a:srgbClr val="000000"/>
                          </a:solidFill>
                          <a:effectLst/>
                          <a:latin typeface="Calibri" panose="020F0502020204030204" pitchFamily="34" charset="0"/>
                        </a:rPr>
                        <a:t>Aspiration ionisation PS</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P</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14462755"/>
                  </a:ext>
                </a:extLst>
              </a:tr>
              <a:tr h="99221">
                <a:tc>
                  <a:txBody>
                    <a:bodyPr/>
                    <a:lstStyle/>
                    <a:p>
                      <a:pPr algn="ctr" fontAlgn="ctr"/>
                      <a:r>
                        <a:rPr lang="fr-FR" sz="1600" b="1" i="0" u="none" strike="noStrike">
                          <a:solidFill>
                            <a:srgbClr val="000000"/>
                          </a:solidFill>
                          <a:effectLst/>
                          <a:latin typeface="Calibri" panose="020F0502020204030204" pitchFamily="34" charset="0"/>
                        </a:rPr>
                        <a:t>Aspiration ionisation PolyMix</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P</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10025126"/>
                  </a:ext>
                </a:extLst>
              </a:tr>
              <a:tr h="187597">
                <a:tc rowSpan="2">
                  <a:txBody>
                    <a:bodyPr/>
                    <a:lstStyle/>
                    <a:p>
                      <a:pPr algn="ctr" fontAlgn="ctr"/>
                      <a:r>
                        <a:rPr lang="fr-FR" sz="1600" b="1" i="0" u="none" strike="noStrike" dirty="0" smtClean="0">
                          <a:solidFill>
                            <a:srgbClr val="000000"/>
                          </a:solidFill>
                          <a:effectLst/>
                          <a:latin typeface="Calibri" panose="020F0502020204030204" pitchFamily="34" charset="0"/>
                        </a:rPr>
                        <a:t>Désinfection par bloc </a:t>
                      </a:r>
                      <a:r>
                        <a:rPr lang="fr-FR" sz="1600" b="1" i="0" u="none" strike="noStrike" dirty="0">
                          <a:solidFill>
                            <a:srgbClr val="000000"/>
                          </a:solidFill>
                          <a:effectLst/>
                          <a:latin typeface="Calibri" panose="020F0502020204030204" pitchFamily="34" charset="0"/>
                        </a:rPr>
                        <a:t>UV </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CCP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85758906"/>
                  </a:ext>
                </a:extLst>
              </a:tr>
              <a:tr h="188890">
                <a:tc vMerge="1">
                  <a:txBody>
                    <a:bodyPr/>
                    <a:lstStyle/>
                    <a:p>
                      <a:endParaRPr lang="fr-FR"/>
                    </a:p>
                  </a:txBody>
                  <a:tcPr/>
                </a:tc>
                <a:tc>
                  <a:txBody>
                    <a:bodyPr/>
                    <a:lstStyle/>
                    <a:p>
                      <a:pPr algn="ctr" fontAlgn="ctr"/>
                      <a:r>
                        <a:rPr lang="fr-FR" sz="1600" b="0" i="0" u="none" strike="noStrike" dirty="0" smtClean="0">
                          <a:solidFill>
                            <a:srgbClr val="000000"/>
                          </a:solidFill>
                          <a:effectLst/>
                          <a:latin typeface="Calibri" panose="020F0502020204030204" pitchFamily="34" charset="0"/>
                        </a:rPr>
                        <a:t>PRPo P</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867592198"/>
                  </a:ext>
                </a:extLst>
              </a:tr>
              <a:tr h="151219">
                <a:tc>
                  <a:txBody>
                    <a:bodyPr/>
                    <a:lstStyle/>
                    <a:p>
                      <a:pPr algn="ctr" fontAlgn="ctr"/>
                      <a:r>
                        <a:rPr lang="fr-FR" sz="1600" b="1" i="0" u="none" strike="noStrike" dirty="0">
                          <a:solidFill>
                            <a:srgbClr val="000000"/>
                          </a:solidFill>
                          <a:effectLst/>
                          <a:latin typeface="Calibri" panose="020F0502020204030204" pitchFamily="34" charset="0"/>
                        </a:rPr>
                        <a:t>Filtration Arome</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CCP P</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264103528"/>
                  </a:ext>
                </a:extLst>
              </a:tr>
              <a:tr h="263929">
                <a:tc>
                  <a:txBody>
                    <a:bodyPr/>
                    <a:lstStyle/>
                    <a:p>
                      <a:pPr algn="ctr" fontAlgn="ctr"/>
                      <a:r>
                        <a:rPr lang="fr-FR" sz="1600" b="1" i="0" u="none" strike="noStrike" dirty="0">
                          <a:solidFill>
                            <a:srgbClr val="000000"/>
                          </a:solidFill>
                          <a:effectLst/>
                          <a:latin typeface="Calibri" panose="020F0502020204030204" pitchFamily="34" charset="0"/>
                        </a:rPr>
                        <a:t>Dosage</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0135595"/>
                  </a:ext>
                </a:extLst>
              </a:tr>
              <a:tr h="175556">
                <a:tc>
                  <a:txBody>
                    <a:bodyPr/>
                    <a:lstStyle/>
                    <a:p>
                      <a:pPr algn="ctr" fontAlgn="ctr"/>
                      <a:r>
                        <a:rPr lang="fr-FR" sz="1600" b="1" i="0" u="none" strike="noStrike" dirty="0">
                          <a:solidFill>
                            <a:srgbClr val="000000"/>
                          </a:solidFill>
                          <a:effectLst/>
                          <a:latin typeface="Calibri" panose="020F0502020204030204" pitchFamily="34" charset="0"/>
                        </a:rPr>
                        <a:t>Soudage </a:t>
                      </a:r>
                      <a:r>
                        <a:rPr lang="fr-FR" sz="1600" b="1" i="0" u="none" strike="noStrike" dirty="0" err="1">
                          <a:solidFill>
                            <a:srgbClr val="000000"/>
                          </a:solidFill>
                          <a:effectLst/>
                          <a:latin typeface="Calibri" panose="020F0502020204030204" pitchFamily="34" charset="0"/>
                        </a:rPr>
                        <a:t>Polymix</a:t>
                      </a:r>
                      <a:r>
                        <a:rPr lang="fr-FR" sz="1600" b="1" i="0" u="none" strike="noStrike" dirty="0">
                          <a:solidFill>
                            <a:srgbClr val="000000"/>
                          </a:solidFill>
                          <a:effectLst/>
                          <a:latin typeface="Calibri" panose="020F0502020204030204" pitchFamily="34" charset="0"/>
                        </a:rPr>
                        <a:t>-PS</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CCP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457839131"/>
                  </a:ext>
                </a:extLst>
              </a:tr>
              <a:tr h="262635">
                <a:tc>
                  <a:txBody>
                    <a:bodyPr/>
                    <a:lstStyle/>
                    <a:p>
                      <a:pPr algn="ctr" fontAlgn="ctr"/>
                      <a:r>
                        <a:rPr lang="fr-FR" sz="1600" b="1" i="0" u="none" strike="noStrike" dirty="0" smtClean="0">
                          <a:solidFill>
                            <a:srgbClr val="000000"/>
                          </a:solidFill>
                          <a:effectLst/>
                          <a:latin typeface="Calibri" panose="020F0502020204030204" pitchFamily="34" charset="0"/>
                        </a:rPr>
                        <a:t>Découpage</a:t>
                      </a:r>
                      <a:endParaRPr lang="fr-FR" sz="1600" b="1"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82609024"/>
                  </a:ext>
                </a:extLst>
              </a:tr>
              <a:tr h="188890">
                <a:tc>
                  <a:txBody>
                    <a:bodyPr/>
                    <a:lstStyle/>
                    <a:p>
                      <a:pPr algn="ctr" fontAlgn="ctr"/>
                      <a:r>
                        <a:rPr lang="fr-FR" sz="1600" b="1" i="0" u="none" strike="noStrike" dirty="0">
                          <a:solidFill>
                            <a:srgbClr val="000000"/>
                          </a:solidFill>
                          <a:effectLst/>
                          <a:latin typeface="Calibri" panose="020F0502020204030204" pitchFamily="34" charset="0"/>
                        </a:rPr>
                        <a:t>Fermentation - </a:t>
                      </a:r>
                      <a:r>
                        <a:rPr lang="fr-FR" sz="1600" b="1" i="0" u="none" strike="noStrike" dirty="0" err="1">
                          <a:solidFill>
                            <a:srgbClr val="000000"/>
                          </a:solidFill>
                          <a:effectLst/>
                          <a:latin typeface="Calibri" panose="020F0502020204030204" pitchFamily="34" charset="0"/>
                        </a:rPr>
                        <a:t>Etuvage</a:t>
                      </a:r>
                      <a:endParaRPr lang="fr-FR" sz="1600" b="1"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76300728"/>
                  </a:ext>
                </a:extLst>
              </a:tr>
              <a:tr h="188890">
                <a:tc>
                  <a:txBody>
                    <a:bodyPr/>
                    <a:lstStyle/>
                    <a:p>
                      <a:pPr algn="ctr" fontAlgn="ctr"/>
                      <a:r>
                        <a:rPr lang="fr-FR" sz="1600" b="1" i="0" u="none" strike="noStrike" dirty="0">
                          <a:solidFill>
                            <a:srgbClr val="000000"/>
                          </a:solidFill>
                          <a:effectLst/>
                          <a:latin typeface="Calibri" panose="020F0502020204030204" pitchFamily="34" charset="0"/>
                        </a:rPr>
                        <a:t>Entreposage en chambre froide</a:t>
                      </a:r>
                    </a:p>
                  </a:txBody>
                  <a:tcPr marL="1294" marR="1294" marT="129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fr-FR" sz="1600" b="0" i="0" u="none" strike="noStrike" dirty="0" smtClean="0">
                          <a:solidFill>
                            <a:srgbClr val="000000"/>
                          </a:solidFill>
                          <a:effectLst/>
                          <a:latin typeface="Calibri" panose="020F0502020204030204" pitchFamily="34" charset="0"/>
                        </a:rPr>
                        <a:t>PRPo B</a:t>
                      </a:r>
                      <a:endParaRPr lang="fr-FR" sz="1600" b="0" i="0" u="none" strike="noStrike" dirty="0">
                        <a:solidFill>
                          <a:srgbClr val="000000"/>
                        </a:solidFill>
                        <a:effectLst/>
                        <a:latin typeface="Calibri" panose="020F0502020204030204" pitchFamily="34" charset="0"/>
                      </a:endParaRPr>
                    </a:p>
                  </a:txBody>
                  <a:tcPr marL="1294" marR="1294" marT="129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4007996"/>
                  </a:ext>
                </a:extLst>
              </a:tr>
            </a:tbl>
          </a:graphicData>
        </a:graphic>
      </p:graphicFrame>
      <p:sp>
        <p:nvSpPr>
          <p:cNvPr id="24" name="ZoneTexte 23"/>
          <p:cNvSpPr txBox="1"/>
          <p:nvPr/>
        </p:nvSpPr>
        <p:spPr>
          <a:xfrm>
            <a:off x="1592194" y="3003155"/>
            <a:ext cx="3049948" cy="523220"/>
          </a:xfrm>
          <a:prstGeom prst="rect">
            <a:avLst/>
          </a:prstGeom>
          <a:solidFill>
            <a:sysClr val="window" lastClr="FFFFFF"/>
          </a:solidFill>
          <a:ln w="25400" cap="flat" cmpd="sng" algn="ctr">
            <a:solidFill>
              <a:srgbClr val="02B8AD"/>
            </a:solidFill>
            <a:prstDash val="solid"/>
          </a:ln>
          <a:effectLst/>
        </p:spPr>
        <p:txBody>
          <a:bodyPr wrap="square" rtlCol="0">
            <a:spAutoFit/>
          </a:bodyPr>
          <a:lstStyle/>
          <a:p>
            <a:pPr marL="0" marR="0" lvl="0" indent="0" algn="ctr" defTabSz="816377" eaLnBrk="1" fontAlgn="auto" latinLnBrk="0" hangingPunct="1">
              <a:lnSpc>
                <a:spcPct val="100000"/>
              </a:lnSpc>
              <a:spcBef>
                <a:spcPts val="0"/>
              </a:spcBef>
              <a:spcAft>
                <a:spcPts val="0"/>
              </a:spcAft>
              <a:buClrTx/>
              <a:buSzTx/>
              <a:buFontTx/>
              <a:buNone/>
              <a:tabLst/>
              <a:defRPr/>
            </a:pPr>
            <a:r>
              <a:rPr kumimoji="0" lang="fr-FR" sz="2800" b="1" i="0" u="none" strike="noStrike" kern="0" cap="none" spc="0" normalizeH="0" baseline="0" noProof="0" dirty="0" smtClean="0">
                <a:ln>
                  <a:noFill/>
                </a:ln>
                <a:effectLst/>
                <a:uLnTx/>
                <a:uFillTx/>
                <a:latin typeface="Times New Roman" panose="02020603050405020304" pitchFamily="18" charset="0"/>
                <a:cs typeface="Times New Roman" panose="02020603050405020304" pitchFamily="18" charset="0"/>
              </a:rPr>
              <a:t>Arbre de décision</a:t>
            </a:r>
          </a:p>
        </p:txBody>
      </p:sp>
      <p:sp>
        <p:nvSpPr>
          <p:cNvPr id="28" name="Accolade fermante 27"/>
          <p:cNvSpPr/>
          <p:nvPr/>
        </p:nvSpPr>
        <p:spPr>
          <a:xfrm rot="16200000">
            <a:off x="2791897" y="2029558"/>
            <a:ext cx="650543" cy="4299173"/>
          </a:xfrm>
          <a:prstGeom prst="rightBrace">
            <a:avLst>
              <a:gd name="adj1" fmla="val 34181"/>
              <a:gd name="adj2" fmla="val 50998"/>
            </a:avLst>
          </a:prstGeom>
          <a:noFill/>
          <a:ln w="25400" cap="flat" cmpd="sng" algn="ctr">
            <a:solidFill>
              <a:srgbClr val="26D8BA"/>
            </a:solidFill>
            <a:prstDash val="solid"/>
          </a:ln>
          <a:effectLst>
            <a:outerShdw blurRad="40000" dist="20000" dir="5400000" rotWithShape="0">
              <a:srgbClr val="000000">
                <a:alpha val="38000"/>
              </a:srgbClr>
            </a:outerShdw>
          </a:effectLst>
        </p:spPr>
        <p:txBody>
          <a:bodyPr rtlCol="0" anchor="ctr"/>
          <a:lstStyle/>
          <a:p>
            <a:pPr marL="0" marR="0" lvl="0" indent="0" algn="ctr" defTabSz="816377"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srgbClr val="3F3F3F"/>
              </a:solidFill>
              <a:effectLst/>
              <a:uLnTx/>
              <a:uFillTx/>
              <a:latin typeface="Encode Sans Narrow Light"/>
              <a:cs typeface="+mn-cs"/>
            </a:endParaRPr>
          </a:p>
        </p:txBody>
      </p:sp>
      <p:grpSp>
        <p:nvGrpSpPr>
          <p:cNvPr id="29" name="Groupe 28"/>
          <p:cNvGrpSpPr/>
          <p:nvPr/>
        </p:nvGrpSpPr>
        <p:grpSpPr>
          <a:xfrm>
            <a:off x="908492" y="5042817"/>
            <a:ext cx="777235" cy="720079"/>
            <a:chOff x="4000195" y="2852751"/>
            <a:chExt cx="777235" cy="720079"/>
          </a:xfrm>
        </p:grpSpPr>
        <p:sp>
          <p:nvSpPr>
            <p:cNvPr id="30" name="Ellipse 29"/>
            <p:cNvSpPr/>
            <p:nvPr/>
          </p:nvSpPr>
          <p:spPr>
            <a:xfrm>
              <a:off x="4000195" y="2852751"/>
              <a:ext cx="735322" cy="720079"/>
            </a:xfrm>
            <a:prstGeom prst="ellipse">
              <a:avLst/>
            </a:prstGeom>
            <a:solidFill>
              <a:srgbClr val="FF0000"/>
            </a:solidFill>
            <a:ln w="25400" cap="flat" cmpd="sng" algn="ctr">
              <a:solidFill>
                <a:srgbClr val="AF052D"/>
              </a:solidFill>
              <a:prstDash val="solid"/>
            </a:ln>
            <a:effectLst>
              <a:outerShdw blurRad="76200" dir="13500000" sy="23000" kx="1200000" algn="br" rotWithShape="0">
                <a:prstClr val="black">
                  <a:alpha val="20000"/>
                </a:prstClr>
              </a:outerShdw>
            </a:effectLst>
            <a:scene3d>
              <a:camera prst="orthographicFront"/>
              <a:lightRig rig="threePt" dir="t"/>
            </a:scene3d>
            <a:sp3d>
              <a:bevelT w="114300" prst="artDeco"/>
            </a:sp3d>
          </p:spPr>
          <p:txBody>
            <a:bodyPr rtlCol="0" anchor="ctr"/>
            <a:lstStyle/>
            <a:p>
              <a:pPr marL="0" marR="0" lvl="0" indent="0" algn="ctr" defTabSz="816377"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prstClr val="white"/>
                </a:solidFill>
                <a:effectLst/>
                <a:uLnTx/>
                <a:uFillTx/>
                <a:latin typeface="Encode Sans Narrow Light"/>
                <a:cs typeface="+mn-cs"/>
              </a:endParaRPr>
            </a:p>
          </p:txBody>
        </p:sp>
        <p:sp>
          <p:nvSpPr>
            <p:cNvPr id="31" name="ZoneTexte 30"/>
            <p:cNvSpPr txBox="1"/>
            <p:nvPr/>
          </p:nvSpPr>
          <p:spPr>
            <a:xfrm>
              <a:off x="4059285" y="3051831"/>
              <a:ext cx="718145" cy="338554"/>
            </a:xfrm>
            <a:prstGeom prst="rect">
              <a:avLst/>
            </a:prstGeom>
            <a:noFill/>
          </p:spPr>
          <p:txBody>
            <a:bodyPr wrap="square" rtlCol="0">
              <a:spAutoFit/>
            </a:bodyPr>
            <a:lstStyle/>
            <a:p>
              <a:pPr marL="0" marR="0" lvl="0" indent="0" defTabSz="816377"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prstClr val="white"/>
                  </a:solidFill>
                  <a:effectLst/>
                  <a:uLnTx/>
                  <a:uFillTx/>
                  <a:latin typeface="Lucida Sans Unicode" panose="020B0602030504020204" pitchFamily="34" charset="0"/>
                  <a:cs typeface="Lucida Sans Unicode" panose="020B0602030504020204" pitchFamily="34" charset="0"/>
                </a:rPr>
                <a:t>CCP</a:t>
              </a:r>
            </a:p>
          </p:txBody>
        </p:sp>
      </p:grpSp>
      <p:grpSp>
        <p:nvGrpSpPr>
          <p:cNvPr id="32" name="Groupe 31"/>
          <p:cNvGrpSpPr/>
          <p:nvPr/>
        </p:nvGrpSpPr>
        <p:grpSpPr>
          <a:xfrm>
            <a:off x="4499427" y="5073636"/>
            <a:ext cx="767328" cy="720079"/>
            <a:chOff x="6303789" y="2852752"/>
            <a:chExt cx="767328" cy="720079"/>
          </a:xfrm>
        </p:grpSpPr>
        <p:sp>
          <p:nvSpPr>
            <p:cNvPr id="33" name="Ellipse 32"/>
            <p:cNvSpPr/>
            <p:nvPr/>
          </p:nvSpPr>
          <p:spPr>
            <a:xfrm>
              <a:off x="6303789" y="2852752"/>
              <a:ext cx="735322" cy="720079"/>
            </a:xfrm>
            <a:prstGeom prst="ellipse">
              <a:avLst/>
            </a:prstGeom>
            <a:solidFill>
              <a:srgbClr val="FFFF00"/>
            </a:solidFill>
            <a:ln w="25400" cap="flat" cmpd="sng" algn="ctr">
              <a:solidFill>
                <a:srgbClr val="FFC000"/>
              </a:solidFill>
              <a:prstDash val="solid"/>
            </a:ln>
            <a:effectLst>
              <a:outerShdw blurRad="76200" dir="18900000" sy="23000" kx="-1200000" algn="bl" rotWithShape="0">
                <a:prstClr val="black">
                  <a:alpha val="20000"/>
                </a:prstClr>
              </a:outerShdw>
            </a:effectLst>
            <a:scene3d>
              <a:camera prst="orthographicFront"/>
              <a:lightRig rig="threePt" dir="t"/>
            </a:scene3d>
            <a:sp3d>
              <a:bevelT w="114300" prst="artDeco"/>
            </a:sp3d>
          </p:spPr>
          <p:txBody>
            <a:bodyPr rtlCol="0" anchor="ctr"/>
            <a:lstStyle/>
            <a:p>
              <a:pPr marL="0" marR="0" lvl="0" indent="0" algn="ctr" defTabSz="816377" eaLnBrk="1" fontAlgn="auto" latinLnBrk="0" hangingPunct="1">
                <a:lnSpc>
                  <a:spcPct val="100000"/>
                </a:lnSpc>
                <a:spcBef>
                  <a:spcPts val="0"/>
                </a:spcBef>
                <a:spcAft>
                  <a:spcPts val="0"/>
                </a:spcAft>
                <a:buClrTx/>
                <a:buSzTx/>
                <a:buFontTx/>
                <a:buNone/>
                <a:tabLst/>
                <a:defRPr/>
              </a:pPr>
              <a:endParaRPr kumimoji="0" lang="fr-FR" sz="1600" b="0" i="0" u="none" strike="noStrike" kern="0" cap="none" spc="0" normalizeH="0" baseline="0" noProof="0" smtClean="0">
                <a:ln>
                  <a:noFill/>
                </a:ln>
                <a:solidFill>
                  <a:prstClr val="white"/>
                </a:solidFill>
                <a:effectLst/>
                <a:uLnTx/>
                <a:uFillTx/>
                <a:latin typeface="Encode Sans Narrow Light"/>
                <a:cs typeface="+mn-cs"/>
              </a:endParaRPr>
            </a:p>
          </p:txBody>
        </p:sp>
        <p:sp>
          <p:nvSpPr>
            <p:cNvPr id="34" name="ZoneTexte 33"/>
            <p:cNvSpPr txBox="1"/>
            <p:nvPr/>
          </p:nvSpPr>
          <p:spPr>
            <a:xfrm>
              <a:off x="6352972" y="3051831"/>
              <a:ext cx="718145" cy="338554"/>
            </a:xfrm>
            <a:prstGeom prst="rect">
              <a:avLst/>
            </a:prstGeom>
            <a:noFill/>
          </p:spPr>
          <p:txBody>
            <a:bodyPr wrap="square" rtlCol="0">
              <a:spAutoFit/>
            </a:bodyPr>
            <a:lstStyle/>
            <a:p>
              <a:pPr marL="0" marR="0" lvl="0" indent="0" defTabSz="816377" eaLnBrk="1" fontAlgn="auto" latinLnBrk="0" hangingPunct="1">
                <a:lnSpc>
                  <a:spcPct val="100000"/>
                </a:lnSpc>
                <a:spcBef>
                  <a:spcPts val="0"/>
                </a:spcBef>
                <a:spcAft>
                  <a:spcPts val="0"/>
                </a:spcAft>
                <a:buClrTx/>
                <a:buSzTx/>
                <a:buFontTx/>
                <a:buNone/>
                <a:tabLst/>
                <a:defRPr/>
              </a:pPr>
              <a:r>
                <a:rPr kumimoji="0" lang="fr-FR" sz="1600" b="1" i="0" u="none" strike="noStrike" kern="0" cap="none" spc="0" normalizeH="0" baseline="0" noProof="0" dirty="0" smtClean="0">
                  <a:ln>
                    <a:noFill/>
                  </a:ln>
                  <a:solidFill>
                    <a:srgbClr val="3F3F3F"/>
                  </a:solidFill>
                  <a:effectLst/>
                  <a:uLnTx/>
                  <a:uFillTx/>
                  <a:latin typeface="Lucida Sans Unicode" panose="020B0602030504020204" pitchFamily="34" charset="0"/>
                  <a:cs typeface="Lucida Sans Unicode" panose="020B0602030504020204" pitchFamily="34" charset="0"/>
                </a:rPr>
                <a:t>PRPo</a:t>
              </a:r>
            </a:p>
          </p:txBody>
        </p:sp>
      </p:grpSp>
      <p:sp>
        <p:nvSpPr>
          <p:cNvPr id="35" name="ZoneTexte 34"/>
          <p:cNvSpPr txBox="1"/>
          <p:nvPr/>
        </p:nvSpPr>
        <p:spPr>
          <a:xfrm>
            <a:off x="-28286" y="4512390"/>
            <a:ext cx="2544174" cy="461665"/>
          </a:xfrm>
          <a:prstGeom prst="rect">
            <a:avLst/>
          </a:prstGeom>
          <a:noFill/>
        </p:spPr>
        <p:txBody>
          <a:bodyPr wrap="square" rtlCol="0">
            <a:spAutoFit/>
          </a:bodyPr>
          <a:lstStyle/>
          <a:p>
            <a:pPr algn="ctr" defTabSz="816377"/>
            <a:r>
              <a:rPr lang="fr-FR" sz="2400" b="1" dirty="0">
                <a:solidFill>
                  <a:srgbClr val="3F3F3F"/>
                </a:solidFill>
                <a:latin typeface="Times New Roman" panose="02020603050405020304" pitchFamily="18" charset="0"/>
                <a:cs typeface="Times New Roman" panose="02020603050405020304" pitchFamily="18" charset="0"/>
              </a:rPr>
              <a:t>5</a:t>
            </a:r>
            <a:r>
              <a:rPr lang="fr-FR" sz="2400" b="1" dirty="0" smtClean="0">
                <a:solidFill>
                  <a:srgbClr val="3F3F3F"/>
                </a:solidFill>
                <a:latin typeface="Times New Roman" panose="02020603050405020304" pitchFamily="18" charset="0"/>
                <a:cs typeface="Times New Roman" panose="02020603050405020304" pitchFamily="18" charset="0"/>
              </a:rPr>
              <a:t> Points critiques</a:t>
            </a:r>
            <a:endParaRPr lang="fr-FR" sz="2400" b="1" dirty="0">
              <a:solidFill>
                <a:srgbClr val="3F3F3F"/>
              </a:solidFill>
              <a:latin typeface="Times New Roman" panose="02020603050405020304" pitchFamily="18" charset="0"/>
              <a:cs typeface="Times New Roman" panose="02020603050405020304" pitchFamily="18" charset="0"/>
            </a:endParaRPr>
          </a:p>
        </p:txBody>
      </p:sp>
      <p:sp>
        <p:nvSpPr>
          <p:cNvPr id="36" name="ZoneTexte 35"/>
          <p:cNvSpPr txBox="1"/>
          <p:nvPr/>
        </p:nvSpPr>
        <p:spPr>
          <a:xfrm>
            <a:off x="2658567" y="4520707"/>
            <a:ext cx="4417041" cy="461665"/>
          </a:xfrm>
          <a:prstGeom prst="rect">
            <a:avLst/>
          </a:prstGeom>
          <a:noFill/>
        </p:spPr>
        <p:txBody>
          <a:bodyPr wrap="square" rtlCol="0">
            <a:spAutoFit/>
          </a:bodyPr>
          <a:lstStyle/>
          <a:p>
            <a:pPr algn="ctr" defTabSz="816377"/>
            <a:r>
              <a:rPr lang="fr-MA" sz="2400" b="1" dirty="0" smtClean="0">
                <a:solidFill>
                  <a:srgbClr val="3F3F3F"/>
                </a:solidFill>
                <a:latin typeface="Times New Roman" panose="02020603050405020304" pitchFamily="18" charset="0"/>
                <a:cs typeface="Times New Roman" panose="02020603050405020304" pitchFamily="18" charset="0"/>
              </a:rPr>
              <a:t>14 PRP opérationnels</a:t>
            </a:r>
            <a:endParaRPr lang="fr-FR" sz="2400" b="1" dirty="0">
              <a:solidFill>
                <a:srgbClr val="3F3F3F"/>
              </a:solidFill>
              <a:latin typeface="Times New Roman" panose="02020603050405020304" pitchFamily="18" charset="0"/>
              <a:cs typeface="Times New Roman" panose="02020603050405020304" pitchFamily="18" charset="0"/>
            </a:endParaRPr>
          </a:p>
        </p:txBody>
      </p:sp>
      <p:sp>
        <p:nvSpPr>
          <p:cNvPr id="37" name="ZoneTexte 36"/>
          <p:cNvSpPr txBox="1"/>
          <p:nvPr/>
        </p:nvSpPr>
        <p:spPr>
          <a:xfrm>
            <a:off x="707888" y="91884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Tree>
    <p:extLst>
      <p:ext uri="{BB962C8B-B14F-4D97-AF65-F5344CB8AC3E}">
        <p14:creationId xmlns:p14="http://schemas.microsoft.com/office/powerpoint/2010/main" val="3045816086"/>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7" name="ZoneTexte 26"/>
          <p:cNvSpPr txBox="1"/>
          <p:nvPr/>
        </p:nvSpPr>
        <p:spPr>
          <a:xfrm>
            <a:off x="707888" y="1739583"/>
            <a:ext cx="5882893" cy="584775"/>
          </a:xfrm>
          <a:prstGeom prst="rect">
            <a:avLst/>
          </a:prstGeom>
          <a:noFill/>
        </p:spPr>
        <p:txBody>
          <a:bodyPr wrap="none" rtlCol="0">
            <a:spAutoFit/>
          </a:bodyPr>
          <a:lstStyle/>
          <a:p>
            <a:r>
              <a:rPr lang="fr-MA" sz="2800" b="1" dirty="0" smtClean="0">
                <a:solidFill>
                  <a:srgbClr val="FF0000"/>
                </a:solidFill>
              </a:rPr>
              <a:t>8. Établissement </a:t>
            </a:r>
            <a:r>
              <a:rPr lang="fr-MA" sz="2800" b="1" dirty="0">
                <a:solidFill>
                  <a:srgbClr val="FF0000"/>
                </a:solidFill>
              </a:rPr>
              <a:t>des limites critiques </a:t>
            </a:r>
            <a:r>
              <a:rPr lang="fr-MA" sz="3200" b="1" dirty="0" smtClean="0">
                <a:solidFill>
                  <a:srgbClr val="FF0000"/>
                </a:solidFill>
              </a:rPr>
              <a:t>:</a:t>
            </a:r>
            <a:endParaRPr lang="fr-FR" sz="2800" b="1" dirty="0">
              <a:solidFill>
                <a:srgbClr val="FF0000"/>
              </a:solidFill>
            </a:endParaRPr>
          </a:p>
        </p:txBody>
      </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21</a:t>
            </a:r>
            <a:endParaRPr lang="fr-FR" sz="1800" b="1" dirty="0">
              <a:solidFill>
                <a:schemeClr val="tx1"/>
              </a:solidFill>
            </a:endParaRPr>
          </a:p>
        </p:txBody>
      </p:sp>
      <p:graphicFrame>
        <p:nvGraphicFramePr>
          <p:cNvPr id="2" name="Tableau 1"/>
          <p:cNvGraphicFramePr>
            <a:graphicFrameLocks noGrp="1"/>
          </p:cNvGraphicFramePr>
          <p:nvPr>
            <p:extLst>
              <p:ext uri="{D42A27DB-BD31-4B8C-83A1-F6EECF244321}">
                <p14:modId xmlns:p14="http://schemas.microsoft.com/office/powerpoint/2010/main" val="871557997"/>
              </p:ext>
            </p:extLst>
          </p:nvPr>
        </p:nvGraphicFramePr>
        <p:xfrm>
          <a:off x="757984" y="2663043"/>
          <a:ext cx="10662378" cy="3376307"/>
        </p:xfrm>
        <a:graphic>
          <a:graphicData uri="http://schemas.openxmlformats.org/drawingml/2006/table">
            <a:tbl>
              <a:tblPr firstRow="1" bandRow="1">
                <a:tableStyleId>{5C22544A-7EE6-4342-B048-85BDC9FD1C3A}</a:tableStyleId>
              </a:tblPr>
              <a:tblGrid>
                <a:gridCol w="3155234">
                  <a:extLst>
                    <a:ext uri="{9D8B030D-6E8A-4147-A177-3AD203B41FA5}">
                      <a16:colId xmlns:a16="http://schemas.microsoft.com/office/drawing/2014/main" val="1822312142"/>
                    </a:ext>
                  </a:extLst>
                </a:gridCol>
                <a:gridCol w="7507144">
                  <a:extLst>
                    <a:ext uri="{9D8B030D-6E8A-4147-A177-3AD203B41FA5}">
                      <a16:colId xmlns:a16="http://schemas.microsoft.com/office/drawing/2014/main" val="957115639"/>
                    </a:ext>
                  </a:extLst>
                </a:gridCol>
              </a:tblGrid>
              <a:tr h="738134">
                <a:tc>
                  <a:txBody>
                    <a:bodyPr/>
                    <a:lstStyle/>
                    <a:p>
                      <a:pPr algn="ctr"/>
                      <a:r>
                        <a:rPr lang="fr-MA" sz="2400" dirty="0" smtClean="0"/>
                        <a:t>Étape</a:t>
                      </a:r>
                      <a:endParaRPr lang="fr-FR" sz="2400" dirty="0"/>
                    </a:p>
                  </a:txBody>
                  <a:tcPr anchor="ctr"/>
                </a:tc>
                <a:tc>
                  <a:txBody>
                    <a:bodyPr/>
                    <a:lstStyle/>
                    <a:p>
                      <a:pPr algn="ctr"/>
                      <a:r>
                        <a:rPr lang="fr-MA" sz="2400" dirty="0" smtClean="0"/>
                        <a:t>Limite critique</a:t>
                      </a:r>
                    </a:p>
                  </a:txBody>
                  <a:tcPr anchor="ctr"/>
                </a:tc>
                <a:extLst>
                  <a:ext uri="{0D108BD9-81ED-4DB2-BD59-A6C34878D82A}">
                    <a16:rowId xmlns:a16="http://schemas.microsoft.com/office/drawing/2014/main" val="2673157455"/>
                  </a:ext>
                </a:extLst>
              </a:tr>
              <a:tr h="820757">
                <a:tc>
                  <a:txBody>
                    <a:bodyPr/>
                    <a:lstStyle/>
                    <a:p>
                      <a:pPr algn="ctr"/>
                      <a:r>
                        <a:rPr lang="fr-MA" sz="2400" b="1" dirty="0" smtClean="0"/>
                        <a:t>Réception du lait</a:t>
                      </a:r>
                      <a:endParaRPr lang="fr-FR" sz="2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2400" u="none" strike="noStrike" dirty="0" smtClean="0">
                          <a:effectLst/>
                        </a:rPr>
                        <a:t>6,5 &lt; pH &lt; 6,9</a:t>
                      </a:r>
                      <a:br>
                        <a:rPr lang="de-DE" sz="2400" u="none" strike="noStrike" dirty="0" smtClean="0">
                          <a:effectLst/>
                        </a:rPr>
                      </a:br>
                      <a:r>
                        <a:rPr lang="de-DE" sz="2400" u="none" strike="noStrike" dirty="0" smtClean="0">
                          <a:effectLst/>
                        </a:rPr>
                        <a:t>T &lt; 6°C</a:t>
                      </a:r>
                      <a:endParaRPr lang="de-DE" sz="2400" b="0" i="0" u="none" strike="noStrike" dirty="0" smtClean="0">
                        <a:solidFill>
                          <a:srgbClr val="000000"/>
                        </a:solidFill>
                        <a:effectLst/>
                        <a:latin typeface="Times New Roman" panose="02020603050405020304" pitchFamily="18" charset="0"/>
                      </a:endParaRPr>
                    </a:p>
                  </a:txBody>
                  <a:tcPr anchor="ctr"/>
                </a:tc>
                <a:extLst>
                  <a:ext uri="{0D108BD9-81ED-4DB2-BD59-A6C34878D82A}">
                    <a16:rowId xmlns:a16="http://schemas.microsoft.com/office/drawing/2014/main" val="978909630"/>
                  </a:ext>
                </a:extLst>
              </a:tr>
              <a:tr h="870333">
                <a:tc>
                  <a:txBody>
                    <a:bodyPr/>
                    <a:lstStyle/>
                    <a:p>
                      <a:pPr algn="ctr"/>
                      <a:r>
                        <a:rPr lang="fr-MA" sz="2400" b="1" dirty="0" smtClean="0"/>
                        <a:t>Pasteurisation </a:t>
                      </a:r>
                      <a:endParaRPr lang="fr-FR" sz="2400" b="1" dirty="0"/>
                    </a:p>
                  </a:txBody>
                  <a:tcPr anchor="ctr"/>
                </a:tc>
                <a:tc>
                  <a:txBody>
                    <a:bodyPr/>
                    <a:lstStyle/>
                    <a:p>
                      <a:pPr algn="ctr"/>
                      <a:r>
                        <a:rPr lang="fr-MA" sz="2400" dirty="0" smtClean="0"/>
                        <a:t>T &gt; 95°C</a:t>
                      </a:r>
                    </a:p>
                  </a:txBody>
                  <a:tcPr anchor="ctr"/>
                </a:tc>
                <a:extLst>
                  <a:ext uri="{0D108BD9-81ED-4DB2-BD59-A6C34878D82A}">
                    <a16:rowId xmlns:a16="http://schemas.microsoft.com/office/drawing/2014/main" val="1027294231"/>
                  </a:ext>
                </a:extLst>
              </a:tr>
              <a:tr h="370840">
                <a:tc>
                  <a:txBody>
                    <a:bodyPr/>
                    <a:lstStyle/>
                    <a:p>
                      <a:pPr algn="ctr"/>
                      <a:r>
                        <a:rPr lang="fr-MA" sz="2400" b="1" dirty="0" smtClean="0"/>
                        <a:t>Dosage</a:t>
                      </a:r>
                      <a:endParaRPr lang="fr-FR" sz="24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MA" sz="2400" dirty="0" smtClean="0"/>
                        <a:t>Débit de la HLF 1 (</a:t>
                      </a:r>
                      <a:r>
                        <a:rPr lang="fr-MA" sz="2400" baseline="0" dirty="0" smtClean="0"/>
                        <a:t>m</a:t>
                      </a:r>
                      <a:r>
                        <a:rPr lang="fr-MA" sz="2400" baseline="30000" dirty="0" smtClean="0"/>
                        <a:t>3</a:t>
                      </a:r>
                      <a:r>
                        <a:rPr lang="fr-MA" sz="2400" baseline="0" dirty="0" smtClean="0"/>
                        <a:t>/h)</a:t>
                      </a:r>
                      <a:r>
                        <a:rPr lang="fr-MA" sz="2400" dirty="0" smtClean="0"/>
                        <a:t> :     </a:t>
                      </a:r>
                      <a:r>
                        <a:rPr lang="fr-MA" sz="2400" baseline="0" dirty="0" smtClean="0"/>
                        <a:t>[1757</a:t>
                      </a:r>
                      <a:r>
                        <a:rPr lang="fr-MA" sz="2400" dirty="0" smtClean="0"/>
                        <a:t>   ;   2761]</a:t>
                      </a:r>
                    </a:p>
                    <a:p>
                      <a:pPr algn="ctr"/>
                      <a:endParaRPr lang="fr-MA" sz="400" dirty="0" smtClean="0"/>
                    </a:p>
                    <a:p>
                      <a:pPr algn="ctr"/>
                      <a:endParaRPr lang="fr-MA" sz="4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fr-MA" sz="2400" dirty="0" smtClean="0"/>
                        <a:t>Débit de la HLF 2 (</a:t>
                      </a:r>
                      <a:r>
                        <a:rPr lang="fr-MA" sz="2400" baseline="0" dirty="0" smtClean="0"/>
                        <a:t>m</a:t>
                      </a:r>
                      <a:r>
                        <a:rPr lang="fr-MA" sz="2400" baseline="30000" dirty="0" smtClean="0"/>
                        <a:t>3</a:t>
                      </a:r>
                      <a:r>
                        <a:rPr lang="fr-MA" sz="2400" baseline="0" dirty="0" smtClean="0"/>
                        <a:t>/h)</a:t>
                      </a:r>
                      <a:r>
                        <a:rPr lang="fr-MA" sz="2400" dirty="0" smtClean="0"/>
                        <a:t>  :</a:t>
                      </a:r>
                      <a:r>
                        <a:rPr lang="fr-MA" sz="2400" baseline="0" dirty="0" smtClean="0"/>
                        <a:t>    [</a:t>
                      </a:r>
                      <a:r>
                        <a:rPr lang="fr-MA" sz="2400" dirty="0" smtClean="0"/>
                        <a:t>2050   ;   3221]</a:t>
                      </a:r>
                    </a:p>
                  </a:txBody>
                  <a:tcPr anchor="ctr"/>
                </a:tc>
                <a:extLst>
                  <a:ext uri="{0D108BD9-81ED-4DB2-BD59-A6C34878D82A}">
                    <a16:rowId xmlns:a16="http://schemas.microsoft.com/office/drawing/2014/main" val="786914879"/>
                  </a:ext>
                </a:extLst>
              </a:tr>
            </a:tbl>
          </a:graphicData>
        </a:graphic>
      </p:graphicFrame>
      <p:sp>
        <p:nvSpPr>
          <p:cNvPr id="24" name="ZoneTexte 23"/>
          <p:cNvSpPr txBox="1"/>
          <p:nvPr/>
        </p:nvSpPr>
        <p:spPr>
          <a:xfrm>
            <a:off x="707888" y="1027383"/>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Tree>
    <p:extLst>
      <p:ext uri="{BB962C8B-B14F-4D97-AF65-F5344CB8AC3E}">
        <p14:creationId xmlns:p14="http://schemas.microsoft.com/office/powerpoint/2010/main" val="298616247"/>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22</a:t>
            </a:r>
            <a:endParaRPr lang="fr-FR" sz="1800" b="1" dirty="0">
              <a:solidFill>
                <a:schemeClr val="tx1"/>
              </a:solidFill>
            </a:endParaRPr>
          </a:p>
        </p:txBody>
      </p:sp>
      <p:graphicFrame>
        <p:nvGraphicFramePr>
          <p:cNvPr id="22" name="Tableau 21"/>
          <p:cNvGraphicFramePr>
            <a:graphicFrameLocks noGrp="1"/>
          </p:cNvGraphicFramePr>
          <p:nvPr>
            <p:extLst>
              <p:ext uri="{D42A27DB-BD31-4B8C-83A1-F6EECF244321}">
                <p14:modId xmlns:p14="http://schemas.microsoft.com/office/powerpoint/2010/main" val="2161089497"/>
              </p:ext>
            </p:extLst>
          </p:nvPr>
        </p:nvGraphicFramePr>
        <p:xfrm>
          <a:off x="1260775" y="2382521"/>
          <a:ext cx="9656795" cy="3457004"/>
        </p:xfrm>
        <a:graphic>
          <a:graphicData uri="http://schemas.openxmlformats.org/drawingml/2006/table">
            <a:tbl>
              <a:tblPr firstRow="1" firstCol="1" bandRow="1"/>
              <a:tblGrid>
                <a:gridCol w="2312309">
                  <a:extLst>
                    <a:ext uri="{9D8B030D-6E8A-4147-A177-3AD203B41FA5}">
                      <a16:colId xmlns:a16="http://schemas.microsoft.com/office/drawing/2014/main" val="1943581713"/>
                    </a:ext>
                  </a:extLst>
                </a:gridCol>
                <a:gridCol w="2312309">
                  <a:extLst>
                    <a:ext uri="{9D8B030D-6E8A-4147-A177-3AD203B41FA5}">
                      <a16:colId xmlns:a16="http://schemas.microsoft.com/office/drawing/2014/main" val="2476849064"/>
                    </a:ext>
                  </a:extLst>
                </a:gridCol>
                <a:gridCol w="2315333">
                  <a:extLst>
                    <a:ext uri="{9D8B030D-6E8A-4147-A177-3AD203B41FA5}">
                      <a16:colId xmlns:a16="http://schemas.microsoft.com/office/drawing/2014/main" val="3200459634"/>
                    </a:ext>
                  </a:extLst>
                </a:gridCol>
                <a:gridCol w="2716844">
                  <a:extLst>
                    <a:ext uri="{9D8B030D-6E8A-4147-A177-3AD203B41FA5}">
                      <a16:colId xmlns:a16="http://schemas.microsoft.com/office/drawing/2014/main" val="2210512123"/>
                    </a:ext>
                  </a:extLst>
                </a:gridCol>
              </a:tblGrid>
              <a:tr h="59716">
                <a:tc rowSpan="2">
                  <a:txBody>
                    <a:bodyPr/>
                    <a:lstStyle/>
                    <a:p>
                      <a:pPr algn="ctr">
                        <a:lnSpc>
                          <a:spcPct val="107000"/>
                        </a:lnSpc>
                        <a:spcAft>
                          <a:spcPts val="0"/>
                        </a:spcAft>
                      </a:pPr>
                      <a:endParaRPr lang="fr-FR" sz="36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28575" cap="flat" cmpd="sng" algn="ctr">
                      <a:no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no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a:lnSpc>
                          <a:spcPct val="107000"/>
                        </a:lnSpc>
                        <a:spcAft>
                          <a:spcPts val="0"/>
                        </a:spcAft>
                      </a:pPr>
                      <a:r>
                        <a:rPr lang="fr-FR"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Surveillance</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FF0000"/>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2565352269"/>
                  </a:ext>
                </a:extLst>
              </a:tr>
              <a:tr h="487361">
                <a:tc vMerge="1">
                  <a:txBody>
                    <a:bodyPr/>
                    <a:lstStyle/>
                    <a:p>
                      <a:pPr algn="ctr">
                        <a:lnSpc>
                          <a:spcPct val="107000"/>
                        </a:lnSpc>
                        <a:spcAft>
                          <a:spcPts val="0"/>
                        </a:spcAft>
                      </a:pPr>
                      <a:endParaRPr lang="fr-FR" sz="28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a:lnSpc>
                          <a:spcPct val="107000"/>
                        </a:lnSpc>
                        <a:spcAft>
                          <a:spcPts val="0"/>
                        </a:spcAft>
                      </a:pPr>
                      <a:r>
                        <a:rPr lang="fr-FR"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Responsabilité</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a:lnSpc>
                          <a:spcPct val="107000"/>
                        </a:lnSpc>
                        <a:spcAft>
                          <a:spcPts val="0"/>
                        </a:spcAft>
                      </a:pP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Fréquence</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BC2E6"/>
                    </a:solidFill>
                  </a:tcPr>
                </a:tc>
                <a:tc>
                  <a:txBody>
                    <a:bodyPr/>
                    <a:lstStyle/>
                    <a:p>
                      <a:pPr algn="ctr">
                        <a:lnSpc>
                          <a:spcPct val="107000"/>
                        </a:lnSpc>
                        <a:spcAft>
                          <a:spcPts val="0"/>
                        </a:spcAft>
                      </a:pPr>
                      <a:r>
                        <a:rPr lang="fr-FR" sz="2400" b="1" dirty="0">
                          <a:effectLst/>
                          <a:latin typeface="Times New Roman" panose="02020603050405020304" pitchFamily="18" charset="0"/>
                          <a:ea typeface="Times New Roman" panose="02020603050405020304" pitchFamily="18" charset="0"/>
                          <a:cs typeface="Times New Roman" panose="02020603050405020304" pitchFamily="18" charset="0"/>
                        </a:rPr>
                        <a:t>Procédure de surveillance</a:t>
                      </a:r>
                      <a:endParaRPr lang="fr-FR"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rgbClr val="9BC2E6"/>
                    </a:solidFill>
                  </a:tcPr>
                </a:tc>
                <a:extLst>
                  <a:ext uri="{0D108BD9-81ED-4DB2-BD59-A6C34878D82A}">
                    <a16:rowId xmlns:a16="http://schemas.microsoft.com/office/drawing/2014/main" val="2244271582"/>
                  </a:ext>
                </a:extLst>
              </a:tr>
              <a:tr h="487361">
                <a:tc>
                  <a:txBody>
                    <a:bodyPr/>
                    <a:lstStyle/>
                    <a:p>
                      <a:pPr algn="ctr">
                        <a:lnSpc>
                          <a:spcPct val="107000"/>
                        </a:lnSpc>
                        <a:spcAft>
                          <a:spcPts val="0"/>
                        </a:spcAft>
                      </a:pPr>
                      <a:r>
                        <a:rPr lang="fr-FR" sz="2400" b="1" dirty="0" smtClean="0">
                          <a:effectLst/>
                          <a:latin typeface="Times New Roman" panose="02020603050405020304" pitchFamily="18" charset="0"/>
                          <a:ea typeface="Calibri" panose="020F0502020204030204" pitchFamily="34" charset="0"/>
                          <a:cs typeface="Times New Roman" panose="02020603050405020304" pitchFamily="18" charset="0"/>
                        </a:rPr>
                        <a:t>Réception du lait</a:t>
                      </a: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fr-MA" sz="2000" dirty="0" smtClean="0">
                          <a:effectLst/>
                          <a:latin typeface="Calibri" panose="020F0502020204030204" pitchFamily="34" charset="0"/>
                          <a:ea typeface="Calibri" panose="020F0502020204030204" pitchFamily="34" charset="0"/>
                          <a:cs typeface="Arial" panose="020B0604020202020204" pitchFamily="34" charset="0"/>
                        </a:rPr>
                        <a:t>Opérateur poudrage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fr-MA" sz="2000" dirty="0" smtClean="0">
                          <a:effectLst/>
                          <a:latin typeface="Calibri" panose="020F0502020204030204" pitchFamily="34" charset="0"/>
                          <a:ea typeface="Calibri" panose="020F0502020204030204" pitchFamily="34" charset="0"/>
                          <a:cs typeface="Arial" panose="020B0604020202020204" pitchFamily="34" charset="0"/>
                        </a:rPr>
                        <a:t>À chaque réception du lait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fr-MA" sz="2000" dirty="0" smtClean="0">
                          <a:effectLst/>
                          <a:latin typeface="Calibri" panose="020F0502020204030204" pitchFamily="34" charset="0"/>
                          <a:ea typeface="Calibri" panose="020F0502020204030204" pitchFamily="34" charset="0"/>
                          <a:cs typeface="Arial" panose="020B0604020202020204" pitchFamily="34" charset="0"/>
                        </a:rPr>
                        <a:t>Vérifier à chaque</a:t>
                      </a:r>
                      <a:r>
                        <a:rPr lang="fr-MA" sz="2000" baseline="0" dirty="0" smtClean="0">
                          <a:effectLst/>
                          <a:latin typeface="Calibri" panose="020F0502020204030204" pitchFamily="34" charset="0"/>
                          <a:ea typeface="Calibri" panose="020F0502020204030204" pitchFamily="34" charset="0"/>
                          <a:cs typeface="Arial" panose="020B0604020202020204" pitchFamily="34" charset="0"/>
                        </a:rPr>
                        <a:t> réception le pH et la température du lait</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28283749"/>
                  </a:ext>
                </a:extLst>
              </a:tr>
              <a:tr h="487361">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r>
                        <a:rPr lang="fr-MA" sz="2400" b="1" dirty="0" smtClean="0">
                          <a:latin typeface="Times New Roman" panose="02020603050405020304" pitchFamily="18" charset="0"/>
                          <a:cs typeface="Times New Roman" panose="02020603050405020304" pitchFamily="18" charset="0"/>
                        </a:rPr>
                        <a:t>Pasteurisation</a:t>
                      </a:r>
                      <a:endParaRPr lang="fr-FR" sz="2400" b="1" dirty="0" smtClean="0">
                        <a:latin typeface="Times New Roman" panose="02020603050405020304" pitchFamily="18" charset="0"/>
                        <a:cs typeface="Times New Roman" panose="02020603050405020304" pitchFamily="18"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fr-MA" sz="2000" dirty="0" smtClean="0">
                          <a:effectLst/>
                          <a:latin typeface="Calibri" panose="020F0502020204030204" pitchFamily="34" charset="0"/>
                          <a:ea typeface="Calibri" panose="020F0502020204030204" pitchFamily="34" charset="0"/>
                          <a:cs typeface="Arial" panose="020B0604020202020204" pitchFamily="34" charset="0"/>
                        </a:rPr>
                        <a:t>Automate Conducteur process</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fr-MA" sz="2000" dirty="0" smtClean="0">
                          <a:effectLst/>
                          <a:latin typeface="Calibri" panose="020F0502020204030204" pitchFamily="34" charset="0"/>
                          <a:ea typeface="Calibri" panose="020F0502020204030204" pitchFamily="34" charset="0"/>
                          <a:cs typeface="Arial" panose="020B0604020202020204" pitchFamily="34" charset="0"/>
                        </a:rPr>
                        <a:t>En continue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lnSpc>
                          <a:spcPct val="107000"/>
                        </a:lnSpc>
                        <a:spcAft>
                          <a:spcPts val="0"/>
                        </a:spcAft>
                      </a:pPr>
                      <a:r>
                        <a:rPr lang="fr-MA" sz="2000" dirty="0" smtClean="0">
                          <a:effectLst/>
                          <a:latin typeface="Calibri" panose="020F0502020204030204" pitchFamily="34" charset="0"/>
                          <a:ea typeface="Calibri" panose="020F0502020204030204" pitchFamily="34" charset="0"/>
                          <a:cs typeface="Arial" panose="020B0604020202020204" pitchFamily="34" charset="0"/>
                        </a:rPr>
                        <a:t>Surveillance automatique de la température de pasteurisation</a:t>
                      </a:r>
                      <a:endParaRPr lang="fr-FR" sz="2000" dirty="0">
                        <a:effectLst/>
                        <a:latin typeface="Calibri" panose="020F0502020204030204" pitchFamily="34" charset="0"/>
                        <a:ea typeface="Calibri" panose="020F0502020204030204" pitchFamily="34" charset="0"/>
                        <a:cs typeface="Arial" panose="020B0604020202020204" pitchFamily="34" charset="0"/>
                      </a:endParaRPr>
                    </a:p>
                  </a:txBody>
                  <a:tcPr marL="44450" marR="44450" marT="0" marB="0"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58463340"/>
                  </a:ext>
                </a:extLst>
              </a:tr>
            </a:tbl>
          </a:graphicData>
        </a:graphic>
      </p:graphicFrame>
      <p:sp>
        <p:nvSpPr>
          <p:cNvPr id="28" name="ZoneTexte 27"/>
          <p:cNvSpPr txBox="1"/>
          <p:nvPr/>
        </p:nvSpPr>
        <p:spPr>
          <a:xfrm>
            <a:off x="707888" y="1601866"/>
            <a:ext cx="6312177" cy="461665"/>
          </a:xfrm>
          <a:prstGeom prst="rect">
            <a:avLst/>
          </a:prstGeom>
          <a:noFill/>
        </p:spPr>
        <p:txBody>
          <a:bodyPr wrap="none" rtlCol="0">
            <a:spAutoFit/>
          </a:bodyPr>
          <a:lstStyle/>
          <a:p>
            <a:r>
              <a:rPr lang="fr-MA" sz="2400" b="1" dirty="0">
                <a:solidFill>
                  <a:srgbClr val="FF0000"/>
                </a:solidFill>
              </a:rPr>
              <a:t>9</a:t>
            </a:r>
            <a:r>
              <a:rPr lang="fr-MA" sz="2400" b="1" dirty="0" smtClean="0">
                <a:solidFill>
                  <a:srgbClr val="FF0000"/>
                </a:solidFill>
              </a:rPr>
              <a:t>. Mettre </a:t>
            </a:r>
            <a:r>
              <a:rPr lang="fr-MA" sz="2400" b="1" dirty="0">
                <a:solidFill>
                  <a:srgbClr val="FF0000"/>
                </a:solidFill>
              </a:rPr>
              <a:t>en place un système de </a:t>
            </a:r>
            <a:r>
              <a:rPr lang="fr-MA" sz="2400" b="1" dirty="0" smtClean="0">
                <a:solidFill>
                  <a:srgbClr val="FF0000"/>
                </a:solidFill>
              </a:rPr>
              <a:t>surveillance :  </a:t>
            </a:r>
            <a:endParaRPr lang="fr-FR" sz="2400" b="1" dirty="0">
              <a:solidFill>
                <a:srgbClr val="FF0000"/>
              </a:solidFill>
            </a:endParaRPr>
          </a:p>
        </p:txBody>
      </p:sp>
      <p:sp>
        <p:nvSpPr>
          <p:cNvPr id="27" name="ZoneTexte 26"/>
          <p:cNvSpPr txBox="1"/>
          <p:nvPr/>
        </p:nvSpPr>
        <p:spPr>
          <a:xfrm>
            <a:off x="707888" y="91884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Tree>
    <p:extLst>
      <p:ext uri="{BB962C8B-B14F-4D97-AF65-F5344CB8AC3E}">
        <p14:creationId xmlns:p14="http://schemas.microsoft.com/office/powerpoint/2010/main" val="880624168"/>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23</a:t>
            </a:r>
            <a:endParaRPr lang="fr-FR" sz="1800" b="1" dirty="0">
              <a:solidFill>
                <a:schemeClr val="tx1"/>
              </a:solidFill>
            </a:endParaRPr>
          </a:p>
        </p:txBody>
      </p:sp>
      <p:sp>
        <p:nvSpPr>
          <p:cNvPr id="28" name="ZoneTexte 27"/>
          <p:cNvSpPr txBox="1"/>
          <p:nvPr/>
        </p:nvSpPr>
        <p:spPr>
          <a:xfrm>
            <a:off x="707888" y="1483592"/>
            <a:ext cx="5768952" cy="461665"/>
          </a:xfrm>
          <a:prstGeom prst="rect">
            <a:avLst/>
          </a:prstGeom>
          <a:noFill/>
        </p:spPr>
        <p:txBody>
          <a:bodyPr wrap="none" rtlCol="0">
            <a:spAutoFit/>
          </a:bodyPr>
          <a:lstStyle/>
          <a:p>
            <a:r>
              <a:rPr lang="fr-MA" sz="2400" b="1" dirty="0" smtClean="0">
                <a:solidFill>
                  <a:srgbClr val="FF0000"/>
                </a:solidFill>
              </a:rPr>
              <a:t>10. Détermination des actions correctives :  </a:t>
            </a:r>
            <a:endParaRPr lang="fr-FR" sz="2400" b="1" dirty="0">
              <a:solidFill>
                <a:srgbClr val="FF0000"/>
              </a:solidFill>
            </a:endParaRPr>
          </a:p>
        </p:txBody>
      </p:sp>
      <p:grpSp>
        <p:nvGrpSpPr>
          <p:cNvPr id="2" name="Groupe 1"/>
          <p:cNvGrpSpPr/>
          <p:nvPr/>
        </p:nvGrpSpPr>
        <p:grpSpPr>
          <a:xfrm>
            <a:off x="8612598" y="2260590"/>
            <a:ext cx="3335428" cy="3277235"/>
            <a:chOff x="4956718" y="1977889"/>
            <a:chExt cx="4215630" cy="4743586"/>
          </a:xfrm>
        </p:grpSpPr>
        <p:sp>
          <p:nvSpPr>
            <p:cNvPr id="23" name="Flèche droite 22"/>
            <p:cNvSpPr/>
            <p:nvPr/>
          </p:nvSpPr>
          <p:spPr>
            <a:xfrm rot="5400000">
              <a:off x="6656916" y="3181632"/>
              <a:ext cx="680484" cy="563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31" name="Flèche droite 30"/>
            <p:cNvSpPr/>
            <p:nvPr/>
          </p:nvSpPr>
          <p:spPr>
            <a:xfrm rot="5400000">
              <a:off x="6724291" y="5026543"/>
              <a:ext cx="680484" cy="563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p>
          </p:txBody>
        </p:sp>
        <p:sp>
          <p:nvSpPr>
            <p:cNvPr id="24" name="Rectangle à coins arrondis 23"/>
            <p:cNvSpPr/>
            <p:nvPr/>
          </p:nvSpPr>
          <p:spPr>
            <a:xfrm>
              <a:off x="5179611" y="1977889"/>
              <a:ext cx="3578087" cy="1080000"/>
            </a:xfrm>
            <a:prstGeom prst="roundRect">
              <a:avLst/>
            </a:prstGeom>
            <a:solidFill>
              <a:srgbClr val="FF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smtClean="0">
                  <a:solidFill>
                    <a:schemeClr val="bg1"/>
                  </a:solidFill>
                </a:rPr>
                <a:t>Perte de maitrise</a:t>
              </a:r>
              <a:endParaRPr lang="fr-FR" sz="2800" b="1" dirty="0">
                <a:solidFill>
                  <a:schemeClr val="bg1"/>
                </a:solidFill>
              </a:endParaRPr>
            </a:p>
          </p:txBody>
        </p:sp>
        <p:sp>
          <p:nvSpPr>
            <p:cNvPr id="33" name="Rectangle à coins arrondis 32"/>
            <p:cNvSpPr/>
            <p:nvPr/>
          </p:nvSpPr>
          <p:spPr>
            <a:xfrm>
              <a:off x="5138327" y="3857709"/>
              <a:ext cx="3660654" cy="1056283"/>
            </a:xfrm>
            <a:prstGeom prst="roundRect">
              <a:avLst/>
            </a:prstGeom>
            <a:solidFill>
              <a:schemeClr val="accent1">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smtClean="0">
                  <a:solidFill>
                    <a:schemeClr val="bg1"/>
                  </a:solidFill>
                </a:rPr>
                <a:t>Action corrective</a:t>
              </a:r>
              <a:endParaRPr lang="fr-MA" sz="2800" b="1" dirty="0">
                <a:solidFill>
                  <a:schemeClr val="bg1"/>
                </a:solidFill>
              </a:endParaRPr>
            </a:p>
          </p:txBody>
        </p:sp>
        <p:sp>
          <p:nvSpPr>
            <p:cNvPr id="34" name="Rectangle à coins arrondis 33"/>
            <p:cNvSpPr/>
            <p:nvPr/>
          </p:nvSpPr>
          <p:spPr>
            <a:xfrm>
              <a:off x="4956718" y="5665192"/>
              <a:ext cx="4215630" cy="1056283"/>
            </a:xfrm>
            <a:prstGeom prst="roundRect">
              <a:avLst/>
            </a:prstGeom>
            <a:solidFill>
              <a:srgbClr val="92D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800" b="1" dirty="0" smtClean="0">
                  <a:solidFill>
                    <a:schemeClr val="tx1"/>
                  </a:solidFill>
                </a:rPr>
                <a:t>Retour à la maitrise</a:t>
              </a:r>
              <a:endParaRPr lang="fr-MA" sz="2800" b="1" dirty="0">
                <a:solidFill>
                  <a:schemeClr val="tx1"/>
                </a:solidFill>
              </a:endParaRPr>
            </a:p>
          </p:txBody>
        </p:sp>
      </p:grpSp>
      <p:sp>
        <p:nvSpPr>
          <p:cNvPr id="29" name="ZoneTexte 28"/>
          <p:cNvSpPr txBox="1"/>
          <p:nvPr/>
        </p:nvSpPr>
        <p:spPr>
          <a:xfrm>
            <a:off x="707888" y="918845"/>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graphicFrame>
        <p:nvGraphicFramePr>
          <p:cNvPr id="3" name="Tableau 2"/>
          <p:cNvGraphicFramePr>
            <a:graphicFrameLocks noGrp="1"/>
          </p:cNvGraphicFramePr>
          <p:nvPr>
            <p:extLst>
              <p:ext uri="{D42A27DB-BD31-4B8C-83A1-F6EECF244321}">
                <p14:modId xmlns:p14="http://schemas.microsoft.com/office/powerpoint/2010/main" val="4108263156"/>
              </p:ext>
            </p:extLst>
          </p:nvPr>
        </p:nvGraphicFramePr>
        <p:xfrm>
          <a:off x="124641" y="2214870"/>
          <a:ext cx="8201231" cy="3444240"/>
        </p:xfrm>
        <a:graphic>
          <a:graphicData uri="http://schemas.openxmlformats.org/drawingml/2006/table">
            <a:tbl>
              <a:tblPr>
                <a:tableStyleId>{BC89EF96-8CEA-46FF-86C4-4CE0E7609802}</a:tableStyleId>
              </a:tblPr>
              <a:tblGrid>
                <a:gridCol w="2431279">
                  <a:extLst>
                    <a:ext uri="{9D8B030D-6E8A-4147-A177-3AD203B41FA5}">
                      <a16:colId xmlns:a16="http://schemas.microsoft.com/office/drawing/2014/main" val="1155590254"/>
                    </a:ext>
                  </a:extLst>
                </a:gridCol>
                <a:gridCol w="2233915">
                  <a:extLst>
                    <a:ext uri="{9D8B030D-6E8A-4147-A177-3AD203B41FA5}">
                      <a16:colId xmlns:a16="http://schemas.microsoft.com/office/drawing/2014/main" val="500890749"/>
                    </a:ext>
                  </a:extLst>
                </a:gridCol>
                <a:gridCol w="3536037">
                  <a:extLst>
                    <a:ext uri="{9D8B030D-6E8A-4147-A177-3AD203B41FA5}">
                      <a16:colId xmlns:a16="http://schemas.microsoft.com/office/drawing/2014/main" val="280348017"/>
                    </a:ext>
                  </a:extLst>
                </a:gridCol>
              </a:tblGrid>
              <a:tr h="330200">
                <a:tc>
                  <a:txBody>
                    <a:bodyPr/>
                    <a:lstStyle/>
                    <a:p>
                      <a:pPr algn="ctr" fontAlgn="ctr"/>
                      <a:r>
                        <a:rPr lang="fr-FR" sz="2000" b="1" u="none" strike="noStrike" dirty="0" smtClean="0">
                          <a:solidFill>
                            <a:schemeClr val="tx1"/>
                          </a:solidFill>
                          <a:effectLst/>
                        </a:rPr>
                        <a:t>Étape</a:t>
                      </a:r>
                      <a:endParaRPr lang="fr-FR" sz="2000" b="1" i="0" u="none" strike="noStrike" dirty="0">
                        <a:solidFill>
                          <a:schemeClr val="tx1"/>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fr-FR" sz="2000" b="1" u="none" strike="noStrike" dirty="0" smtClean="0">
                          <a:solidFill>
                            <a:schemeClr val="tx1"/>
                          </a:solidFill>
                          <a:effectLst/>
                        </a:rPr>
                        <a:t>Limite </a:t>
                      </a:r>
                      <a:r>
                        <a:rPr lang="fr-FR" sz="2000" b="1" u="none" strike="noStrike" dirty="0">
                          <a:solidFill>
                            <a:schemeClr val="tx1"/>
                          </a:solidFill>
                          <a:effectLst/>
                        </a:rPr>
                        <a:t>critique</a:t>
                      </a:r>
                      <a:endParaRPr lang="fr-FR" sz="2000" b="1" i="0" u="none" strike="noStrike" dirty="0">
                        <a:solidFill>
                          <a:schemeClr val="tx1"/>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ctr"/>
                      <a:r>
                        <a:rPr lang="fr-MA" sz="2000" b="1" u="none" strike="noStrike" dirty="0">
                          <a:solidFill>
                            <a:schemeClr val="tx1"/>
                          </a:solidFill>
                          <a:effectLst/>
                        </a:rPr>
                        <a:t>Mesure correctif en Cas de déviation</a:t>
                      </a:r>
                      <a:endParaRPr lang="fr-MA" sz="2000" b="1" i="0" u="none" strike="noStrike" dirty="0">
                        <a:solidFill>
                          <a:schemeClr val="tx1"/>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857338415"/>
                  </a:ext>
                </a:extLst>
              </a:tr>
              <a:tr h="355600">
                <a:tc>
                  <a:txBody>
                    <a:bodyPr/>
                    <a:lstStyle/>
                    <a:p>
                      <a:pPr algn="ctr" fontAlgn="ctr"/>
                      <a:r>
                        <a:rPr lang="fr-FR" sz="1800" b="1" u="none" strike="noStrike" dirty="0">
                          <a:effectLst/>
                        </a:rPr>
                        <a:t>Réception du lait</a:t>
                      </a:r>
                      <a:endParaRPr lang="fr-FR" sz="1800" b="1" i="0" u="none" strike="noStrike" dirty="0">
                        <a:solidFill>
                          <a:srgbClr val="000000"/>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de-DE" sz="1800" u="none" strike="noStrike" dirty="0">
                          <a:effectLst/>
                        </a:rPr>
                        <a:t>6,5 &lt; pH &lt; 6,9</a:t>
                      </a:r>
                      <a:br>
                        <a:rPr lang="de-DE" sz="1800" u="none" strike="noStrike" dirty="0">
                          <a:effectLst/>
                        </a:rPr>
                      </a:br>
                      <a:r>
                        <a:rPr lang="de-DE" sz="1800" u="none" strike="noStrike" dirty="0">
                          <a:effectLst/>
                        </a:rPr>
                        <a:t>T &lt; </a:t>
                      </a:r>
                      <a:r>
                        <a:rPr lang="de-DE" sz="1800" u="none" strike="noStrike" dirty="0" smtClean="0">
                          <a:effectLst/>
                        </a:rPr>
                        <a:t>6°C</a:t>
                      </a:r>
                      <a:endParaRPr lang="de-DE" sz="1800" b="0" i="0" u="none" strike="noStrike" dirty="0">
                        <a:solidFill>
                          <a:srgbClr val="000000"/>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indent="-285750" algn="l" fontAlgn="ctr">
                        <a:buFont typeface="Arial" panose="020B0604020202020204" pitchFamily="34" charset="0"/>
                        <a:buChar char="•"/>
                      </a:pPr>
                      <a:r>
                        <a:rPr lang="fr-MA" sz="1800" u="none" strike="noStrike" dirty="0" err="1" smtClean="0">
                          <a:effectLst/>
                        </a:rPr>
                        <a:t>Refu</a:t>
                      </a:r>
                      <a:r>
                        <a:rPr lang="fr-MA" sz="1800" u="none" strike="noStrike" dirty="0" smtClean="0">
                          <a:effectLst/>
                        </a:rPr>
                        <a:t> </a:t>
                      </a:r>
                      <a:r>
                        <a:rPr lang="fr-MA" sz="1800" u="none" strike="noStrike" dirty="0">
                          <a:effectLst/>
                        </a:rPr>
                        <a:t>le lait non conforme </a:t>
                      </a:r>
                      <a:endParaRPr lang="fr-MA" sz="1800" b="0" i="0" u="none" strike="noStrike" dirty="0">
                        <a:solidFill>
                          <a:srgbClr val="000000"/>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02277"/>
                  </a:ext>
                </a:extLst>
              </a:tr>
              <a:tr h="889000">
                <a:tc>
                  <a:txBody>
                    <a:bodyPr/>
                    <a:lstStyle/>
                    <a:p>
                      <a:pPr algn="ctr" fontAlgn="ctr"/>
                      <a:r>
                        <a:rPr lang="fr-FR" sz="1800" b="1" u="none" strike="noStrike" dirty="0">
                          <a:effectLst/>
                        </a:rPr>
                        <a:t>Pasteurisation</a:t>
                      </a:r>
                      <a:endParaRPr lang="fr-FR" sz="1800" b="1" i="0" u="none" strike="noStrike" dirty="0">
                        <a:solidFill>
                          <a:srgbClr val="000000"/>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fontAlgn="ctr"/>
                      <a:r>
                        <a:rPr lang="fr-FR" sz="1800" u="none" strike="noStrike" dirty="0">
                          <a:effectLst/>
                        </a:rPr>
                        <a:t>T </a:t>
                      </a:r>
                      <a:r>
                        <a:rPr lang="fr-FR" sz="1800" u="none" strike="noStrike" dirty="0" smtClean="0">
                          <a:effectLst/>
                        </a:rPr>
                        <a:t>&gt;</a:t>
                      </a:r>
                      <a:r>
                        <a:rPr lang="fr-FR" sz="1800" u="none" strike="noStrike" baseline="0" dirty="0" smtClean="0">
                          <a:effectLst/>
                        </a:rPr>
                        <a:t> </a:t>
                      </a:r>
                      <a:r>
                        <a:rPr lang="fr-FR" sz="1800" u="none" strike="noStrike" dirty="0" smtClean="0">
                          <a:effectLst/>
                        </a:rPr>
                        <a:t>95°C</a:t>
                      </a:r>
                      <a:endParaRPr lang="fr-FR" sz="1800" b="0" i="0" u="none" strike="noStrike" dirty="0">
                        <a:solidFill>
                          <a:srgbClr val="000000"/>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indent="-285750" algn="l" fontAlgn="ctr">
                        <a:buFont typeface="Arial" panose="020B0604020202020204" pitchFamily="34" charset="0"/>
                        <a:buChar char="•"/>
                      </a:pPr>
                      <a:r>
                        <a:rPr lang="fr-MA" sz="1800" u="none" strike="noStrike" dirty="0" smtClean="0">
                          <a:effectLst/>
                        </a:rPr>
                        <a:t>Émission </a:t>
                      </a:r>
                      <a:r>
                        <a:rPr lang="fr-MA" sz="1800" u="none" strike="noStrike" dirty="0">
                          <a:effectLst/>
                        </a:rPr>
                        <a:t>d'une </a:t>
                      </a:r>
                      <a:r>
                        <a:rPr lang="fr-MA" sz="1800" u="none" strike="noStrike" dirty="0" smtClean="0">
                          <a:effectLst/>
                        </a:rPr>
                        <a:t>FNC</a:t>
                      </a:r>
                      <a:endParaRPr lang="fr-MA" sz="1800" u="none" strike="noStrike" dirty="0">
                        <a:effectLst/>
                      </a:endParaRPr>
                    </a:p>
                    <a:p>
                      <a:pPr marL="285750" indent="-285750" algn="l" fontAlgn="ctr">
                        <a:buFont typeface="Arial" panose="020B0604020202020204" pitchFamily="34" charset="0"/>
                        <a:buChar char="•"/>
                      </a:pPr>
                      <a:r>
                        <a:rPr lang="fr-MA" sz="1800" u="none" strike="noStrike" dirty="0" smtClean="0">
                          <a:effectLst/>
                        </a:rPr>
                        <a:t>Blocage </a:t>
                      </a:r>
                      <a:r>
                        <a:rPr lang="fr-MA" sz="1800" u="none" strike="noStrike" dirty="0">
                          <a:effectLst/>
                        </a:rPr>
                        <a:t>des préparation en </a:t>
                      </a:r>
                      <a:r>
                        <a:rPr lang="fr-MA" sz="1800" u="none" strike="noStrike" dirty="0" smtClean="0">
                          <a:effectLst/>
                        </a:rPr>
                        <a:t>cours</a:t>
                      </a:r>
                    </a:p>
                    <a:p>
                      <a:pPr marL="285750" indent="-285750" algn="l" fontAlgn="ctr">
                        <a:buFont typeface="Arial" panose="020B0604020202020204" pitchFamily="34" charset="0"/>
                        <a:buChar char="•"/>
                      </a:pPr>
                      <a:r>
                        <a:rPr lang="fr-MA" sz="1800" u="none" strike="noStrike" dirty="0" smtClean="0">
                          <a:effectLst/>
                        </a:rPr>
                        <a:t>Mise </a:t>
                      </a:r>
                      <a:r>
                        <a:rPr lang="fr-MA" sz="1800" u="none" strike="noStrike" dirty="0">
                          <a:effectLst/>
                        </a:rPr>
                        <a:t>automatique à l'égout</a:t>
                      </a:r>
                      <a:endParaRPr lang="fr-MA" sz="1800" b="0" i="0" u="none" strike="noStrike" dirty="0">
                        <a:solidFill>
                          <a:srgbClr val="000000"/>
                        </a:solidFill>
                        <a:effectLst/>
                        <a:latin typeface="Times New Roman" panose="02020603050405020304" pitchFamily="18"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5046123"/>
                  </a:ext>
                </a:extLst>
              </a:tr>
              <a:tr h="920750">
                <a:tc>
                  <a:txBody>
                    <a:bodyPr/>
                    <a:lstStyle/>
                    <a:p>
                      <a:pPr algn="ctr" fontAlgn="ctr"/>
                      <a:r>
                        <a:rPr lang="fr-FR" sz="1800" b="1" u="none" strike="noStrike" dirty="0">
                          <a:effectLst/>
                        </a:rPr>
                        <a:t>Filtration Arome</a:t>
                      </a:r>
                      <a:endParaRPr lang="fr-FR" sz="1800" b="1" i="0" u="none" strike="noStrike"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indent="-285750" algn="l" fontAlgn="ctr">
                        <a:buFont typeface="Arial" panose="020B0604020202020204" pitchFamily="34" charset="0"/>
                        <a:buChar char="•"/>
                      </a:pPr>
                      <a:r>
                        <a:rPr lang="fr-MA" sz="1800" u="none" strike="noStrike" dirty="0" smtClean="0">
                          <a:effectLst/>
                        </a:rPr>
                        <a:t>Absence </a:t>
                      </a:r>
                      <a:r>
                        <a:rPr lang="fr-MA" sz="1800" u="none" strike="noStrike" dirty="0">
                          <a:effectLst/>
                        </a:rPr>
                        <a:t>du </a:t>
                      </a:r>
                      <a:r>
                        <a:rPr lang="fr-MA" sz="1800" u="none" strike="noStrike" dirty="0" smtClean="0">
                          <a:effectLst/>
                        </a:rPr>
                        <a:t>filtre</a:t>
                      </a:r>
                    </a:p>
                    <a:p>
                      <a:pPr marL="285750" indent="-285750" algn="l" fontAlgn="ctr">
                        <a:buFont typeface="Arial" panose="020B0604020202020204" pitchFamily="34" charset="0"/>
                        <a:buChar char="•"/>
                      </a:pPr>
                      <a:r>
                        <a:rPr lang="fr-MA" sz="1800" u="none" strike="noStrike" dirty="0" smtClean="0">
                          <a:effectLst/>
                        </a:rPr>
                        <a:t>Filtre </a:t>
                      </a:r>
                      <a:r>
                        <a:rPr lang="fr-MA" sz="1800" u="none" strike="noStrike" dirty="0">
                          <a:effectLst/>
                        </a:rPr>
                        <a:t>percé </a:t>
                      </a:r>
                    </a:p>
                    <a:p>
                      <a:pPr marL="285750" indent="-285750" algn="l" fontAlgn="ctr">
                        <a:buFont typeface="Arial" panose="020B0604020202020204" pitchFamily="34" charset="0"/>
                        <a:buChar char="•"/>
                      </a:pPr>
                      <a:r>
                        <a:rPr lang="fr-MA" sz="1800" u="none" strike="noStrike" dirty="0" smtClean="0">
                          <a:effectLst/>
                        </a:rPr>
                        <a:t>Filtre </a:t>
                      </a:r>
                      <a:r>
                        <a:rPr lang="fr-MA" sz="1800" u="none" strike="noStrike" dirty="0">
                          <a:effectLst/>
                        </a:rPr>
                        <a:t>abimé à la </a:t>
                      </a:r>
                      <a:r>
                        <a:rPr lang="fr-MA" sz="1800" u="none" strike="noStrike" dirty="0" smtClean="0">
                          <a:effectLst/>
                        </a:rPr>
                        <a:t>base</a:t>
                      </a:r>
                      <a:endParaRPr lang="fr-MA" sz="1800" b="0" i="0" u="none" strike="noStrike"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285750" indent="-285750" algn="l" fontAlgn="ctr">
                        <a:buFont typeface="Arial" panose="020B0604020202020204" pitchFamily="34" charset="0"/>
                        <a:buChar char="•"/>
                      </a:pPr>
                      <a:r>
                        <a:rPr lang="fr-MA" sz="1800" u="none" strike="noStrike" dirty="0" smtClean="0">
                          <a:effectLst/>
                        </a:rPr>
                        <a:t>Blocage </a:t>
                      </a:r>
                      <a:r>
                        <a:rPr lang="fr-MA" sz="1800" u="none" strike="noStrike" dirty="0">
                          <a:effectLst/>
                        </a:rPr>
                        <a:t>et rejet </a:t>
                      </a:r>
                      <a:r>
                        <a:rPr lang="fr-MA" sz="1800" u="none" strike="noStrike" dirty="0" smtClean="0">
                          <a:effectLst/>
                        </a:rPr>
                        <a:t>des produits fabriqués </a:t>
                      </a:r>
                      <a:r>
                        <a:rPr lang="fr-MA" sz="1800" u="none" strike="noStrike" dirty="0">
                          <a:effectLst/>
                        </a:rPr>
                        <a:t>depuis la </a:t>
                      </a:r>
                      <a:r>
                        <a:rPr lang="fr-MA" sz="1800" u="none" strike="noStrike" dirty="0" smtClean="0">
                          <a:effectLst/>
                        </a:rPr>
                        <a:t>dernière vérification</a:t>
                      </a:r>
                      <a:endParaRPr lang="fr-MA" sz="1800" b="0" i="0" u="none" strike="noStrike"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288567"/>
                  </a:ext>
                </a:extLst>
              </a:tr>
            </a:tbl>
          </a:graphicData>
        </a:graphic>
      </p:graphicFrame>
    </p:spTree>
    <p:extLst>
      <p:ext uri="{BB962C8B-B14F-4D97-AF65-F5344CB8AC3E}">
        <p14:creationId xmlns:p14="http://schemas.microsoft.com/office/powerpoint/2010/main" val="1904947290"/>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24</a:t>
            </a:r>
            <a:endParaRPr lang="fr-FR" sz="1800" b="1" dirty="0">
              <a:solidFill>
                <a:schemeClr val="tx1"/>
              </a:solidFill>
            </a:endParaRPr>
          </a:p>
        </p:txBody>
      </p:sp>
      <p:sp>
        <p:nvSpPr>
          <p:cNvPr id="28" name="ZoneTexte 27"/>
          <p:cNvSpPr txBox="1"/>
          <p:nvPr/>
        </p:nvSpPr>
        <p:spPr>
          <a:xfrm>
            <a:off x="301314" y="1567571"/>
            <a:ext cx="7586051" cy="523220"/>
          </a:xfrm>
          <a:prstGeom prst="rect">
            <a:avLst/>
          </a:prstGeom>
          <a:noFill/>
        </p:spPr>
        <p:txBody>
          <a:bodyPr wrap="none" rtlCol="0">
            <a:spAutoFit/>
          </a:bodyPr>
          <a:lstStyle/>
          <a:p>
            <a:r>
              <a:rPr lang="fr-MA" sz="2800" b="1" dirty="0" smtClean="0">
                <a:solidFill>
                  <a:srgbClr val="FF0000"/>
                </a:solidFill>
              </a:rPr>
              <a:t>11. Application </a:t>
            </a:r>
            <a:r>
              <a:rPr lang="fr-MA" sz="2800" b="1" dirty="0">
                <a:solidFill>
                  <a:srgbClr val="FF0000"/>
                </a:solidFill>
              </a:rPr>
              <a:t>des procédures de vérification :  </a:t>
            </a:r>
            <a:endParaRPr lang="fr-FR" sz="2800" b="1" dirty="0">
              <a:solidFill>
                <a:srgbClr val="FF0000"/>
              </a:solidFill>
            </a:endParaRPr>
          </a:p>
        </p:txBody>
      </p:sp>
      <p:sp>
        <p:nvSpPr>
          <p:cNvPr id="3" name="Rectangle 2"/>
          <p:cNvSpPr/>
          <p:nvPr/>
        </p:nvSpPr>
        <p:spPr>
          <a:xfrm>
            <a:off x="879383" y="4104493"/>
            <a:ext cx="10256705" cy="2354491"/>
          </a:xfrm>
          <a:prstGeom prst="rect">
            <a:avLst/>
          </a:prstGeom>
        </p:spPr>
        <p:txBody>
          <a:bodyPr wrap="square">
            <a:spAutoFit/>
          </a:bodyPr>
          <a:lstStyle/>
          <a:p>
            <a:r>
              <a:rPr lang="fr-MA" sz="2400" b="1" dirty="0" smtClean="0"/>
              <a:t>4. </a:t>
            </a:r>
            <a:r>
              <a:rPr lang="fr-MA" sz="2400" b="1" dirty="0"/>
              <a:t>V</a:t>
            </a:r>
            <a:r>
              <a:rPr lang="fr-MA" sz="2400" b="1" dirty="0" smtClean="0"/>
              <a:t>érifications du </a:t>
            </a:r>
            <a:r>
              <a:rPr lang="fr-MA" sz="2400" b="1" dirty="0"/>
              <a:t>système HACCP </a:t>
            </a:r>
            <a:r>
              <a:rPr lang="fr-MA" sz="2400" b="1" dirty="0" smtClean="0"/>
              <a:t>par :</a:t>
            </a:r>
            <a:endParaRPr lang="fr-MA" sz="2400" b="1" dirty="0"/>
          </a:p>
          <a:p>
            <a:pPr>
              <a:lnSpc>
                <a:spcPct val="150000"/>
              </a:lnSpc>
              <a:spcBef>
                <a:spcPts val="600"/>
              </a:spcBef>
            </a:pPr>
            <a:r>
              <a:rPr lang="fr-MA" sz="2400" b="1" dirty="0" smtClean="0"/>
              <a:t>           	– </a:t>
            </a:r>
            <a:r>
              <a:rPr lang="fr-MA" sz="2400" b="1" dirty="0"/>
              <a:t>R</a:t>
            </a:r>
            <a:r>
              <a:rPr lang="fr-MA" sz="2400" b="1" dirty="0" smtClean="0"/>
              <a:t>evues </a:t>
            </a:r>
            <a:r>
              <a:rPr lang="fr-MA" sz="2400" b="1" dirty="0"/>
              <a:t>de la documentation du système ;</a:t>
            </a:r>
          </a:p>
          <a:p>
            <a:pPr>
              <a:lnSpc>
                <a:spcPct val="150000"/>
              </a:lnSpc>
              <a:spcBef>
                <a:spcPts val="600"/>
              </a:spcBef>
            </a:pPr>
            <a:r>
              <a:rPr lang="fr-MA" sz="2400" b="1" dirty="0" smtClean="0"/>
              <a:t>           	– Échantillonnage </a:t>
            </a:r>
            <a:r>
              <a:rPr lang="fr-MA" sz="2400" b="1" dirty="0"/>
              <a:t>et l’analyse ciblés des produits ;</a:t>
            </a:r>
          </a:p>
          <a:p>
            <a:pPr>
              <a:lnSpc>
                <a:spcPct val="150000"/>
              </a:lnSpc>
              <a:spcBef>
                <a:spcPts val="600"/>
              </a:spcBef>
            </a:pPr>
            <a:r>
              <a:rPr lang="fr-MA" sz="2400" b="1" dirty="0"/>
              <a:t>	</a:t>
            </a:r>
            <a:r>
              <a:rPr lang="fr-MA" sz="2400" b="1" dirty="0" smtClean="0"/>
              <a:t>– Traitement </a:t>
            </a:r>
            <a:r>
              <a:rPr lang="fr-MA" sz="2400" b="1" dirty="0"/>
              <a:t>des réclamations clients.</a:t>
            </a:r>
            <a:endParaRPr lang="fr-FR" sz="2400" b="1" dirty="0"/>
          </a:p>
        </p:txBody>
      </p:sp>
      <p:sp>
        <p:nvSpPr>
          <p:cNvPr id="24" name="ZoneTexte 23"/>
          <p:cNvSpPr txBox="1"/>
          <p:nvPr/>
        </p:nvSpPr>
        <p:spPr>
          <a:xfrm>
            <a:off x="301314" y="961756"/>
            <a:ext cx="10492359" cy="584775"/>
          </a:xfrm>
          <a:prstGeom prst="rect">
            <a:avLst/>
          </a:prstGeom>
          <a:noFill/>
        </p:spPr>
        <p:txBody>
          <a:bodyPr wrap="none" rtlCol="0">
            <a:spAutoFit/>
          </a:bodyPr>
          <a:lstStyle/>
          <a:p>
            <a:r>
              <a:rPr lang="fr-MA" sz="2800" b="1" dirty="0" smtClean="0"/>
              <a:t>II.  Mise en place d’un </a:t>
            </a:r>
            <a:r>
              <a:rPr lang="fr-MA" sz="3200" b="1" dirty="0" smtClean="0"/>
              <a:t>système</a:t>
            </a:r>
            <a:r>
              <a:rPr lang="fr-MA" sz="2800" b="1" dirty="0" smtClean="0"/>
              <a:t> HACCP pour la gamme Yaourt étuvé :</a:t>
            </a:r>
            <a:endParaRPr lang="fr-FR" sz="2800" b="1" dirty="0"/>
          </a:p>
        </p:txBody>
      </p:sp>
      <p:sp>
        <p:nvSpPr>
          <p:cNvPr id="22" name="Rectangle 21"/>
          <p:cNvSpPr/>
          <p:nvPr/>
        </p:nvSpPr>
        <p:spPr>
          <a:xfrm>
            <a:off x="879383" y="2202316"/>
            <a:ext cx="4716163" cy="461665"/>
          </a:xfrm>
          <a:prstGeom prst="rect">
            <a:avLst/>
          </a:prstGeom>
        </p:spPr>
        <p:txBody>
          <a:bodyPr wrap="none">
            <a:spAutoFit/>
          </a:bodyPr>
          <a:lstStyle/>
          <a:p>
            <a:r>
              <a:rPr lang="fr-MA" sz="2400" b="1" dirty="0"/>
              <a:t>1. Essais et simulations sur les CCP ;</a:t>
            </a:r>
          </a:p>
        </p:txBody>
      </p:sp>
      <p:sp>
        <p:nvSpPr>
          <p:cNvPr id="23" name="Rectangle 22"/>
          <p:cNvSpPr/>
          <p:nvPr/>
        </p:nvSpPr>
        <p:spPr>
          <a:xfrm>
            <a:off x="879383" y="2836375"/>
            <a:ext cx="6375848" cy="461665"/>
          </a:xfrm>
          <a:prstGeom prst="rect">
            <a:avLst/>
          </a:prstGeom>
        </p:spPr>
        <p:txBody>
          <a:bodyPr wrap="none">
            <a:spAutoFit/>
          </a:bodyPr>
          <a:lstStyle/>
          <a:p>
            <a:r>
              <a:rPr lang="fr-MA" sz="2400" b="1" dirty="0"/>
              <a:t>2. Vérification et/ou validation des changements</a:t>
            </a:r>
          </a:p>
        </p:txBody>
      </p:sp>
      <p:sp>
        <p:nvSpPr>
          <p:cNvPr id="27" name="Rectangle 26"/>
          <p:cNvSpPr/>
          <p:nvPr/>
        </p:nvSpPr>
        <p:spPr>
          <a:xfrm>
            <a:off x="879383" y="3470434"/>
            <a:ext cx="3918252" cy="461665"/>
          </a:xfrm>
          <a:prstGeom prst="rect">
            <a:avLst/>
          </a:prstGeom>
        </p:spPr>
        <p:txBody>
          <a:bodyPr wrap="none">
            <a:spAutoFit/>
          </a:bodyPr>
          <a:lstStyle/>
          <a:p>
            <a:r>
              <a:rPr lang="fr-MA" sz="2400" b="1" dirty="0"/>
              <a:t>3. Audits du système HACCP ;</a:t>
            </a:r>
          </a:p>
        </p:txBody>
      </p:sp>
      <p:pic>
        <p:nvPicPr>
          <p:cNvPr id="30" name="Image 29"/>
          <p:cNvPicPr>
            <a:picLocks noChangeAspect="1"/>
          </p:cNvPicPr>
          <p:nvPr/>
        </p:nvPicPr>
        <p:blipFill>
          <a:blip r:embed="rId3">
            <a:clrChange>
              <a:clrFrom>
                <a:srgbClr val="CDDDFF"/>
              </a:clrFrom>
              <a:clrTo>
                <a:srgbClr val="CDDDFF">
                  <a:alpha val="0"/>
                </a:srgbClr>
              </a:clrTo>
            </a:clrChange>
          </a:blip>
          <a:stretch>
            <a:fillRect/>
          </a:stretch>
        </p:blipFill>
        <p:spPr>
          <a:xfrm>
            <a:off x="6995414" y="2268226"/>
            <a:ext cx="7051071" cy="2962196"/>
          </a:xfrm>
          <a:prstGeom prst="rect">
            <a:avLst/>
          </a:prstGeom>
        </p:spPr>
      </p:pic>
    </p:spTree>
    <p:extLst>
      <p:ext uri="{BB962C8B-B14F-4D97-AF65-F5344CB8AC3E}">
        <p14:creationId xmlns:p14="http://schemas.microsoft.com/office/powerpoint/2010/main" val="3456980794"/>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1674" y="1772087"/>
            <a:ext cx="5549900" cy="5541035"/>
          </a:xfrm>
          <a:prstGeom prst="rect">
            <a:avLst/>
          </a:prstGeom>
        </p:spPr>
      </p:pic>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2E75B6"/>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Résultats et discussion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70"/>
            <a:ext cx="1851346"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6" name="Espace réservé du numéro de diapositive 23"/>
          <p:cNvSpPr>
            <a:spLocks noGrp="1"/>
          </p:cNvSpPr>
          <p:nvPr>
            <p:ph type="sldNum" sz="quarter" idx="12"/>
          </p:nvPr>
        </p:nvSpPr>
        <p:spPr>
          <a:xfrm>
            <a:off x="8610600" y="6356350"/>
            <a:ext cx="2743200" cy="365125"/>
          </a:xfrm>
        </p:spPr>
        <p:txBody>
          <a:bodyPr vert="horz" lIns="91440" tIns="45720" rIns="91440" bIns="45720" rtlCol="0" anchor="ctr"/>
          <a:lstStyle/>
          <a:p>
            <a:r>
              <a:rPr lang="fr-FR" sz="1800" b="1" dirty="0" smtClean="0">
                <a:solidFill>
                  <a:schemeClr val="tx1"/>
                </a:solidFill>
              </a:rPr>
              <a:t>25</a:t>
            </a:r>
            <a:endParaRPr lang="fr-FR" sz="1800" b="1" dirty="0">
              <a:solidFill>
                <a:schemeClr val="tx1"/>
              </a:solidFill>
            </a:endParaRPr>
          </a:p>
        </p:txBody>
      </p:sp>
      <p:sp>
        <p:nvSpPr>
          <p:cNvPr id="28" name="ZoneTexte 27"/>
          <p:cNvSpPr txBox="1"/>
          <p:nvPr/>
        </p:nvSpPr>
        <p:spPr>
          <a:xfrm>
            <a:off x="707888" y="2135602"/>
            <a:ext cx="6214586" cy="461665"/>
          </a:xfrm>
          <a:prstGeom prst="rect">
            <a:avLst/>
          </a:prstGeom>
          <a:noFill/>
        </p:spPr>
        <p:txBody>
          <a:bodyPr wrap="none" rtlCol="0">
            <a:spAutoFit/>
          </a:bodyPr>
          <a:lstStyle/>
          <a:p>
            <a:r>
              <a:rPr lang="fr-MA" sz="2400" b="1" dirty="0" smtClean="0">
                <a:solidFill>
                  <a:srgbClr val="FF0000"/>
                </a:solidFill>
              </a:rPr>
              <a:t>12. Constitué </a:t>
            </a:r>
            <a:r>
              <a:rPr lang="fr-MA" sz="2400" b="1" dirty="0">
                <a:solidFill>
                  <a:srgbClr val="FF0000"/>
                </a:solidFill>
              </a:rPr>
              <a:t>des dossiers, tenir des registres :  </a:t>
            </a:r>
            <a:endParaRPr lang="fr-FR" sz="2400" b="1" dirty="0">
              <a:solidFill>
                <a:srgbClr val="FF0000"/>
              </a:solidFill>
            </a:endParaRPr>
          </a:p>
        </p:txBody>
      </p:sp>
      <p:sp>
        <p:nvSpPr>
          <p:cNvPr id="2" name="Rectangle 1"/>
          <p:cNvSpPr/>
          <p:nvPr/>
        </p:nvSpPr>
        <p:spPr>
          <a:xfrm>
            <a:off x="508000" y="2998838"/>
            <a:ext cx="7792806" cy="2677656"/>
          </a:xfrm>
          <a:prstGeom prst="rect">
            <a:avLst/>
          </a:prstGeom>
        </p:spPr>
        <p:txBody>
          <a:bodyPr wrap="square">
            <a:spAutoFit/>
          </a:bodyPr>
          <a:lstStyle/>
          <a:p>
            <a:pPr marL="457200" indent="-457200">
              <a:buFont typeface="Wingdings" panose="05000000000000000000" pitchFamily="2" charset="2"/>
              <a:buChar char="v"/>
            </a:pPr>
            <a:r>
              <a:rPr lang="fr-MA" sz="2400" b="1" dirty="0" smtClean="0"/>
              <a:t>Documents </a:t>
            </a:r>
            <a:r>
              <a:rPr lang="fr-MA" sz="2400" b="1" dirty="0"/>
              <a:t>rédigés lors de la mise en application de la méthode </a:t>
            </a:r>
            <a:r>
              <a:rPr lang="fr-MA" sz="2400" b="1" dirty="0" smtClean="0"/>
              <a:t>l’HACCP</a:t>
            </a:r>
          </a:p>
          <a:p>
            <a:pPr marL="457200" indent="-457200">
              <a:buFont typeface="Wingdings" panose="05000000000000000000" pitchFamily="2" charset="2"/>
              <a:buChar char="v"/>
            </a:pPr>
            <a:endParaRPr lang="fr-MA" sz="2400" b="1" dirty="0" smtClean="0"/>
          </a:p>
          <a:p>
            <a:pPr marL="457200" indent="-457200">
              <a:buFont typeface="Wingdings" panose="05000000000000000000" pitchFamily="2" charset="2"/>
              <a:buChar char="v"/>
            </a:pPr>
            <a:r>
              <a:rPr lang="fr-MA" sz="2400" b="1" dirty="0" smtClean="0"/>
              <a:t>Documents </a:t>
            </a:r>
            <a:r>
              <a:rPr lang="fr-MA" sz="2400" b="1" dirty="0"/>
              <a:t>permettant la mise en œuvre de la </a:t>
            </a:r>
            <a:r>
              <a:rPr lang="fr-MA" sz="2400" b="1" dirty="0" smtClean="0"/>
              <a:t>méthode</a:t>
            </a:r>
          </a:p>
          <a:p>
            <a:pPr marL="457200" indent="-457200">
              <a:buFont typeface="Wingdings" panose="05000000000000000000" pitchFamily="2" charset="2"/>
              <a:buChar char="v"/>
            </a:pPr>
            <a:endParaRPr lang="fr-MA" sz="2400" b="1" dirty="0"/>
          </a:p>
          <a:p>
            <a:pPr marL="457200" indent="-457200">
              <a:buFont typeface="Wingdings" panose="05000000000000000000" pitchFamily="2" charset="2"/>
              <a:buChar char="v"/>
            </a:pPr>
            <a:r>
              <a:rPr lang="fr-MA" sz="2400" b="1" dirty="0" smtClean="0"/>
              <a:t>Registres </a:t>
            </a:r>
            <a:r>
              <a:rPr lang="fr-MA" sz="2400" b="1" dirty="0"/>
              <a:t>des documents d’enregistrements </a:t>
            </a:r>
            <a:r>
              <a:rPr lang="fr-MA" sz="2400" b="1" dirty="0" smtClean="0"/>
              <a:t>des    autocontrôles </a:t>
            </a:r>
            <a:endParaRPr lang="fr-MA" sz="2400" b="1" dirty="0"/>
          </a:p>
        </p:txBody>
      </p:sp>
      <p:sp>
        <p:nvSpPr>
          <p:cNvPr id="27" name="ZoneTexte 26"/>
          <p:cNvSpPr txBox="1"/>
          <p:nvPr/>
        </p:nvSpPr>
        <p:spPr>
          <a:xfrm>
            <a:off x="707888" y="1344946"/>
            <a:ext cx="9029844" cy="523220"/>
          </a:xfrm>
          <a:prstGeom prst="rect">
            <a:avLst/>
          </a:prstGeom>
          <a:noFill/>
        </p:spPr>
        <p:txBody>
          <a:bodyPr wrap="none" rtlCol="0">
            <a:spAutoFit/>
          </a:bodyPr>
          <a:lstStyle/>
          <a:p>
            <a:r>
              <a:rPr lang="fr-MA" sz="2400" b="1" dirty="0" smtClean="0"/>
              <a:t>II.  Mise en place d’un </a:t>
            </a:r>
            <a:r>
              <a:rPr lang="fr-MA" sz="2800" b="1" dirty="0" smtClean="0"/>
              <a:t>système</a:t>
            </a:r>
            <a:r>
              <a:rPr lang="fr-MA" sz="2400" b="1" dirty="0" smtClean="0"/>
              <a:t> HACCP pour la gamme Yaourt étuvé :</a:t>
            </a:r>
            <a:endParaRPr lang="fr-FR" sz="2400" b="1" dirty="0"/>
          </a:p>
        </p:txBody>
      </p:sp>
    </p:spTree>
    <p:extLst>
      <p:ext uri="{BB962C8B-B14F-4D97-AF65-F5344CB8AC3E}">
        <p14:creationId xmlns:p14="http://schemas.microsoft.com/office/powerpoint/2010/main" val="1647073526"/>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rgbClr val="DEEBF7"/>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Problématique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rgbClr val="DEEBF7"/>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Méthodologie de travail</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rgbClr val="DEEBF7"/>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ysClr val="windowText" lastClr="000000"/>
                  </a:solidFill>
                  <a:latin typeface="Times New Roman" panose="02020603050405020304" pitchFamily="18" charset="0"/>
                  <a:cs typeface="Times New Roman" panose="02020603050405020304" pitchFamily="18" charset="0"/>
                </a:rPr>
                <a:t>Résultats et discussion</a:t>
              </a:r>
              <a:endParaRPr lang="fr-FR" sz="1600" b="1" kern="1200" dirty="0">
                <a:solidFill>
                  <a:sysClr val="windowText" lastClr="000000"/>
                </a:solidFill>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8519839" y="156770"/>
            <a:ext cx="1851346" cy="709252"/>
            <a:chOff x="3738304" y="29265"/>
            <a:chExt cx="2867225" cy="709252"/>
          </a:xfrm>
          <a:solidFill>
            <a:srgbClr val="2E75B6"/>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Conclusion</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5" name="ZoneTexte 24"/>
          <p:cNvSpPr txBox="1"/>
          <p:nvPr/>
        </p:nvSpPr>
        <p:spPr>
          <a:xfrm>
            <a:off x="4628573" y="1046326"/>
            <a:ext cx="2206053" cy="523220"/>
          </a:xfrm>
          <a:prstGeom prst="rect">
            <a:avLst/>
          </a:prstGeom>
          <a:noFill/>
        </p:spPr>
        <p:txBody>
          <a:bodyPr wrap="none" rtlCol="0">
            <a:spAutoFit/>
          </a:bodyPr>
          <a:lstStyle/>
          <a:p>
            <a:r>
              <a:rPr lang="fr-MA" sz="2800" dirty="0" smtClean="0">
                <a:latin typeface="Algerian" panose="04020705040A02060702" pitchFamily="82" charset="0"/>
              </a:rPr>
              <a:t>Conclusion</a:t>
            </a:r>
            <a:endParaRPr lang="fr-FR" sz="2800" dirty="0">
              <a:latin typeface="Algerian" panose="04020705040A02060702" pitchFamily="82" charset="0"/>
            </a:endParaRPr>
          </a:p>
        </p:txBody>
      </p:sp>
      <p:sp>
        <p:nvSpPr>
          <p:cNvPr id="26" name="Espace réservé du numéro de diapositive 23"/>
          <p:cNvSpPr>
            <a:spLocks noGrp="1"/>
          </p:cNvSpPr>
          <p:nvPr>
            <p:ph type="sldNum" sz="quarter" idx="12"/>
          </p:nvPr>
        </p:nvSpPr>
        <p:spPr>
          <a:xfrm>
            <a:off x="8610600" y="6010665"/>
            <a:ext cx="2743200" cy="365125"/>
          </a:xfrm>
        </p:spPr>
        <p:txBody>
          <a:bodyPr vert="horz" lIns="91440" tIns="45720" rIns="91440" bIns="45720" rtlCol="0" anchor="ctr"/>
          <a:lstStyle/>
          <a:p>
            <a:r>
              <a:rPr lang="fr-FR" sz="1800" b="1" dirty="0" smtClean="0">
                <a:solidFill>
                  <a:schemeClr val="tx1"/>
                </a:solidFill>
              </a:rPr>
              <a:t>26</a:t>
            </a:r>
            <a:endParaRPr lang="fr-FR" sz="1800" b="1" dirty="0">
              <a:solidFill>
                <a:schemeClr val="tx1"/>
              </a:solidFill>
            </a:endParaRPr>
          </a:p>
        </p:txBody>
      </p:sp>
      <p:sp>
        <p:nvSpPr>
          <p:cNvPr id="2" name="ZoneTexte 1"/>
          <p:cNvSpPr txBox="1"/>
          <p:nvPr/>
        </p:nvSpPr>
        <p:spPr>
          <a:xfrm>
            <a:off x="119481" y="1569546"/>
            <a:ext cx="12072519" cy="2862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fr-MA" sz="2400" dirty="0">
                <a:sym typeface="Wingdings" panose="05000000000000000000" pitchFamily="2" charset="2"/>
              </a:rPr>
              <a:t>C</a:t>
            </a:r>
            <a:r>
              <a:rPr lang="fr-MA" sz="2400" dirty="0" smtClean="0">
                <a:sym typeface="Wingdings" panose="05000000000000000000" pitchFamily="2" charset="2"/>
              </a:rPr>
              <a:t>ontribution à la mise en place de la norme ISO22000 : 2018 </a:t>
            </a:r>
            <a:r>
              <a:rPr lang="fr-MA" sz="2400" dirty="0">
                <a:sym typeface="Wingdings" panose="05000000000000000000" pitchFamily="2" charset="2"/>
              </a:rPr>
              <a:t>pour la Centrale Danone Salé</a:t>
            </a:r>
            <a:endParaRPr lang="fr-MA" sz="2400" dirty="0" smtClean="0">
              <a:sym typeface="Wingdings" panose="05000000000000000000" pitchFamily="2" charset="2"/>
            </a:endParaRPr>
          </a:p>
          <a:p>
            <a:pPr marL="342900" indent="-342900" algn="just">
              <a:lnSpc>
                <a:spcPct val="150000"/>
              </a:lnSpc>
              <a:buFont typeface="Wingdings" panose="05000000000000000000" pitchFamily="2" charset="2"/>
              <a:buChar char="q"/>
            </a:pPr>
            <a:r>
              <a:rPr lang="fr-MA" sz="2400" dirty="0" smtClean="0">
                <a:sym typeface="Wingdings" panose="05000000000000000000" pitchFamily="2" charset="2"/>
              </a:rPr>
              <a:t>Réalisation d’un diagnostic des PRP et d’un plan d’action</a:t>
            </a:r>
          </a:p>
          <a:p>
            <a:pPr marL="342900" indent="-342900" algn="just">
              <a:lnSpc>
                <a:spcPct val="150000"/>
              </a:lnSpc>
              <a:buFont typeface="Wingdings" panose="05000000000000000000" pitchFamily="2" charset="2"/>
              <a:buChar char="q"/>
            </a:pPr>
            <a:r>
              <a:rPr lang="fr-MA" sz="2400" dirty="0">
                <a:sym typeface="Wingdings" panose="05000000000000000000" pitchFamily="2" charset="2"/>
              </a:rPr>
              <a:t>La satisfaction des PRP est de l’ordre de 97</a:t>
            </a:r>
            <a:r>
              <a:rPr lang="fr-MA" sz="2400" dirty="0" smtClean="0">
                <a:sym typeface="Wingdings" panose="05000000000000000000" pitchFamily="2" charset="2"/>
              </a:rPr>
              <a:t>%</a:t>
            </a:r>
          </a:p>
          <a:p>
            <a:pPr marL="342900" indent="-342900" algn="just">
              <a:lnSpc>
                <a:spcPct val="150000"/>
              </a:lnSpc>
              <a:buFont typeface="Wingdings" panose="05000000000000000000" pitchFamily="2" charset="2"/>
              <a:buChar char="q"/>
            </a:pPr>
            <a:r>
              <a:rPr lang="fr-MA" sz="2400" dirty="0" smtClean="0">
                <a:sym typeface="Wingdings" panose="05000000000000000000" pitchFamily="2" charset="2"/>
              </a:rPr>
              <a:t>Mise en place d’un système HACCP pour la gamme Yaourt étuvé  </a:t>
            </a:r>
          </a:p>
          <a:p>
            <a:pPr marL="342900" indent="-342900" algn="just">
              <a:lnSpc>
                <a:spcPct val="150000"/>
              </a:lnSpc>
              <a:buFont typeface="Wingdings" panose="05000000000000000000" pitchFamily="2" charset="2"/>
              <a:buChar char="q"/>
            </a:pPr>
            <a:r>
              <a:rPr lang="fr-MA" sz="2400" dirty="0" smtClean="0">
                <a:sym typeface="Wingdings" panose="05000000000000000000" pitchFamily="2" charset="2"/>
              </a:rPr>
              <a:t>2 nouveaux points critiques pour la maitrise des dangers ont été identifié.  </a:t>
            </a:r>
          </a:p>
        </p:txBody>
      </p:sp>
      <p:sp>
        <p:nvSpPr>
          <p:cNvPr id="23" name="ZoneTexte 22"/>
          <p:cNvSpPr txBox="1"/>
          <p:nvPr/>
        </p:nvSpPr>
        <p:spPr>
          <a:xfrm>
            <a:off x="4219986" y="4591366"/>
            <a:ext cx="3528530" cy="523220"/>
          </a:xfrm>
          <a:prstGeom prst="rect">
            <a:avLst/>
          </a:prstGeom>
          <a:noFill/>
        </p:spPr>
        <p:txBody>
          <a:bodyPr wrap="none" rtlCol="0">
            <a:spAutoFit/>
          </a:bodyPr>
          <a:lstStyle/>
          <a:p>
            <a:r>
              <a:rPr lang="fr-MA" sz="2800" dirty="0" err="1" smtClean="0">
                <a:latin typeface="Algerian" panose="04020705040A02060702" pitchFamily="82" charset="0"/>
              </a:rPr>
              <a:t>RecommandationS</a:t>
            </a:r>
            <a:endParaRPr lang="fr-FR" sz="2800" dirty="0">
              <a:latin typeface="Algerian" panose="04020705040A02060702" pitchFamily="82" charset="0"/>
            </a:endParaRPr>
          </a:p>
        </p:txBody>
      </p:sp>
      <p:sp>
        <p:nvSpPr>
          <p:cNvPr id="24" name="ZoneTexte 23"/>
          <p:cNvSpPr txBox="1"/>
          <p:nvPr/>
        </p:nvSpPr>
        <p:spPr>
          <a:xfrm>
            <a:off x="109401" y="5123820"/>
            <a:ext cx="11244399" cy="175432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fr-MA" sz="2400" dirty="0" smtClean="0"/>
              <a:t>Ajouter les 2 </a:t>
            </a:r>
            <a:r>
              <a:rPr lang="fr-MA" sz="2400" dirty="0"/>
              <a:t>nouveaux points critiques </a:t>
            </a:r>
            <a:r>
              <a:rPr lang="fr-MA" sz="2400" dirty="0" smtClean="0"/>
              <a:t>identifiés dans le système HACCP.</a:t>
            </a:r>
            <a:endParaRPr lang="fr-MA" sz="2400" dirty="0"/>
          </a:p>
          <a:p>
            <a:pPr marL="342900" indent="-342900" algn="just">
              <a:lnSpc>
                <a:spcPct val="150000"/>
              </a:lnSpc>
              <a:buFont typeface="Wingdings" panose="05000000000000000000" pitchFamily="2" charset="2"/>
              <a:buChar char="q"/>
            </a:pPr>
            <a:r>
              <a:rPr lang="fr-MA" sz="2400" dirty="0" smtClean="0"/>
              <a:t>Formation et sensibilisation du personnel en bonnes pratiques d’hygiène.</a:t>
            </a:r>
            <a:endParaRPr lang="fr-MA" sz="2400" dirty="0"/>
          </a:p>
          <a:p>
            <a:pPr marL="342900" indent="-342900" algn="just">
              <a:lnSpc>
                <a:spcPct val="150000"/>
              </a:lnSpc>
              <a:buFont typeface="Wingdings" panose="05000000000000000000" pitchFamily="2" charset="2"/>
              <a:buChar char="q"/>
            </a:pPr>
            <a:r>
              <a:rPr lang="fr-MA" sz="2400" dirty="0" smtClean="0"/>
              <a:t>Audité périodiquement le système SMSDA.</a:t>
            </a:r>
            <a:endParaRPr lang="fr-MA" sz="2400" dirty="0"/>
          </a:p>
        </p:txBody>
      </p:sp>
    </p:spTree>
    <p:extLst>
      <p:ext uri="{BB962C8B-B14F-4D97-AF65-F5344CB8AC3E}">
        <p14:creationId xmlns:p14="http://schemas.microsoft.com/office/powerpoint/2010/main" val="27359382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7 2.96296E-6 L 0.1457 -0.00139 " pathEditMode="relative" rAng="0" ptsTypes="AA">
                                      <p:cBhvr>
                                        <p:cTn id="6" dur="2000" fill="hold"/>
                                        <p:tgtEl>
                                          <p:spTgt spid="16"/>
                                        </p:tgtEl>
                                        <p:attrNameLst>
                                          <p:attrName>ppt_x</p:attrName>
                                          <p:attrName>ppt_y</p:attrName>
                                        </p:attrNameLst>
                                      </p:cBhvr>
                                      <p:rCtr x="727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561283" y="1679304"/>
            <a:ext cx="3118354" cy="1569660"/>
          </a:xfrm>
          <a:prstGeom prst="rect">
            <a:avLst/>
          </a:prstGeom>
          <a:noFill/>
        </p:spPr>
        <p:txBody>
          <a:bodyPr wrap="none" rtlCol="0">
            <a:spAutoFit/>
          </a:bodyPr>
          <a:lstStyle/>
          <a:p>
            <a:r>
              <a:rPr lang="fr-MA"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Merci</a:t>
            </a:r>
            <a:endParaRPr lang="fr-FR"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ZoneTexte 5"/>
          <p:cNvSpPr txBox="1"/>
          <p:nvPr/>
        </p:nvSpPr>
        <p:spPr>
          <a:xfrm>
            <a:off x="3025029" y="3091348"/>
            <a:ext cx="6190862" cy="923330"/>
          </a:xfrm>
          <a:prstGeom prst="rect">
            <a:avLst/>
          </a:prstGeom>
          <a:noFill/>
        </p:spPr>
        <p:txBody>
          <a:bodyPr wrap="none" rtlCol="0">
            <a:spAutoFit/>
          </a:bodyPr>
          <a:lstStyle/>
          <a:p>
            <a:r>
              <a:rPr lang="fr-MA" sz="5400" b="1" dirty="0" smtClean="0">
                <a:ln w="9525">
                  <a:solidFill>
                    <a:schemeClr val="bg1"/>
                  </a:solidFill>
                  <a:prstDash val="solid"/>
                </a:ln>
                <a:effectLst>
                  <a:outerShdw blurRad="12700" dist="38100" dir="2700000" algn="tl" rotWithShape="0">
                    <a:schemeClr val="bg1">
                      <a:lumMod val="50000"/>
                    </a:schemeClr>
                  </a:outerShdw>
                </a:effectLst>
              </a:rPr>
              <a:t>Pour votre attention </a:t>
            </a:r>
            <a:endParaRPr lang="fr-FR" sz="6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Parallelogram 15">
            <a:extLst>
              <a:ext uri="{FF2B5EF4-FFF2-40B4-BE49-F238E27FC236}">
                <a16:creationId xmlns:a16="http://schemas.microsoft.com/office/drawing/2014/main" id="{24ABDD0B-564D-4579-ACF2-A3B23447A0E6}"/>
              </a:ext>
            </a:extLst>
          </p:cNvPr>
          <p:cNvSpPr/>
          <p:nvPr/>
        </p:nvSpPr>
        <p:spPr>
          <a:xfrm rot="15502689">
            <a:off x="4444320" y="1643035"/>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1404634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561283" y="1679304"/>
            <a:ext cx="3118354" cy="1569660"/>
          </a:xfrm>
          <a:prstGeom prst="rect">
            <a:avLst/>
          </a:prstGeom>
          <a:noFill/>
        </p:spPr>
        <p:txBody>
          <a:bodyPr wrap="none" rtlCol="0">
            <a:spAutoFit/>
          </a:bodyPr>
          <a:lstStyle/>
          <a:p>
            <a:r>
              <a:rPr lang="fr-MA"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Merci</a:t>
            </a:r>
            <a:endParaRPr lang="fr-FR"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ZoneTexte 5"/>
          <p:cNvSpPr txBox="1"/>
          <p:nvPr/>
        </p:nvSpPr>
        <p:spPr>
          <a:xfrm>
            <a:off x="3025029" y="3091348"/>
            <a:ext cx="6190862" cy="923330"/>
          </a:xfrm>
          <a:prstGeom prst="rect">
            <a:avLst/>
          </a:prstGeom>
          <a:noFill/>
        </p:spPr>
        <p:txBody>
          <a:bodyPr wrap="none" rtlCol="0">
            <a:spAutoFit/>
          </a:bodyPr>
          <a:lstStyle/>
          <a:p>
            <a:r>
              <a:rPr lang="fr-MA" sz="5400" b="1" dirty="0" smtClean="0">
                <a:ln w="9525">
                  <a:solidFill>
                    <a:schemeClr val="bg1"/>
                  </a:solidFill>
                  <a:prstDash val="solid"/>
                </a:ln>
                <a:effectLst>
                  <a:outerShdw blurRad="12700" dist="38100" dir="2700000" algn="tl" rotWithShape="0">
                    <a:schemeClr val="bg1">
                      <a:lumMod val="50000"/>
                    </a:schemeClr>
                  </a:outerShdw>
                </a:effectLst>
              </a:rPr>
              <a:t>Pour votre attention </a:t>
            </a:r>
            <a:endParaRPr lang="fr-FR" sz="6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Parallelogram 15">
            <a:extLst>
              <a:ext uri="{FF2B5EF4-FFF2-40B4-BE49-F238E27FC236}">
                <a16:creationId xmlns:a16="http://schemas.microsoft.com/office/drawing/2014/main" id="{24ABDD0B-564D-4579-ACF2-A3B23447A0E6}"/>
              </a:ext>
            </a:extLst>
          </p:cNvPr>
          <p:cNvSpPr/>
          <p:nvPr/>
        </p:nvSpPr>
        <p:spPr>
          <a:xfrm rot="15502689">
            <a:off x="4444320" y="1643035"/>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2319865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561283" y="1679304"/>
            <a:ext cx="3118354" cy="1569660"/>
          </a:xfrm>
          <a:prstGeom prst="rect">
            <a:avLst/>
          </a:prstGeom>
          <a:noFill/>
        </p:spPr>
        <p:txBody>
          <a:bodyPr wrap="none" rtlCol="0">
            <a:spAutoFit/>
          </a:bodyPr>
          <a:lstStyle/>
          <a:p>
            <a:r>
              <a:rPr lang="fr-MA"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Merci</a:t>
            </a:r>
            <a:endParaRPr lang="fr-FR"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ZoneTexte 5"/>
          <p:cNvSpPr txBox="1"/>
          <p:nvPr/>
        </p:nvSpPr>
        <p:spPr>
          <a:xfrm>
            <a:off x="3025029" y="3091348"/>
            <a:ext cx="6190862" cy="923330"/>
          </a:xfrm>
          <a:prstGeom prst="rect">
            <a:avLst/>
          </a:prstGeom>
          <a:noFill/>
        </p:spPr>
        <p:txBody>
          <a:bodyPr wrap="none" rtlCol="0">
            <a:spAutoFit/>
          </a:bodyPr>
          <a:lstStyle/>
          <a:p>
            <a:r>
              <a:rPr lang="fr-MA" sz="5400" b="1" dirty="0" smtClean="0">
                <a:ln w="9525">
                  <a:solidFill>
                    <a:schemeClr val="bg1"/>
                  </a:solidFill>
                  <a:prstDash val="solid"/>
                </a:ln>
                <a:effectLst>
                  <a:outerShdw blurRad="12700" dist="38100" dir="2700000" algn="tl" rotWithShape="0">
                    <a:schemeClr val="bg1">
                      <a:lumMod val="50000"/>
                    </a:schemeClr>
                  </a:outerShdw>
                </a:effectLst>
              </a:rPr>
              <a:t>Pour votre attention </a:t>
            </a:r>
            <a:endParaRPr lang="fr-FR" sz="6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Parallelogram 15">
            <a:extLst>
              <a:ext uri="{FF2B5EF4-FFF2-40B4-BE49-F238E27FC236}">
                <a16:creationId xmlns:a16="http://schemas.microsoft.com/office/drawing/2014/main" id="{24ABDD0B-564D-4579-ACF2-A3B23447A0E6}"/>
              </a:ext>
            </a:extLst>
          </p:cNvPr>
          <p:cNvSpPr/>
          <p:nvPr/>
        </p:nvSpPr>
        <p:spPr>
          <a:xfrm rot="15502689">
            <a:off x="4444320" y="1643035"/>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1258325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chemeClr val="accent1">
              <a:lumMod val="20000"/>
              <a:lumOff val="80000"/>
            </a:schemeClr>
          </a:solidFill>
        </p:grpSpPr>
        <p:sp>
          <p:nvSpPr>
            <p:cNvPr id="8"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Partie bibliographique</a:t>
              </a:r>
              <a:endParaRPr lang="fr-FR" sz="1600" b="1" kern="1200" dirty="0">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chemeClr val="accent1">
              <a:lumMod val="20000"/>
              <a:lumOff val="80000"/>
            </a:schemeClr>
          </a:solidFill>
        </p:grpSpPr>
        <p:sp>
          <p:nvSpPr>
            <p:cNvPr id="11"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Problématique</a:t>
              </a:r>
              <a:endParaRPr lang="fr-FR" sz="1600" b="1" kern="1200" dirty="0">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chemeClr val="accent1">
              <a:lumMod val="20000"/>
              <a:lumOff val="80000"/>
            </a:schemeClr>
          </a:solidFill>
        </p:grpSpPr>
        <p:sp>
          <p:nvSpPr>
            <p:cNvPr id="14"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Méthodologie de travail</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19B6C918-FF6E-4F9C-8E0E-B57485B5D739}"/>
              </a:ext>
            </a:extLst>
          </p:cNvPr>
          <p:cNvGrpSpPr/>
          <p:nvPr/>
        </p:nvGrpSpPr>
        <p:grpSpPr>
          <a:xfrm>
            <a:off x="10243794" y="159680"/>
            <a:ext cx="1851346" cy="727263"/>
            <a:chOff x="3738304" y="29265"/>
            <a:chExt cx="2867225" cy="709252"/>
          </a:xfrm>
          <a:solidFill>
            <a:schemeClr val="accent1">
              <a:lumMod val="20000"/>
              <a:lumOff val="80000"/>
            </a:schemeClr>
          </a:solidFill>
        </p:grpSpPr>
        <p:sp>
          <p:nvSpPr>
            <p:cNvPr id="20"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22" name="Groupe 21">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chemeClr val="accent1">
              <a:lumMod val="75000"/>
            </a:schemeClr>
          </a:solidFill>
        </p:grpSpPr>
        <p:sp>
          <p:nvSpPr>
            <p:cNvPr id="23"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bg1"/>
                  </a:solidFill>
                  <a:latin typeface="Times New Roman" panose="02020603050405020304" pitchFamily="18" charset="0"/>
                  <a:cs typeface="Times New Roman" panose="02020603050405020304" pitchFamily="18" charset="0"/>
                </a:rPr>
                <a:t>Introduction</a:t>
              </a:r>
              <a:endParaRPr lang="fr-FR" b="1" kern="1200" dirty="0">
                <a:solidFill>
                  <a:schemeClr val="bg1"/>
                </a:solidFill>
                <a:latin typeface="Times New Roman" panose="02020603050405020304" pitchFamily="18" charset="0"/>
                <a:cs typeface="Times New Roman" panose="02020603050405020304" pitchFamily="18" charset="0"/>
              </a:endParaRPr>
            </a:p>
          </p:txBody>
        </p:sp>
      </p:grpSp>
      <p:sp>
        <p:nvSpPr>
          <p:cNvPr id="25" name="ZoneTexte 24"/>
          <p:cNvSpPr txBox="1"/>
          <p:nvPr/>
        </p:nvSpPr>
        <p:spPr>
          <a:xfrm>
            <a:off x="4683455" y="990340"/>
            <a:ext cx="2967479" cy="584775"/>
          </a:xfrm>
          <a:prstGeom prst="rect">
            <a:avLst/>
          </a:prstGeom>
          <a:solidFill>
            <a:schemeClr val="accent1">
              <a:lumMod val="40000"/>
              <a:lumOff val="60000"/>
            </a:schemeClr>
          </a:solidFill>
        </p:spPr>
        <p:txBody>
          <a:bodyPr wrap="none" rtlCol="0">
            <a:spAutoFit/>
          </a:bodyPr>
          <a:lstStyle/>
          <a:p>
            <a:r>
              <a:rPr lang="fr-MA" sz="3200" b="1" dirty="0" smtClean="0">
                <a:latin typeface="Algerian" panose="04020705040A02060702" pitchFamily="82" charset="0"/>
              </a:rPr>
              <a:t>Introduction</a:t>
            </a:r>
            <a:r>
              <a:rPr lang="fr-MA" dirty="0" smtClean="0"/>
              <a:t> </a:t>
            </a:r>
            <a:endParaRPr lang="fr-FR" dirty="0"/>
          </a:p>
        </p:txBody>
      </p:sp>
      <p:sp>
        <p:nvSpPr>
          <p:cNvPr id="26" name="Rectangle 25"/>
          <p:cNvSpPr/>
          <p:nvPr/>
        </p:nvSpPr>
        <p:spPr>
          <a:xfrm>
            <a:off x="489527" y="1874323"/>
            <a:ext cx="11702473"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fr-MA" sz="2800" b="1" dirty="0"/>
              <a:t>C</a:t>
            </a:r>
            <a:r>
              <a:rPr lang="fr-MA" sz="2800" b="1" dirty="0" smtClean="0"/>
              <a:t>lients de plus en plus exigeants</a:t>
            </a:r>
          </a:p>
          <a:p>
            <a:pPr marL="285750" indent="-285750">
              <a:lnSpc>
                <a:spcPct val="150000"/>
              </a:lnSpc>
              <a:buFont typeface="Arial" panose="020B0604020202020204" pitchFamily="34" charset="0"/>
              <a:buChar char="•"/>
            </a:pPr>
            <a:r>
              <a:rPr lang="fr-MA" sz="2800" b="1" dirty="0"/>
              <a:t>U</a:t>
            </a:r>
            <a:r>
              <a:rPr lang="fr-MA" sz="2800" b="1" dirty="0" smtClean="0"/>
              <a:t>ne concurrence </a:t>
            </a:r>
            <a:r>
              <a:rPr lang="fr-MA" sz="2800" b="1" dirty="0"/>
              <a:t>plus </a:t>
            </a:r>
            <a:r>
              <a:rPr lang="fr-MA" sz="2800" b="1" dirty="0" smtClean="0"/>
              <a:t>forte entre les industriels agroalimentaire </a:t>
            </a:r>
          </a:p>
          <a:p>
            <a:pPr marL="285750" indent="-285750">
              <a:lnSpc>
                <a:spcPct val="150000"/>
              </a:lnSpc>
              <a:buFont typeface="Arial" panose="020B0604020202020204" pitchFamily="34" charset="0"/>
              <a:buChar char="•"/>
            </a:pPr>
            <a:r>
              <a:rPr lang="fr-MA" sz="2800" b="1" dirty="0" smtClean="0"/>
              <a:t>Les entreprises agroalimentaires doivent développer un système de management de la qualité </a:t>
            </a:r>
          </a:p>
          <a:p>
            <a:pPr marL="285750" indent="-285750">
              <a:lnSpc>
                <a:spcPct val="150000"/>
              </a:lnSpc>
              <a:buFont typeface="Arial" panose="020B0604020202020204" pitchFamily="34" charset="0"/>
              <a:buChar char="•"/>
            </a:pPr>
            <a:r>
              <a:rPr lang="fr-MA" sz="2800" b="1" dirty="0" smtClean="0"/>
              <a:t>Centrale Danone Salé s’est engagée dans une démarche de certification ISO 22000 : 2018</a:t>
            </a:r>
          </a:p>
        </p:txBody>
      </p:sp>
      <p:sp>
        <p:nvSpPr>
          <p:cNvPr id="2" name="Espace réservé du numéro de diapositive 1"/>
          <p:cNvSpPr>
            <a:spLocks noGrp="1"/>
          </p:cNvSpPr>
          <p:nvPr>
            <p:ph type="sldNum" sz="quarter" idx="12"/>
          </p:nvPr>
        </p:nvSpPr>
        <p:spPr/>
        <p:txBody>
          <a:bodyPr/>
          <a:lstStyle/>
          <a:p>
            <a:fld id="{32AAE398-3659-4A12-A7A5-A3E89AC24C88}" type="slidenum">
              <a:rPr lang="fr-FR" sz="1800" b="1" smtClean="0">
                <a:solidFill>
                  <a:schemeClr val="tx1"/>
                </a:solidFill>
              </a:rPr>
              <a:t>3</a:t>
            </a:fld>
            <a:endParaRPr lang="fr-FR" sz="1800" b="1" dirty="0">
              <a:solidFill>
                <a:schemeClr val="tx1"/>
              </a:solidFill>
            </a:endParaRPr>
          </a:p>
        </p:txBody>
      </p:sp>
    </p:spTree>
    <p:extLst>
      <p:ext uri="{BB962C8B-B14F-4D97-AF65-F5344CB8AC3E}">
        <p14:creationId xmlns:p14="http://schemas.microsoft.com/office/powerpoint/2010/main" val="17624251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561283" y="1679304"/>
            <a:ext cx="3118354" cy="1569660"/>
          </a:xfrm>
          <a:prstGeom prst="rect">
            <a:avLst/>
          </a:prstGeom>
          <a:noFill/>
        </p:spPr>
        <p:txBody>
          <a:bodyPr wrap="none" rtlCol="0">
            <a:spAutoFit/>
          </a:bodyPr>
          <a:lstStyle/>
          <a:p>
            <a:r>
              <a:rPr lang="fr-MA"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Merci</a:t>
            </a:r>
            <a:endParaRPr lang="fr-FR"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ZoneTexte 5"/>
          <p:cNvSpPr txBox="1"/>
          <p:nvPr/>
        </p:nvSpPr>
        <p:spPr>
          <a:xfrm>
            <a:off x="3025029" y="3091348"/>
            <a:ext cx="6190862" cy="923330"/>
          </a:xfrm>
          <a:prstGeom prst="rect">
            <a:avLst/>
          </a:prstGeom>
          <a:noFill/>
        </p:spPr>
        <p:txBody>
          <a:bodyPr wrap="none" rtlCol="0">
            <a:spAutoFit/>
          </a:bodyPr>
          <a:lstStyle/>
          <a:p>
            <a:r>
              <a:rPr lang="fr-MA" sz="5400" b="1" dirty="0" smtClean="0">
                <a:ln w="9525">
                  <a:solidFill>
                    <a:schemeClr val="bg1"/>
                  </a:solidFill>
                  <a:prstDash val="solid"/>
                </a:ln>
                <a:effectLst>
                  <a:outerShdw blurRad="12700" dist="38100" dir="2700000" algn="tl" rotWithShape="0">
                    <a:schemeClr val="bg1">
                      <a:lumMod val="50000"/>
                    </a:schemeClr>
                  </a:outerShdw>
                </a:effectLst>
              </a:rPr>
              <a:t>Pour votre attention </a:t>
            </a:r>
            <a:endParaRPr lang="fr-FR" sz="6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Parallelogram 15">
            <a:extLst>
              <a:ext uri="{FF2B5EF4-FFF2-40B4-BE49-F238E27FC236}">
                <a16:creationId xmlns:a16="http://schemas.microsoft.com/office/drawing/2014/main" id="{24ABDD0B-564D-4579-ACF2-A3B23447A0E6}"/>
              </a:ext>
            </a:extLst>
          </p:cNvPr>
          <p:cNvSpPr/>
          <p:nvPr/>
        </p:nvSpPr>
        <p:spPr>
          <a:xfrm rot="15502689">
            <a:off x="4444320" y="1643035"/>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344293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4561283" y="1679304"/>
            <a:ext cx="3118354" cy="1569660"/>
          </a:xfrm>
          <a:prstGeom prst="rect">
            <a:avLst/>
          </a:prstGeom>
          <a:noFill/>
        </p:spPr>
        <p:txBody>
          <a:bodyPr wrap="none" rtlCol="0">
            <a:spAutoFit/>
          </a:bodyPr>
          <a:lstStyle/>
          <a:p>
            <a:r>
              <a:rPr lang="fr-MA"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Merci</a:t>
            </a:r>
            <a:endParaRPr lang="fr-FR"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6" name="ZoneTexte 5"/>
          <p:cNvSpPr txBox="1"/>
          <p:nvPr/>
        </p:nvSpPr>
        <p:spPr>
          <a:xfrm>
            <a:off x="3025029" y="3091348"/>
            <a:ext cx="6190862" cy="923330"/>
          </a:xfrm>
          <a:prstGeom prst="rect">
            <a:avLst/>
          </a:prstGeom>
          <a:noFill/>
        </p:spPr>
        <p:txBody>
          <a:bodyPr wrap="none" rtlCol="0">
            <a:spAutoFit/>
          </a:bodyPr>
          <a:lstStyle/>
          <a:p>
            <a:r>
              <a:rPr lang="fr-MA" sz="5400" b="1" dirty="0" smtClean="0">
                <a:ln w="9525">
                  <a:solidFill>
                    <a:schemeClr val="bg1"/>
                  </a:solidFill>
                  <a:prstDash val="solid"/>
                </a:ln>
                <a:effectLst>
                  <a:outerShdw blurRad="12700" dist="38100" dir="2700000" algn="tl" rotWithShape="0">
                    <a:schemeClr val="bg1">
                      <a:lumMod val="50000"/>
                    </a:schemeClr>
                  </a:outerShdw>
                </a:effectLst>
              </a:rPr>
              <a:t>Pour votre attention </a:t>
            </a:r>
            <a:endParaRPr lang="fr-FR" sz="6600" b="1" dirty="0">
              <a:ln w="9525">
                <a:solidFill>
                  <a:schemeClr val="bg1"/>
                </a:solidFill>
                <a:prstDash val="solid"/>
              </a:ln>
              <a:effectLst>
                <a:outerShdw blurRad="12700" dist="38100" dir="2700000" algn="tl" rotWithShape="0">
                  <a:schemeClr val="bg1">
                    <a:lumMod val="50000"/>
                  </a:schemeClr>
                </a:outerShdw>
              </a:effectLst>
            </a:endParaRPr>
          </a:p>
        </p:txBody>
      </p:sp>
      <p:sp>
        <p:nvSpPr>
          <p:cNvPr id="7" name="Parallelogram 15">
            <a:extLst>
              <a:ext uri="{FF2B5EF4-FFF2-40B4-BE49-F238E27FC236}">
                <a16:creationId xmlns:a16="http://schemas.microsoft.com/office/drawing/2014/main" id="{24ABDD0B-564D-4579-ACF2-A3B23447A0E6}"/>
              </a:ext>
            </a:extLst>
          </p:cNvPr>
          <p:cNvSpPr/>
          <p:nvPr/>
        </p:nvSpPr>
        <p:spPr>
          <a:xfrm rot="15502689">
            <a:off x="4444320" y="1643035"/>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ko-KR" altLang="en-US"/>
          </a:p>
        </p:txBody>
      </p:sp>
    </p:spTree>
    <p:extLst>
      <p:ext uri="{BB962C8B-B14F-4D97-AF65-F5344CB8AC3E}">
        <p14:creationId xmlns:p14="http://schemas.microsoft.com/office/powerpoint/2010/main" val="2839597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chemeClr val="accent1">
              <a:lumMod val="20000"/>
              <a:lumOff val="80000"/>
            </a:schemeClr>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Problématique</a:t>
              </a:r>
              <a:endParaRPr lang="fr-FR" sz="1600" b="1" kern="1200" dirty="0">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chemeClr val="accent1">
              <a:lumMod val="20000"/>
              <a:lumOff val="80000"/>
            </a:schemeClr>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Méthodologie de travail</a:t>
              </a:r>
              <a:endParaRPr lang="fr-FR" sz="1600" b="1" kern="1200" dirty="0">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3794" y="159680"/>
            <a:ext cx="1851346" cy="727263"/>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2" name="ZoneTexte 21"/>
          <p:cNvSpPr txBox="1"/>
          <p:nvPr/>
        </p:nvSpPr>
        <p:spPr>
          <a:xfrm>
            <a:off x="757497" y="1081548"/>
            <a:ext cx="4443461" cy="492443"/>
          </a:xfrm>
          <a:prstGeom prst="rect">
            <a:avLst/>
          </a:prstGeom>
          <a:solidFill>
            <a:schemeClr val="accent1">
              <a:lumMod val="40000"/>
              <a:lumOff val="60000"/>
            </a:schemeClr>
          </a:solidFill>
        </p:spPr>
        <p:txBody>
          <a:bodyPr wrap="none" rtlCol="0">
            <a:spAutoFit/>
          </a:bodyPr>
          <a:lstStyle/>
          <a:p>
            <a:r>
              <a:rPr lang="fr-MA" sz="2600" b="1" dirty="0" smtClean="0"/>
              <a:t>I. Présentation de l’entreprise :</a:t>
            </a:r>
            <a:endParaRPr lang="fr-FR" sz="2600" b="1" dirty="0"/>
          </a:p>
        </p:txBody>
      </p:sp>
      <p:sp>
        <p:nvSpPr>
          <p:cNvPr id="23" name="Rectangle 22"/>
          <p:cNvSpPr/>
          <p:nvPr/>
        </p:nvSpPr>
        <p:spPr>
          <a:xfrm>
            <a:off x="315955" y="1794795"/>
            <a:ext cx="11702473" cy="2308324"/>
          </a:xfrm>
          <a:prstGeom prst="rect">
            <a:avLst/>
          </a:prstGeom>
        </p:spPr>
        <p:txBody>
          <a:bodyPr wrap="square">
            <a:spAutoFit/>
          </a:bodyPr>
          <a:lstStyle/>
          <a:p>
            <a:pPr marL="285750" indent="-285750">
              <a:lnSpc>
                <a:spcPct val="150000"/>
              </a:lnSpc>
              <a:buFont typeface="Arial" panose="020B0604020202020204" pitchFamily="34" charset="0"/>
              <a:buChar char="•"/>
            </a:pPr>
            <a:r>
              <a:rPr lang="fr-MA" sz="2400" b="1" dirty="0" smtClean="0"/>
              <a:t>Centrale Danone Salé est une filiale du groupe Danone</a:t>
            </a:r>
          </a:p>
          <a:p>
            <a:pPr marL="285750" indent="-285750">
              <a:lnSpc>
                <a:spcPct val="150000"/>
              </a:lnSpc>
              <a:buFont typeface="Arial" panose="020B0604020202020204" pitchFamily="34" charset="0"/>
              <a:buChar char="•"/>
            </a:pPr>
            <a:r>
              <a:rPr lang="fr-MA" sz="2400" b="1" dirty="0" smtClean="0"/>
              <a:t>Elle est créée en 1980</a:t>
            </a:r>
          </a:p>
          <a:p>
            <a:pPr marL="285750" indent="-285750">
              <a:lnSpc>
                <a:spcPct val="150000"/>
              </a:lnSpc>
              <a:buFont typeface="Arial" panose="020B0604020202020204" pitchFamily="34" charset="0"/>
              <a:buChar char="•"/>
            </a:pPr>
            <a:r>
              <a:rPr lang="fr-MA" sz="2400" b="1" dirty="0" smtClean="0"/>
              <a:t>Elle est certifiée : ISO 9001 V 2015, FSSC 22000 v 4.1, AIB, Halal</a:t>
            </a:r>
          </a:p>
          <a:p>
            <a:pPr marL="285750" indent="-285750">
              <a:lnSpc>
                <a:spcPct val="150000"/>
              </a:lnSpc>
              <a:buFont typeface="Arial" panose="020B0604020202020204" pitchFamily="34" charset="0"/>
              <a:buChar char="•"/>
            </a:pPr>
            <a:r>
              <a:rPr lang="fr-MA" sz="2400" b="1" dirty="0"/>
              <a:t>P</a:t>
            </a:r>
            <a:r>
              <a:rPr lang="fr-MA" sz="2400" b="1" dirty="0" smtClean="0"/>
              <a:t>roduits finis de l’entreprise Centrale Danone Salé :</a:t>
            </a:r>
          </a:p>
        </p:txBody>
      </p:sp>
      <p:sp>
        <p:nvSpPr>
          <p:cNvPr id="2" name="Espace réservé du numéro de diapositive 1"/>
          <p:cNvSpPr>
            <a:spLocks noGrp="1"/>
          </p:cNvSpPr>
          <p:nvPr>
            <p:ph type="sldNum" sz="quarter" idx="12"/>
          </p:nvPr>
        </p:nvSpPr>
        <p:spPr>
          <a:xfrm>
            <a:off x="8587187" y="6346518"/>
            <a:ext cx="2743200" cy="365125"/>
          </a:xfrm>
        </p:spPr>
        <p:txBody>
          <a:bodyPr vert="horz" lIns="91440" tIns="45720" rIns="91440" bIns="45720" rtlCol="0" anchor="ctr"/>
          <a:lstStyle/>
          <a:p>
            <a:fld id="{32AAE398-3659-4A12-A7A5-A3E89AC24C88}" type="slidenum">
              <a:rPr lang="fr-FR" sz="1800" b="1">
                <a:solidFill>
                  <a:schemeClr val="tx1"/>
                </a:solidFill>
              </a:rPr>
              <a:pPr/>
              <a:t>4</a:t>
            </a:fld>
            <a:endParaRPr lang="fr-FR" sz="1800" b="1">
              <a:solidFill>
                <a:schemeClr val="tx1"/>
              </a:solidFill>
            </a:endParaRPr>
          </a:p>
        </p:txBody>
      </p:sp>
      <p:sp>
        <p:nvSpPr>
          <p:cNvPr id="3" name="Rectangle à coins arrondis 2"/>
          <p:cNvSpPr/>
          <p:nvPr/>
        </p:nvSpPr>
        <p:spPr>
          <a:xfrm>
            <a:off x="753871" y="4699171"/>
            <a:ext cx="2882900" cy="8091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3200" b="1" dirty="0" smtClean="0"/>
              <a:t>Yaourts étuvés</a:t>
            </a:r>
            <a:endParaRPr lang="fr-FR" sz="3200" b="1" dirty="0"/>
          </a:p>
        </p:txBody>
      </p:sp>
      <p:sp>
        <p:nvSpPr>
          <p:cNvPr id="24" name="Rectangle à coins arrondis 23"/>
          <p:cNvSpPr/>
          <p:nvPr/>
        </p:nvSpPr>
        <p:spPr>
          <a:xfrm>
            <a:off x="4670529" y="4699172"/>
            <a:ext cx="2882900" cy="809145"/>
          </a:xfrm>
          <a:prstGeom prst="roundRect">
            <a:avLst/>
          </a:prstGeom>
          <a:solidFill>
            <a:srgbClr val="EA7EE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3200" b="1" dirty="0" smtClean="0"/>
              <a:t>Yaourts brassés</a:t>
            </a:r>
            <a:endParaRPr lang="fr-FR" sz="3200" b="1" dirty="0"/>
          </a:p>
        </p:txBody>
      </p:sp>
      <p:sp>
        <p:nvSpPr>
          <p:cNvPr id="25" name="Rectangle à coins arrondis 24"/>
          <p:cNvSpPr/>
          <p:nvPr/>
        </p:nvSpPr>
        <p:spPr>
          <a:xfrm>
            <a:off x="8241479" y="4699171"/>
            <a:ext cx="3088907" cy="8091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3200" b="1" dirty="0" smtClean="0">
                <a:solidFill>
                  <a:schemeClr val="tx1"/>
                </a:solidFill>
              </a:rPr>
              <a:t>Drinks</a:t>
            </a:r>
            <a:endParaRPr lang="fr-FR" sz="3200" b="1" dirty="0">
              <a:solidFill>
                <a:schemeClr val="tx1"/>
              </a:solidFill>
            </a:endParaRPr>
          </a:p>
        </p:txBody>
      </p:sp>
      <p:cxnSp>
        <p:nvCxnSpPr>
          <p:cNvPr id="27" name="Connecteur droit 26"/>
          <p:cNvCxnSpPr/>
          <p:nvPr/>
        </p:nvCxnSpPr>
        <p:spPr>
          <a:xfrm>
            <a:off x="3142773" y="4572000"/>
            <a:ext cx="58928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4391971" y="4077444"/>
            <a:ext cx="4358329" cy="523220"/>
          </a:xfrm>
          <a:prstGeom prst="rect">
            <a:avLst/>
          </a:prstGeom>
          <a:noFill/>
        </p:spPr>
        <p:txBody>
          <a:bodyPr wrap="square" rtlCol="0">
            <a:spAutoFit/>
          </a:bodyPr>
          <a:lstStyle/>
          <a:p>
            <a:r>
              <a:rPr lang="fr-MA" sz="2800" b="1" dirty="0" smtClean="0"/>
              <a:t>3 gammes de produits</a:t>
            </a:r>
            <a:endParaRPr lang="fr-FR" sz="2800" b="1" dirty="0"/>
          </a:p>
        </p:txBody>
      </p:sp>
      <p:pic>
        <p:nvPicPr>
          <p:cNvPr id="29" name="Image 28"/>
          <p:cNvPicPr>
            <a:picLocks noChangeAspect="1"/>
          </p:cNvPicPr>
          <p:nvPr/>
        </p:nvPicPr>
        <p:blipFill>
          <a:blip r:embed="rId3"/>
          <a:stretch>
            <a:fillRect/>
          </a:stretch>
        </p:blipFill>
        <p:spPr>
          <a:xfrm>
            <a:off x="5511500" y="5554486"/>
            <a:ext cx="1311385" cy="1263014"/>
          </a:xfrm>
          <a:prstGeom prst="rect">
            <a:avLst/>
          </a:prstGeom>
        </p:spPr>
      </p:pic>
      <p:pic>
        <p:nvPicPr>
          <p:cNvPr id="30" name="Image 29"/>
          <p:cNvPicPr>
            <a:picLocks noChangeAspect="1"/>
          </p:cNvPicPr>
          <p:nvPr/>
        </p:nvPicPr>
        <p:blipFill>
          <a:blip r:embed="rId4"/>
          <a:stretch>
            <a:fillRect/>
          </a:stretch>
        </p:blipFill>
        <p:spPr>
          <a:xfrm>
            <a:off x="1631694" y="5574736"/>
            <a:ext cx="1127253" cy="1222514"/>
          </a:xfrm>
          <a:prstGeom prst="rect">
            <a:avLst/>
          </a:prstGeom>
        </p:spPr>
      </p:pic>
      <p:pic>
        <p:nvPicPr>
          <p:cNvPr id="1026" name="Picture 2" descr="RÃ©sultat de recherche d'images pour &quot;dan'up&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53443" y="5511151"/>
            <a:ext cx="505888" cy="13496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centrale danone&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725340" y="1543213"/>
            <a:ext cx="1802433" cy="135957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e 3">
            <a:extLst>
              <a:ext uri="{FF2B5EF4-FFF2-40B4-BE49-F238E27FC236}">
                <a16:creationId xmlns:a16="http://schemas.microsoft.com/office/drawing/2014/main" id="{8604263B-3FD1-43D2-AC02-44FAFBF0493C}"/>
              </a:ext>
            </a:extLst>
          </p:cNvPr>
          <p:cNvGrpSpPr/>
          <p:nvPr/>
        </p:nvGrpSpPr>
        <p:grpSpPr>
          <a:xfrm>
            <a:off x="130100" y="159854"/>
            <a:ext cx="2085920" cy="716456"/>
            <a:chOff x="2182976" y="38998"/>
            <a:chExt cx="2424953" cy="709252"/>
          </a:xfrm>
          <a:solidFill>
            <a:schemeClr val="accent1">
              <a:lumMod val="75000"/>
            </a:schemeClr>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38998"/>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Partie bibliographique</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1548877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25E-6 1.48148E-6 L 0.14571 -0.00139 " pathEditMode="relative" rAng="0" ptsTypes="AA">
                                      <p:cBhvr>
                                        <p:cTn id="6" dur="2000" fill="hold"/>
                                        <p:tgtEl>
                                          <p:spTgt spid="4"/>
                                        </p:tgtEl>
                                        <p:attrNameLst>
                                          <p:attrName>ppt_x</p:attrName>
                                          <p:attrName>ppt_y</p:attrName>
                                        </p:attrNameLst>
                                      </p:cBhvr>
                                      <p:rCtr x="7135"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chemeClr val="accent1">
              <a:lumMod val="75000"/>
            </a:schemeClr>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Partie bibliographique</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chemeClr val="accent1">
              <a:lumMod val="20000"/>
              <a:lumOff val="80000"/>
            </a:schemeClr>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Problématique</a:t>
              </a:r>
              <a:endParaRPr lang="fr-FR" sz="1600" b="1" kern="1200" dirty="0">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chemeClr val="accent1">
              <a:lumMod val="20000"/>
              <a:lumOff val="80000"/>
            </a:schemeClr>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Méthodologie de travail</a:t>
              </a:r>
              <a:endParaRPr lang="fr-FR" sz="1600" b="1" kern="1200" dirty="0">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3794" y="159680"/>
            <a:ext cx="1851346" cy="727263"/>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2" name="ZoneTexte 21"/>
          <p:cNvSpPr txBox="1"/>
          <p:nvPr/>
        </p:nvSpPr>
        <p:spPr>
          <a:xfrm>
            <a:off x="757497" y="975223"/>
            <a:ext cx="9403536" cy="492443"/>
          </a:xfrm>
          <a:prstGeom prst="rect">
            <a:avLst/>
          </a:prstGeom>
          <a:solidFill>
            <a:schemeClr val="accent1">
              <a:lumMod val="40000"/>
              <a:lumOff val="60000"/>
            </a:schemeClr>
          </a:solidFill>
        </p:spPr>
        <p:txBody>
          <a:bodyPr wrap="none" rtlCol="0">
            <a:spAutoFit/>
          </a:bodyPr>
          <a:lstStyle/>
          <a:p>
            <a:r>
              <a:rPr lang="fr-MA" sz="2600" b="1" dirty="0" smtClean="0"/>
              <a:t>II. Procédé de fabrication des produits de la Centrale </a:t>
            </a:r>
            <a:r>
              <a:rPr lang="fr-MA" sz="2600" b="1" dirty="0"/>
              <a:t>D</a:t>
            </a:r>
            <a:r>
              <a:rPr lang="fr-MA" sz="2600" b="1" dirty="0" smtClean="0"/>
              <a:t>anone </a:t>
            </a:r>
            <a:r>
              <a:rPr lang="fr-MA" sz="2600" b="1" dirty="0"/>
              <a:t>S</a:t>
            </a:r>
            <a:r>
              <a:rPr lang="fr-MA" sz="2600" b="1" dirty="0" smtClean="0"/>
              <a:t>alé :</a:t>
            </a:r>
            <a:endParaRPr lang="fr-FR" sz="2600" b="1" dirty="0"/>
          </a:p>
        </p:txBody>
      </p:sp>
      <p:pic>
        <p:nvPicPr>
          <p:cNvPr id="23" name="Image 22"/>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tretch>
            <a:fillRect/>
          </a:stretch>
        </p:blipFill>
        <p:spPr>
          <a:xfrm>
            <a:off x="3691482" y="1543213"/>
            <a:ext cx="4816872" cy="5273918"/>
          </a:xfrm>
          <a:prstGeom prst="rect">
            <a:avLst/>
          </a:prstGeom>
          <a:ln>
            <a:solidFill>
              <a:srgbClr val="FF0000"/>
            </a:solidFill>
          </a:ln>
        </p:spPr>
      </p:pic>
      <p:sp>
        <p:nvSpPr>
          <p:cNvPr id="24" name="Espace réservé du numéro de diapositive 23"/>
          <p:cNvSpPr>
            <a:spLocks noGrp="1"/>
          </p:cNvSpPr>
          <p:nvPr>
            <p:ph type="sldNum" sz="quarter" idx="12"/>
          </p:nvPr>
        </p:nvSpPr>
        <p:spPr/>
        <p:txBody>
          <a:bodyPr vert="horz" lIns="91440" tIns="45720" rIns="91440" bIns="45720" rtlCol="0" anchor="ctr"/>
          <a:lstStyle/>
          <a:p>
            <a:fld id="{32AAE398-3659-4A12-A7A5-A3E89AC24C88}" type="slidenum">
              <a:rPr lang="fr-FR" sz="1800" b="1">
                <a:solidFill>
                  <a:schemeClr val="tx1"/>
                </a:solidFill>
              </a:rPr>
              <a:pPr/>
              <a:t>5</a:t>
            </a:fld>
            <a:endParaRPr lang="fr-FR" sz="1800" b="1" dirty="0">
              <a:solidFill>
                <a:schemeClr val="tx1"/>
              </a:solidFill>
            </a:endParaRPr>
          </a:p>
        </p:txBody>
      </p:sp>
      <p:sp>
        <p:nvSpPr>
          <p:cNvPr id="2" name="ZoneTexte 1"/>
          <p:cNvSpPr txBox="1"/>
          <p:nvPr/>
        </p:nvSpPr>
        <p:spPr>
          <a:xfrm>
            <a:off x="3691482" y="3037397"/>
            <a:ext cx="2051088" cy="369332"/>
          </a:xfrm>
          <a:prstGeom prst="rect">
            <a:avLst/>
          </a:prstGeom>
          <a:noFill/>
        </p:spPr>
        <p:txBody>
          <a:bodyPr wrap="square" rtlCol="0">
            <a:spAutoFit/>
          </a:bodyPr>
          <a:lstStyle/>
          <a:p>
            <a:r>
              <a:rPr lang="fr-MA" dirty="0" smtClean="0"/>
              <a:t>Brassés + Drinks</a:t>
            </a:r>
            <a:endParaRPr lang="fr-FR" dirty="0"/>
          </a:p>
        </p:txBody>
      </p:sp>
      <p:sp>
        <p:nvSpPr>
          <p:cNvPr id="25" name="ZoneTexte 24"/>
          <p:cNvSpPr txBox="1"/>
          <p:nvPr/>
        </p:nvSpPr>
        <p:spPr>
          <a:xfrm>
            <a:off x="7144994" y="2998562"/>
            <a:ext cx="1308002" cy="369332"/>
          </a:xfrm>
          <a:prstGeom prst="rect">
            <a:avLst/>
          </a:prstGeom>
          <a:solidFill>
            <a:schemeClr val="bg1"/>
          </a:solidFill>
        </p:spPr>
        <p:txBody>
          <a:bodyPr wrap="square" rtlCol="0">
            <a:spAutoFit/>
          </a:bodyPr>
          <a:lstStyle/>
          <a:p>
            <a:r>
              <a:rPr lang="fr-MA" dirty="0" smtClean="0"/>
              <a:t>Étuvés</a:t>
            </a:r>
            <a:endParaRPr lang="fr-FR" dirty="0"/>
          </a:p>
        </p:txBody>
      </p:sp>
      <p:sp>
        <p:nvSpPr>
          <p:cNvPr id="26" name="ZoneTexte 25"/>
          <p:cNvSpPr txBox="1"/>
          <p:nvPr/>
        </p:nvSpPr>
        <p:spPr>
          <a:xfrm>
            <a:off x="3704734" y="5711686"/>
            <a:ext cx="1025544" cy="369332"/>
          </a:xfrm>
          <a:prstGeom prst="rect">
            <a:avLst/>
          </a:prstGeom>
          <a:solidFill>
            <a:schemeClr val="bg1"/>
          </a:solidFill>
        </p:spPr>
        <p:txBody>
          <a:bodyPr wrap="square" rtlCol="0">
            <a:spAutoFit/>
          </a:bodyPr>
          <a:lstStyle/>
          <a:p>
            <a:r>
              <a:rPr lang="fr-MA" dirty="0" smtClean="0"/>
              <a:t>Brassés</a:t>
            </a:r>
            <a:endParaRPr lang="fr-FR" dirty="0"/>
          </a:p>
        </p:txBody>
      </p:sp>
      <p:sp>
        <p:nvSpPr>
          <p:cNvPr id="27" name="ZoneTexte 26"/>
          <p:cNvSpPr txBox="1"/>
          <p:nvPr/>
        </p:nvSpPr>
        <p:spPr>
          <a:xfrm>
            <a:off x="3704734" y="6062070"/>
            <a:ext cx="1025544" cy="369332"/>
          </a:xfrm>
          <a:prstGeom prst="rect">
            <a:avLst/>
          </a:prstGeom>
          <a:solidFill>
            <a:schemeClr val="bg1"/>
          </a:solidFill>
        </p:spPr>
        <p:txBody>
          <a:bodyPr wrap="square" rtlCol="0">
            <a:spAutoFit/>
          </a:bodyPr>
          <a:lstStyle/>
          <a:p>
            <a:r>
              <a:rPr lang="fr-MA" dirty="0" smtClean="0"/>
              <a:t>Drinks</a:t>
            </a:r>
            <a:endParaRPr lang="fr-FR" dirty="0"/>
          </a:p>
        </p:txBody>
      </p:sp>
    </p:spTree>
    <p:extLst>
      <p:ext uri="{BB962C8B-B14F-4D97-AF65-F5344CB8AC3E}">
        <p14:creationId xmlns:p14="http://schemas.microsoft.com/office/powerpoint/2010/main" val="1843819456"/>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chemeClr val="accent1">
              <a:lumMod val="75000"/>
            </a:schemeClr>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Partie bibliographique</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chemeClr val="accent1">
              <a:lumMod val="20000"/>
              <a:lumOff val="80000"/>
            </a:schemeClr>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Problématique</a:t>
              </a:r>
              <a:endParaRPr lang="fr-FR" sz="1600" b="1" kern="1200" dirty="0">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chemeClr val="accent1">
              <a:lumMod val="20000"/>
              <a:lumOff val="80000"/>
            </a:schemeClr>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Méthodologie de travail</a:t>
              </a:r>
              <a:endParaRPr lang="fr-FR" sz="1600" b="1" kern="1200" dirty="0">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3794" y="159680"/>
            <a:ext cx="1851346" cy="706341"/>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2" name="ZoneTexte 21"/>
          <p:cNvSpPr txBox="1"/>
          <p:nvPr/>
        </p:nvSpPr>
        <p:spPr>
          <a:xfrm>
            <a:off x="969622" y="1013993"/>
            <a:ext cx="5036250" cy="492443"/>
          </a:xfrm>
          <a:prstGeom prst="rect">
            <a:avLst/>
          </a:prstGeom>
          <a:solidFill>
            <a:schemeClr val="accent1">
              <a:lumMod val="40000"/>
              <a:lumOff val="60000"/>
            </a:schemeClr>
          </a:solidFill>
        </p:spPr>
        <p:txBody>
          <a:bodyPr wrap="none" rtlCol="0">
            <a:spAutoFit/>
          </a:bodyPr>
          <a:lstStyle/>
          <a:p>
            <a:r>
              <a:rPr lang="fr-MA" sz="2600" b="1" dirty="0" smtClean="0"/>
              <a:t>III. </a:t>
            </a:r>
            <a:r>
              <a:rPr lang="fr-MA" sz="2600" b="1" dirty="0"/>
              <a:t>N</a:t>
            </a:r>
            <a:r>
              <a:rPr lang="fr-MA" sz="2600" b="1" dirty="0" smtClean="0"/>
              <a:t>orme ISO 22000 version 2018 :</a:t>
            </a:r>
            <a:endParaRPr lang="fr-FR" sz="2600" b="1" dirty="0"/>
          </a:p>
        </p:txBody>
      </p:sp>
      <p:sp>
        <p:nvSpPr>
          <p:cNvPr id="24" name="Rectangle 23"/>
          <p:cNvSpPr/>
          <p:nvPr/>
        </p:nvSpPr>
        <p:spPr>
          <a:xfrm>
            <a:off x="109401" y="1594816"/>
            <a:ext cx="11702473" cy="2492990"/>
          </a:xfrm>
          <a:prstGeom prst="rect">
            <a:avLst/>
          </a:prstGeom>
        </p:spPr>
        <p:txBody>
          <a:bodyPr wrap="square">
            <a:spAutoFit/>
          </a:bodyPr>
          <a:lstStyle/>
          <a:p>
            <a:pPr marL="285750" indent="-285750">
              <a:lnSpc>
                <a:spcPct val="150000"/>
              </a:lnSpc>
              <a:buFont typeface="Arial" panose="020B0604020202020204" pitchFamily="34" charset="0"/>
              <a:buChar char="•"/>
            </a:pPr>
            <a:r>
              <a:rPr lang="fr-MA" sz="2800" b="1" dirty="0" smtClean="0"/>
              <a:t>Définition de la norme ISO 22000 ?</a:t>
            </a:r>
          </a:p>
          <a:p>
            <a:pPr marL="285750" indent="-285750">
              <a:lnSpc>
                <a:spcPct val="150000"/>
              </a:lnSpc>
              <a:buFont typeface="Arial" panose="020B0604020202020204" pitchFamily="34" charset="0"/>
              <a:buChar char="•"/>
            </a:pPr>
            <a:r>
              <a:rPr lang="fr-MA" sz="2800" b="1" dirty="0" smtClean="0"/>
              <a:t>Les principes d’un SMSDA :</a:t>
            </a:r>
          </a:p>
          <a:p>
            <a:pPr marL="285750" indent="-285750">
              <a:lnSpc>
                <a:spcPct val="150000"/>
              </a:lnSpc>
              <a:buFont typeface="Arial" panose="020B0604020202020204" pitchFamily="34" charset="0"/>
              <a:buChar char="•"/>
            </a:pPr>
            <a:endParaRPr lang="fr-MA" sz="2400" b="1" dirty="0" smtClean="0"/>
          </a:p>
          <a:p>
            <a:pPr marL="285750" indent="-285750">
              <a:lnSpc>
                <a:spcPct val="150000"/>
              </a:lnSpc>
              <a:buFont typeface="Arial" panose="020B0604020202020204" pitchFamily="34" charset="0"/>
              <a:buChar char="•"/>
            </a:pPr>
            <a:endParaRPr lang="fr-MA" sz="2400" b="1" dirty="0" smtClean="0"/>
          </a:p>
        </p:txBody>
      </p:sp>
      <p:pic>
        <p:nvPicPr>
          <p:cNvPr id="25" name="Image 24"/>
          <p:cNvPicPr/>
          <p:nvPr/>
        </p:nvPicPr>
        <p:blipFill>
          <a:blip r:embed="rId3"/>
          <a:stretch>
            <a:fillRect/>
          </a:stretch>
        </p:blipFill>
        <p:spPr>
          <a:xfrm>
            <a:off x="6191302" y="1662303"/>
            <a:ext cx="6160146" cy="4373583"/>
          </a:xfrm>
          <a:prstGeom prst="rect">
            <a:avLst/>
          </a:prstGeom>
        </p:spPr>
      </p:pic>
      <p:sp>
        <p:nvSpPr>
          <p:cNvPr id="2" name="Espace réservé du numéro de diapositive 1"/>
          <p:cNvSpPr>
            <a:spLocks noGrp="1"/>
          </p:cNvSpPr>
          <p:nvPr>
            <p:ph type="sldNum" sz="quarter" idx="12"/>
          </p:nvPr>
        </p:nvSpPr>
        <p:spPr/>
        <p:txBody>
          <a:bodyPr vert="horz" lIns="91440" tIns="45720" rIns="91440" bIns="45720" rtlCol="0" anchor="ctr"/>
          <a:lstStyle/>
          <a:p>
            <a:fld id="{32AAE398-3659-4A12-A7A5-A3E89AC24C88}" type="slidenum">
              <a:rPr lang="fr-FR" sz="1800" b="1">
                <a:solidFill>
                  <a:schemeClr val="tx1"/>
                </a:solidFill>
              </a:rPr>
              <a:pPr/>
              <a:t>6</a:t>
            </a:fld>
            <a:endParaRPr lang="fr-FR" sz="1800" b="1" dirty="0">
              <a:solidFill>
                <a:schemeClr val="tx1"/>
              </a:solidFill>
            </a:endParaRPr>
          </a:p>
        </p:txBody>
      </p:sp>
      <p:sp>
        <p:nvSpPr>
          <p:cNvPr id="3" name="ZoneTexte 2"/>
          <p:cNvSpPr txBox="1"/>
          <p:nvPr/>
        </p:nvSpPr>
        <p:spPr>
          <a:xfrm>
            <a:off x="7555912" y="5956240"/>
            <a:ext cx="4292600" cy="400110"/>
          </a:xfrm>
          <a:prstGeom prst="rect">
            <a:avLst/>
          </a:prstGeom>
          <a:noFill/>
        </p:spPr>
        <p:txBody>
          <a:bodyPr wrap="square" rtlCol="0">
            <a:spAutoFit/>
          </a:bodyPr>
          <a:lstStyle/>
          <a:p>
            <a:r>
              <a:rPr lang="fr-MA" sz="2000" b="1" dirty="0" smtClean="0"/>
              <a:t>Les chapitres de la norme ISO 22000</a:t>
            </a:r>
            <a:endParaRPr lang="fr-FR" sz="2000" b="1" dirty="0"/>
          </a:p>
        </p:txBody>
      </p:sp>
      <p:sp>
        <p:nvSpPr>
          <p:cNvPr id="23" name="Rectangle 22"/>
          <p:cNvSpPr/>
          <p:nvPr/>
        </p:nvSpPr>
        <p:spPr>
          <a:xfrm>
            <a:off x="1025032" y="3328812"/>
            <a:ext cx="6096000" cy="1815882"/>
          </a:xfrm>
          <a:prstGeom prst="rect">
            <a:avLst/>
          </a:prstGeom>
        </p:spPr>
        <p:txBody>
          <a:bodyPr>
            <a:spAutoFit/>
          </a:bodyPr>
          <a:lstStyle/>
          <a:p>
            <a:r>
              <a:rPr lang="fr-MA" sz="2800" dirty="0"/>
              <a:t>•	Communication interactive ;</a:t>
            </a:r>
          </a:p>
          <a:p>
            <a:r>
              <a:rPr lang="fr-MA" sz="2800" dirty="0"/>
              <a:t>•	Management du système ;</a:t>
            </a:r>
          </a:p>
          <a:p>
            <a:r>
              <a:rPr lang="fr-MA" sz="2800" dirty="0"/>
              <a:t>•	Programmes prérequis ;</a:t>
            </a:r>
          </a:p>
          <a:p>
            <a:r>
              <a:rPr lang="fr-MA" sz="2800" dirty="0"/>
              <a:t>•	</a:t>
            </a:r>
            <a:r>
              <a:rPr lang="fr-MA" sz="2800" dirty="0" smtClean="0"/>
              <a:t>HACCP</a:t>
            </a:r>
            <a:r>
              <a:rPr lang="fr-MA" sz="2800" dirty="0"/>
              <a:t>.</a:t>
            </a:r>
            <a:endParaRPr lang="fr-FR" sz="2800" dirty="0"/>
          </a:p>
        </p:txBody>
      </p:sp>
    </p:spTree>
    <p:extLst>
      <p:ext uri="{BB962C8B-B14F-4D97-AF65-F5344CB8AC3E}">
        <p14:creationId xmlns:p14="http://schemas.microsoft.com/office/powerpoint/2010/main" val="339412065"/>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chemeClr val="accent1">
              <a:lumMod val="75000"/>
            </a:schemeClr>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Partie bibliographique</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chemeClr val="accent1">
              <a:lumMod val="20000"/>
              <a:lumOff val="80000"/>
            </a:schemeClr>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Problématique</a:t>
              </a:r>
              <a:endParaRPr lang="fr-FR" sz="1600" b="1" kern="1200" dirty="0">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chemeClr val="accent1">
              <a:lumMod val="20000"/>
              <a:lumOff val="80000"/>
            </a:schemeClr>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Méthodologie de travail</a:t>
              </a:r>
              <a:endParaRPr lang="fr-FR" sz="1600" b="1" kern="1200" dirty="0">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69"/>
            <a:ext cx="1851346" cy="727263"/>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4" name="Espace réservé du numéro de diapositive 23"/>
          <p:cNvSpPr>
            <a:spLocks noGrp="1"/>
          </p:cNvSpPr>
          <p:nvPr>
            <p:ph type="sldNum" sz="quarter" idx="12"/>
          </p:nvPr>
        </p:nvSpPr>
        <p:spPr/>
        <p:txBody>
          <a:bodyPr vert="horz" lIns="91440" tIns="45720" rIns="91440" bIns="45720" rtlCol="0" anchor="ctr"/>
          <a:lstStyle/>
          <a:p>
            <a:fld id="{32AAE398-3659-4A12-A7A5-A3E89AC24C88}" type="slidenum">
              <a:rPr lang="fr-FR" sz="1800" b="1">
                <a:solidFill>
                  <a:schemeClr val="tx1"/>
                </a:solidFill>
              </a:rPr>
              <a:pPr/>
              <a:t>7</a:t>
            </a:fld>
            <a:endParaRPr lang="fr-FR" sz="1800" b="1" dirty="0">
              <a:solidFill>
                <a:schemeClr val="tx1"/>
              </a:solidFill>
            </a:endParaRPr>
          </a:p>
        </p:txBody>
      </p:sp>
      <p:sp>
        <p:nvSpPr>
          <p:cNvPr id="25" name="ZoneTexte 24"/>
          <p:cNvSpPr txBox="1"/>
          <p:nvPr/>
        </p:nvSpPr>
        <p:spPr>
          <a:xfrm>
            <a:off x="697963" y="1028735"/>
            <a:ext cx="5337615" cy="461665"/>
          </a:xfrm>
          <a:prstGeom prst="rect">
            <a:avLst/>
          </a:prstGeom>
          <a:solidFill>
            <a:schemeClr val="accent1">
              <a:lumMod val="40000"/>
              <a:lumOff val="60000"/>
            </a:schemeClr>
          </a:solidFill>
        </p:spPr>
        <p:txBody>
          <a:bodyPr wrap="none" rtlCol="0">
            <a:spAutoFit/>
          </a:bodyPr>
          <a:lstStyle/>
          <a:p>
            <a:r>
              <a:rPr lang="fr-MA" sz="2400" b="1" dirty="0"/>
              <a:t>V</a:t>
            </a:r>
            <a:r>
              <a:rPr lang="fr-MA" sz="2400" b="1" dirty="0" smtClean="0"/>
              <a:t>I.  Les outils </a:t>
            </a:r>
            <a:r>
              <a:rPr lang="fr-MA" sz="2400" b="1" dirty="0"/>
              <a:t>de </a:t>
            </a:r>
            <a:r>
              <a:rPr lang="fr-MA" sz="2400" b="1" dirty="0" smtClean="0"/>
              <a:t>la maîtrise des dangers:</a:t>
            </a:r>
            <a:endParaRPr lang="fr-FR" sz="2400" b="1" dirty="0"/>
          </a:p>
        </p:txBody>
      </p:sp>
      <p:graphicFrame>
        <p:nvGraphicFramePr>
          <p:cNvPr id="2" name="Tableau 1"/>
          <p:cNvGraphicFramePr>
            <a:graphicFrameLocks noGrp="1"/>
          </p:cNvGraphicFramePr>
          <p:nvPr>
            <p:extLst>
              <p:ext uri="{D42A27DB-BD31-4B8C-83A1-F6EECF244321}">
                <p14:modId xmlns:p14="http://schemas.microsoft.com/office/powerpoint/2010/main" val="4204424771"/>
              </p:ext>
            </p:extLst>
          </p:nvPr>
        </p:nvGraphicFramePr>
        <p:xfrm>
          <a:off x="2832411" y="2183800"/>
          <a:ext cx="6754316" cy="4579401"/>
        </p:xfrm>
        <a:graphic>
          <a:graphicData uri="http://schemas.openxmlformats.org/drawingml/2006/table">
            <a:tbl>
              <a:tblPr firstRow="1" firstCol="1" bandRow="1">
                <a:tableStyleId>{5C22544A-7EE6-4342-B048-85BDC9FD1C3A}</a:tableStyleId>
              </a:tblPr>
              <a:tblGrid>
                <a:gridCol w="1285298">
                  <a:extLst>
                    <a:ext uri="{9D8B030D-6E8A-4147-A177-3AD203B41FA5}">
                      <a16:colId xmlns:a16="http://schemas.microsoft.com/office/drawing/2014/main" val="1301192262"/>
                    </a:ext>
                  </a:extLst>
                </a:gridCol>
                <a:gridCol w="5469018">
                  <a:extLst>
                    <a:ext uri="{9D8B030D-6E8A-4147-A177-3AD203B41FA5}">
                      <a16:colId xmlns:a16="http://schemas.microsoft.com/office/drawing/2014/main" val="1611791422"/>
                    </a:ext>
                  </a:extLst>
                </a:gridCol>
              </a:tblGrid>
              <a:tr h="239277">
                <a:tc>
                  <a:txBody>
                    <a:bodyPr/>
                    <a:lstStyle/>
                    <a:p>
                      <a:pPr algn="ctr">
                        <a:lnSpc>
                          <a:spcPct val="107000"/>
                        </a:lnSpc>
                        <a:spcAft>
                          <a:spcPts val="800"/>
                        </a:spcAft>
                      </a:pPr>
                      <a:r>
                        <a:rPr lang="fr-FR" sz="1400" dirty="0" smtClean="0">
                          <a:effectLst/>
                        </a:rPr>
                        <a:t>N° </a:t>
                      </a:r>
                      <a:r>
                        <a:rPr lang="fr-FR" sz="1400" dirty="0">
                          <a:effectLst/>
                        </a:rPr>
                        <a:t>Chapitres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fr-FR" sz="1400" dirty="0">
                          <a:effectLst/>
                        </a:rPr>
                        <a:t>Titre du chapitre</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40781828"/>
                  </a:ext>
                </a:extLst>
              </a:tr>
              <a:tr h="239277">
                <a:tc>
                  <a:txBody>
                    <a:bodyPr/>
                    <a:lstStyle/>
                    <a:p>
                      <a:pPr algn="ctr">
                        <a:lnSpc>
                          <a:spcPct val="107000"/>
                        </a:lnSpc>
                        <a:spcAft>
                          <a:spcPts val="800"/>
                        </a:spcAft>
                      </a:pPr>
                      <a:r>
                        <a:rPr lang="fr-FR" sz="1400">
                          <a:effectLst/>
                        </a:rPr>
                        <a:t>4</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Construction et disposition des bâtiments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094831684"/>
                  </a:ext>
                </a:extLst>
              </a:tr>
              <a:tr h="239277">
                <a:tc>
                  <a:txBody>
                    <a:bodyPr/>
                    <a:lstStyle/>
                    <a:p>
                      <a:pPr algn="ctr">
                        <a:lnSpc>
                          <a:spcPct val="107000"/>
                        </a:lnSpc>
                        <a:spcAft>
                          <a:spcPts val="800"/>
                        </a:spcAft>
                      </a:pPr>
                      <a:r>
                        <a:rPr lang="fr-FR" sz="1400">
                          <a:effectLst/>
                        </a:rPr>
                        <a:t>5</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a:effectLst/>
                        </a:rPr>
                        <a:t>Disposition des locaux et de l’espace de travail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2837813"/>
                  </a:ext>
                </a:extLst>
              </a:tr>
              <a:tr h="239277">
                <a:tc>
                  <a:txBody>
                    <a:bodyPr/>
                    <a:lstStyle/>
                    <a:p>
                      <a:pPr algn="ctr">
                        <a:lnSpc>
                          <a:spcPct val="107000"/>
                        </a:lnSpc>
                        <a:spcAft>
                          <a:spcPts val="800"/>
                        </a:spcAft>
                      </a:pPr>
                      <a:r>
                        <a:rPr lang="fr-FR" sz="1400">
                          <a:effectLst/>
                        </a:rPr>
                        <a:t>6</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Service généraux – air, eau, énergie</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07100195"/>
                  </a:ext>
                </a:extLst>
              </a:tr>
              <a:tr h="239277">
                <a:tc>
                  <a:txBody>
                    <a:bodyPr/>
                    <a:lstStyle/>
                    <a:p>
                      <a:pPr algn="ctr">
                        <a:lnSpc>
                          <a:spcPct val="107000"/>
                        </a:lnSpc>
                        <a:spcAft>
                          <a:spcPts val="800"/>
                        </a:spcAft>
                      </a:pPr>
                      <a:r>
                        <a:rPr lang="fr-FR" sz="1400">
                          <a:effectLst/>
                        </a:rPr>
                        <a:t>7</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Élimination des déchets </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0465165"/>
                  </a:ext>
                </a:extLst>
              </a:tr>
              <a:tr h="239277">
                <a:tc>
                  <a:txBody>
                    <a:bodyPr/>
                    <a:lstStyle/>
                    <a:p>
                      <a:pPr algn="ctr">
                        <a:lnSpc>
                          <a:spcPct val="107000"/>
                        </a:lnSpc>
                        <a:spcAft>
                          <a:spcPts val="800"/>
                        </a:spcAft>
                      </a:pPr>
                      <a:r>
                        <a:rPr lang="fr-FR" sz="1400">
                          <a:effectLst/>
                        </a:rPr>
                        <a:t>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a:effectLst/>
                        </a:rPr>
                        <a:t>Aptitude de nettoyage et maintenance des équipements </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508535338"/>
                  </a:ext>
                </a:extLst>
              </a:tr>
              <a:tr h="239277">
                <a:tc>
                  <a:txBody>
                    <a:bodyPr/>
                    <a:lstStyle/>
                    <a:p>
                      <a:pPr algn="ctr">
                        <a:lnSpc>
                          <a:spcPct val="107000"/>
                        </a:lnSpc>
                        <a:spcAft>
                          <a:spcPts val="800"/>
                        </a:spcAft>
                      </a:pPr>
                      <a:r>
                        <a:rPr lang="fr-FR" sz="1400">
                          <a:effectLst/>
                        </a:rPr>
                        <a:t>9</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Gestion des produits achetés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6859208"/>
                  </a:ext>
                </a:extLst>
              </a:tr>
              <a:tr h="489600">
                <a:tc>
                  <a:txBody>
                    <a:bodyPr/>
                    <a:lstStyle/>
                    <a:p>
                      <a:pPr algn="ctr">
                        <a:lnSpc>
                          <a:spcPct val="107000"/>
                        </a:lnSpc>
                        <a:spcAft>
                          <a:spcPts val="800"/>
                        </a:spcAft>
                      </a:pPr>
                      <a:r>
                        <a:rPr lang="fr-FR" sz="1400">
                          <a:effectLst/>
                        </a:rPr>
                        <a:t>10</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Mesures de prévention des transferts de contamination (contaminations croisées)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20867122"/>
                  </a:ext>
                </a:extLst>
              </a:tr>
              <a:tr h="239277">
                <a:tc>
                  <a:txBody>
                    <a:bodyPr/>
                    <a:lstStyle/>
                    <a:p>
                      <a:pPr algn="ctr">
                        <a:lnSpc>
                          <a:spcPct val="107000"/>
                        </a:lnSpc>
                        <a:spcAft>
                          <a:spcPts val="800"/>
                        </a:spcAft>
                      </a:pPr>
                      <a:r>
                        <a:rPr lang="fr-FR" sz="1400">
                          <a:effectLst/>
                        </a:rPr>
                        <a:t>11</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Nettoyage et désinfection </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435507538"/>
                  </a:ext>
                </a:extLst>
              </a:tr>
              <a:tr h="239277">
                <a:tc>
                  <a:txBody>
                    <a:bodyPr/>
                    <a:lstStyle/>
                    <a:p>
                      <a:pPr algn="ctr">
                        <a:lnSpc>
                          <a:spcPct val="107000"/>
                        </a:lnSpc>
                        <a:spcAft>
                          <a:spcPts val="800"/>
                        </a:spcAft>
                      </a:pPr>
                      <a:r>
                        <a:rPr lang="fr-FR" sz="1400">
                          <a:effectLst/>
                        </a:rPr>
                        <a:t>12</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Maîtrise des nuisibles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0864561"/>
                  </a:ext>
                </a:extLst>
              </a:tr>
              <a:tr h="489600">
                <a:tc>
                  <a:txBody>
                    <a:bodyPr/>
                    <a:lstStyle/>
                    <a:p>
                      <a:pPr algn="ctr">
                        <a:lnSpc>
                          <a:spcPct val="107000"/>
                        </a:lnSpc>
                        <a:spcAft>
                          <a:spcPts val="800"/>
                        </a:spcAft>
                      </a:pPr>
                      <a:r>
                        <a:rPr lang="fr-FR" sz="1400">
                          <a:effectLst/>
                        </a:rPr>
                        <a:t>13</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Hygiène des membres du personnel et installations destinées aux employés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70219366"/>
                  </a:ext>
                </a:extLst>
              </a:tr>
              <a:tr h="239277">
                <a:tc>
                  <a:txBody>
                    <a:bodyPr/>
                    <a:lstStyle/>
                    <a:p>
                      <a:pPr algn="ctr">
                        <a:lnSpc>
                          <a:spcPct val="107000"/>
                        </a:lnSpc>
                        <a:spcAft>
                          <a:spcPts val="800"/>
                        </a:spcAft>
                      </a:pPr>
                      <a:r>
                        <a:rPr lang="fr-FR" sz="1400">
                          <a:effectLst/>
                        </a:rPr>
                        <a:t>14</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Produits retraités/recyclés </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43262623"/>
                  </a:ext>
                </a:extLst>
              </a:tr>
              <a:tr h="239277">
                <a:tc>
                  <a:txBody>
                    <a:bodyPr/>
                    <a:lstStyle/>
                    <a:p>
                      <a:pPr algn="ctr">
                        <a:lnSpc>
                          <a:spcPct val="107000"/>
                        </a:lnSpc>
                        <a:spcAft>
                          <a:spcPts val="800"/>
                        </a:spcAft>
                      </a:pPr>
                      <a:r>
                        <a:rPr lang="fr-FR" sz="1400">
                          <a:effectLst/>
                        </a:rPr>
                        <a:t>15</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Procédures de rappel de produits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23280307"/>
                  </a:ext>
                </a:extLst>
              </a:tr>
              <a:tr h="239277">
                <a:tc>
                  <a:txBody>
                    <a:bodyPr/>
                    <a:lstStyle/>
                    <a:p>
                      <a:pPr algn="ctr">
                        <a:lnSpc>
                          <a:spcPct val="107000"/>
                        </a:lnSpc>
                        <a:spcAft>
                          <a:spcPts val="800"/>
                        </a:spcAft>
                      </a:pPr>
                      <a:r>
                        <a:rPr lang="fr-FR" sz="1400">
                          <a:effectLst/>
                        </a:rPr>
                        <a:t>16</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Entreposage </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27666861"/>
                  </a:ext>
                </a:extLst>
              </a:tr>
              <a:tr h="239277">
                <a:tc>
                  <a:txBody>
                    <a:bodyPr/>
                    <a:lstStyle/>
                    <a:p>
                      <a:pPr algn="ctr">
                        <a:lnSpc>
                          <a:spcPct val="107000"/>
                        </a:lnSpc>
                        <a:spcAft>
                          <a:spcPts val="800"/>
                        </a:spcAft>
                      </a:pPr>
                      <a:r>
                        <a:rPr lang="fr-FR" sz="1400">
                          <a:effectLst/>
                        </a:rPr>
                        <a:t>17</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Information sur les produits et sensibilisation des consommateurs</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807066367"/>
                  </a:ext>
                </a:extLst>
              </a:tr>
              <a:tr h="489600">
                <a:tc>
                  <a:txBody>
                    <a:bodyPr/>
                    <a:lstStyle/>
                    <a:p>
                      <a:pPr algn="ctr">
                        <a:lnSpc>
                          <a:spcPct val="107000"/>
                        </a:lnSpc>
                        <a:spcAft>
                          <a:spcPts val="800"/>
                        </a:spcAft>
                      </a:pPr>
                      <a:r>
                        <a:rPr lang="fr-FR" sz="1400">
                          <a:effectLst/>
                        </a:rPr>
                        <a:t>18</a:t>
                      </a:r>
                      <a:endParaRPr lang="fr-FR"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lnSpc>
                          <a:spcPct val="107000"/>
                        </a:lnSpc>
                        <a:spcAft>
                          <a:spcPts val="800"/>
                        </a:spcAft>
                      </a:pPr>
                      <a:r>
                        <a:rPr lang="fr-FR" sz="1400" dirty="0">
                          <a:effectLst/>
                        </a:rPr>
                        <a:t>Prévention d’introduction intentionnelle de danger dans les denrées alimentaires </a:t>
                      </a:r>
                      <a:endParaRPr lang="fr-FR"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0367689"/>
                  </a:ext>
                </a:extLst>
              </a:tr>
            </a:tbl>
          </a:graphicData>
        </a:graphic>
      </p:graphicFrame>
      <p:sp>
        <p:nvSpPr>
          <p:cNvPr id="3" name="ZoneTexte 2"/>
          <p:cNvSpPr txBox="1"/>
          <p:nvPr/>
        </p:nvSpPr>
        <p:spPr>
          <a:xfrm>
            <a:off x="1115740" y="1569536"/>
            <a:ext cx="7719101" cy="461665"/>
          </a:xfrm>
          <a:prstGeom prst="rect">
            <a:avLst/>
          </a:prstGeom>
          <a:noFill/>
        </p:spPr>
        <p:txBody>
          <a:bodyPr wrap="none" rtlCol="0">
            <a:spAutoFit/>
          </a:bodyPr>
          <a:lstStyle/>
          <a:p>
            <a:r>
              <a:rPr lang="fr-MA" sz="2400" b="1" dirty="0" smtClean="0">
                <a:solidFill>
                  <a:srgbClr val="FF0000"/>
                </a:solidFill>
              </a:rPr>
              <a:t>1. Les programmes prérequis spécifiés par l’ISO/TS 22002-1</a:t>
            </a:r>
            <a:endParaRPr lang="fr-FR" sz="2400" b="1" dirty="0">
              <a:solidFill>
                <a:srgbClr val="FF0000"/>
              </a:solidFill>
            </a:endParaRPr>
          </a:p>
        </p:txBody>
      </p:sp>
    </p:spTree>
    <p:extLst>
      <p:ext uri="{BB962C8B-B14F-4D97-AF65-F5344CB8AC3E}">
        <p14:creationId xmlns:p14="http://schemas.microsoft.com/office/powerpoint/2010/main" val="403095730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Image 32"/>
          <p:cNvPicPr>
            <a:picLocks noChangeAspect="1"/>
          </p:cNvPicPr>
          <p:nvPr/>
        </p:nvPicPr>
        <p:blipFill rotWithShape="1">
          <a:blip r:embed="rId3">
            <a:extLst>
              <a:ext uri="{28A0092B-C50C-407E-A947-70E740481C1C}">
                <a14:useLocalDpi xmlns:a14="http://schemas.microsoft.com/office/drawing/2010/main" val="0"/>
              </a:ext>
            </a:extLst>
          </a:blip>
          <a:srcRect l="14697" r="15086"/>
          <a:stretch/>
        </p:blipFill>
        <p:spPr>
          <a:xfrm>
            <a:off x="6062793" y="1648122"/>
            <a:ext cx="5156200" cy="5193945"/>
          </a:xfrm>
          <a:prstGeom prst="rect">
            <a:avLst/>
          </a:prstGeom>
        </p:spPr>
      </p:pic>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chemeClr val="accent1">
              <a:lumMod val="75000"/>
            </a:schemeClr>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Partie bibliographique</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3680737" y="160371"/>
            <a:ext cx="2316539" cy="709252"/>
            <a:chOff x="3738304" y="29265"/>
            <a:chExt cx="2867225" cy="709252"/>
          </a:xfrm>
          <a:solidFill>
            <a:schemeClr val="accent1">
              <a:lumMod val="20000"/>
              <a:lumOff val="80000"/>
            </a:schemeClr>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Problématique</a:t>
              </a:r>
              <a:endParaRPr lang="fr-FR" sz="1600" b="1" kern="1200" dirty="0">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chemeClr val="accent1">
              <a:lumMod val="20000"/>
              <a:lumOff val="80000"/>
            </a:schemeClr>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Méthodologie de travail</a:t>
              </a:r>
              <a:endParaRPr lang="fr-FR" sz="1600" b="1" kern="1200" dirty="0">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69"/>
            <a:ext cx="1851346" cy="727263"/>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4" name="Espace réservé du numéro de diapositive 23"/>
          <p:cNvSpPr>
            <a:spLocks noGrp="1"/>
          </p:cNvSpPr>
          <p:nvPr>
            <p:ph type="sldNum" sz="quarter" idx="12"/>
          </p:nvPr>
        </p:nvSpPr>
        <p:spPr/>
        <p:txBody>
          <a:bodyPr vert="horz" lIns="91440" tIns="45720" rIns="91440" bIns="45720" rtlCol="0" anchor="ctr"/>
          <a:lstStyle/>
          <a:p>
            <a:fld id="{32AAE398-3659-4A12-A7A5-A3E89AC24C88}" type="slidenum">
              <a:rPr lang="fr-FR" sz="1800" b="1">
                <a:solidFill>
                  <a:schemeClr val="tx1"/>
                </a:solidFill>
              </a:rPr>
              <a:pPr/>
              <a:t>8</a:t>
            </a:fld>
            <a:endParaRPr lang="fr-FR" sz="1800" b="1" dirty="0">
              <a:solidFill>
                <a:schemeClr val="tx1"/>
              </a:solidFill>
            </a:endParaRPr>
          </a:p>
        </p:txBody>
      </p:sp>
      <p:pic>
        <p:nvPicPr>
          <p:cNvPr id="28" name="Image 27"/>
          <p:cNvPicPr>
            <a:picLocks noChangeAspect="1"/>
          </p:cNvPicPr>
          <p:nvPr/>
        </p:nvPicPr>
        <p:blipFill>
          <a:blip r:embed="rId4"/>
          <a:stretch>
            <a:fillRect/>
          </a:stretch>
        </p:blipFill>
        <p:spPr>
          <a:xfrm>
            <a:off x="10541000" y="5838845"/>
            <a:ext cx="1438275" cy="596736"/>
          </a:xfrm>
          <a:prstGeom prst="rect">
            <a:avLst/>
          </a:prstGeom>
        </p:spPr>
      </p:pic>
      <p:sp>
        <p:nvSpPr>
          <p:cNvPr id="22" name="ZoneTexte 21"/>
          <p:cNvSpPr txBox="1"/>
          <p:nvPr/>
        </p:nvSpPr>
        <p:spPr>
          <a:xfrm>
            <a:off x="1010977" y="1413587"/>
            <a:ext cx="6972293" cy="400110"/>
          </a:xfrm>
          <a:prstGeom prst="rect">
            <a:avLst/>
          </a:prstGeom>
          <a:noFill/>
        </p:spPr>
        <p:txBody>
          <a:bodyPr wrap="none" rtlCol="0">
            <a:spAutoFit/>
          </a:bodyPr>
          <a:lstStyle/>
          <a:p>
            <a:r>
              <a:rPr lang="fr-MA" sz="2000" b="1" dirty="0">
                <a:solidFill>
                  <a:srgbClr val="FF0000"/>
                </a:solidFill>
              </a:rPr>
              <a:t>2</a:t>
            </a:r>
            <a:r>
              <a:rPr lang="fr-MA" sz="2000" b="1" dirty="0" smtClean="0">
                <a:solidFill>
                  <a:srgbClr val="FF0000"/>
                </a:solidFill>
              </a:rPr>
              <a:t>. HACCP : analyse des dangers et maîtrise des points critiques</a:t>
            </a:r>
            <a:endParaRPr lang="fr-FR" sz="2000" b="1" dirty="0">
              <a:solidFill>
                <a:srgbClr val="FF0000"/>
              </a:solidFill>
            </a:endParaRPr>
          </a:p>
        </p:txBody>
      </p:sp>
      <p:sp>
        <p:nvSpPr>
          <p:cNvPr id="27" name="ZoneTexte 26"/>
          <p:cNvSpPr txBox="1"/>
          <p:nvPr/>
        </p:nvSpPr>
        <p:spPr>
          <a:xfrm>
            <a:off x="697963" y="970860"/>
            <a:ext cx="5337615" cy="461665"/>
          </a:xfrm>
          <a:prstGeom prst="rect">
            <a:avLst/>
          </a:prstGeom>
          <a:solidFill>
            <a:schemeClr val="accent1">
              <a:lumMod val="40000"/>
              <a:lumOff val="60000"/>
            </a:schemeClr>
          </a:solidFill>
        </p:spPr>
        <p:txBody>
          <a:bodyPr wrap="none" rtlCol="0">
            <a:spAutoFit/>
          </a:bodyPr>
          <a:lstStyle/>
          <a:p>
            <a:r>
              <a:rPr lang="fr-MA" sz="2400" b="1" dirty="0"/>
              <a:t>V</a:t>
            </a:r>
            <a:r>
              <a:rPr lang="fr-MA" sz="2400" b="1" dirty="0" smtClean="0"/>
              <a:t>I.  Les outils </a:t>
            </a:r>
            <a:r>
              <a:rPr lang="fr-MA" sz="2400" b="1" dirty="0"/>
              <a:t>de </a:t>
            </a:r>
            <a:r>
              <a:rPr lang="fr-MA" sz="2400" b="1" dirty="0" smtClean="0"/>
              <a:t>la maîtrise des dangers:</a:t>
            </a:r>
            <a:endParaRPr lang="fr-FR" sz="2400" b="1" dirty="0"/>
          </a:p>
        </p:txBody>
      </p:sp>
      <p:sp>
        <p:nvSpPr>
          <p:cNvPr id="2" name="Pentagone 1"/>
          <p:cNvSpPr/>
          <p:nvPr/>
        </p:nvSpPr>
        <p:spPr>
          <a:xfrm>
            <a:off x="1010977" y="3364588"/>
            <a:ext cx="4162907" cy="1632031"/>
          </a:xfrm>
          <a:prstGeom prst="homePlate">
            <a:avLst/>
          </a:prstGeom>
          <a:solidFill>
            <a:srgbClr val="4E698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400" b="1" dirty="0"/>
              <a:t>Les 12 étapes pour la mise en place du système </a:t>
            </a:r>
            <a:r>
              <a:rPr lang="fr-MA" sz="2400" b="1" dirty="0" smtClean="0"/>
              <a:t>HACCP</a:t>
            </a:r>
            <a:endParaRPr lang="fr-FR" sz="2400" b="1" dirty="0"/>
          </a:p>
        </p:txBody>
      </p:sp>
    </p:spTree>
    <p:extLst>
      <p:ext uri="{BB962C8B-B14F-4D97-AF65-F5344CB8AC3E}">
        <p14:creationId xmlns:p14="http://schemas.microsoft.com/office/powerpoint/2010/main" val="123565266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8604263B-3FD1-43D2-AC02-44FAFBF0493C}"/>
              </a:ext>
            </a:extLst>
          </p:cNvPr>
          <p:cNvGrpSpPr/>
          <p:nvPr/>
        </p:nvGrpSpPr>
        <p:grpSpPr>
          <a:xfrm>
            <a:off x="1912351" y="159680"/>
            <a:ext cx="2085920" cy="716456"/>
            <a:chOff x="2182976" y="29265"/>
            <a:chExt cx="2424953" cy="709252"/>
          </a:xfrm>
          <a:solidFill>
            <a:srgbClr val="DEEBF7"/>
          </a:solidFill>
        </p:grpSpPr>
        <p:sp>
          <p:nvSpPr>
            <p:cNvPr id="5"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Flèche : chevron 4">
              <a:extLst>
                <a:ext uri="{FF2B5EF4-FFF2-40B4-BE49-F238E27FC236}">
                  <a16:creationId xmlns:a16="http://schemas.microsoft.com/office/drawing/2014/main" id="{0883D326-BDE7-4A3A-AF6A-8D02F83F1214}"/>
                </a:ext>
              </a:extLst>
            </p:cNvPr>
            <p:cNvSpPr txBox="1"/>
            <p:nvPr/>
          </p:nvSpPr>
          <p:spPr>
            <a:xfrm>
              <a:off x="2591616" y="72229"/>
              <a:ext cx="1659660"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tx1"/>
                  </a:solidFill>
                  <a:latin typeface="Times New Roman" panose="02020603050405020304" pitchFamily="18" charset="0"/>
                  <a:cs typeface="Times New Roman" panose="02020603050405020304" pitchFamily="18" charset="0"/>
                </a:rPr>
                <a:t>Partie bibliographique</a:t>
              </a:r>
              <a:endParaRPr lang="fr-FR" sz="1600" b="1" kern="1200" dirty="0">
                <a:solidFill>
                  <a:schemeClr val="tx1"/>
                </a:solidFill>
                <a:latin typeface="Times New Roman" panose="02020603050405020304" pitchFamily="18" charset="0"/>
                <a:cs typeface="Times New Roman" panose="02020603050405020304" pitchFamily="18" charset="0"/>
              </a:endParaRPr>
            </a:p>
          </p:txBody>
        </p:sp>
      </p:grpSp>
      <p:grpSp>
        <p:nvGrpSpPr>
          <p:cNvPr id="7" name="Groupe 6">
            <a:extLst>
              <a:ext uri="{FF2B5EF4-FFF2-40B4-BE49-F238E27FC236}">
                <a16:creationId xmlns:a16="http://schemas.microsoft.com/office/drawing/2014/main" id="{19B6C918-FF6E-4F9C-8E0E-B57485B5D739}"/>
              </a:ext>
            </a:extLst>
          </p:cNvPr>
          <p:cNvGrpSpPr/>
          <p:nvPr/>
        </p:nvGrpSpPr>
        <p:grpSpPr>
          <a:xfrm>
            <a:off x="1940424" y="160371"/>
            <a:ext cx="2316539" cy="709252"/>
            <a:chOff x="3738304" y="29265"/>
            <a:chExt cx="2867225" cy="709252"/>
          </a:xfrm>
          <a:solidFill>
            <a:srgbClr val="2E75B6"/>
          </a:solidFill>
        </p:grpSpPr>
        <p:sp>
          <p:nvSpPr>
            <p:cNvPr id="8"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solidFill>
                    <a:schemeClr val="bg1"/>
                  </a:solidFill>
                  <a:latin typeface="Times New Roman" panose="02020603050405020304" pitchFamily="18" charset="0"/>
                  <a:cs typeface="Times New Roman" panose="02020603050405020304" pitchFamily="18" charset="0"/>
                </a:rPr>
                <a:t>Problématique</a:t>
              </a:r>
              <a:endParaRPr lang="fr-FR" sz="1600" b="1" kern="1200" dirty="0">
                <a:solidFill>
                  <a:schemeClr val="bg1"/>
                </a:solidFill>
                <a:latin typeface="Times New Roman" panose="02020603050405020304" pitchFamily="18" charset="0"/>
                <a:cs typeface="Times New Roman" panose="02020603050405020304" pitchFamily="18" charset="0"/>
              </a:endParaRPr>
            </a:p>
          </p:txBody>
        </p:sp>
      </p:grpSp>
      <p:grpSp>
        <p:nvGrpSpPr>
          <p:cNvPr id="10" name="Groupe 9">
            <a:extLst>
              <a:ext uri="{FF2B5EF4-FFF2-40B4-BE49-F238E27FC236}">
                <a16:creationId xmlns:a16="http://schemas.microsoft.com/office/drawing/2014/main" id="{F810A2A0-45AB-4963-A514-81248C43E6ED}"/>
              </a:ext>
            </a:extLst>
          </p:cNvPr>
          <p:cNvGrpSpPr/>
          <p:nvPr/>
        </p:nvGrpSpPr>
        <p:grpSpPr>
          <a:xfrm>
            <a:off x="5686359" y="159680"/>
            <a:ext cx="2869346" cy="712855"/>
            <a:chOff x="5047798" y="29265"/>
            <a:chExt cx="2817259" cy="709252"/>
          </a:xfrm>
          <a:solidFill>
            <a:schemeClr val="accent1">
              <a:lumMod val="20000"/>
              <a:lumOff val="80000"/>
            </a:schemeClr>
          </a:solidFill>
        </p:grpSpPr>
        <p:sp>
          <p:nvSpPr>
            <p:cNvPr id="11" name="Flèche : chevron 29">
              <a:extLst>
                <a:ext uri="{FF2B5EF4-FFF2-40B4-BE49-F238E27FC236}">
                  <a16:creationId xmlns:a16="http://schemas.microsoft.com/office/drawing/2014/main" id="{B41416FB-9DAE-4E58-9886-143AA95EB3DA}"/>
                </a:ext>
              </a:extLst>
            </p:cNvPr>
            <p:cNvSpPr/>
            <p:nvPr/>
          </p:nvSpPr>
          <p:spPr>
            <a:xfrm>
              <a:off x="5047798" y="29265"/>
              <a:ext cx="2817259" cy="709252"/>
            </a:xfrm>
            <a:prstGeom prst="chevron">
              <a:avLst/>
            </a:prstGeom>
            <a:grpFill/>
            <a:ln>
              <a:solidFill>
                <a:schemeClr val="accent1">
                  <a:lumMod val="75000"/>
                </a:schemeClr>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Flèche : chevron 4">
              <a:extLst>
                <a:ext uri="{FF2B5EF4-FFF2-40B4-BE49-F238E27FC236}">
                  <a16:creationId xmlns:a16="http://schemas.microsoft.com/office/drawing/2014/main" id="{16EA3550-77EE-4290-B810-0AFF667F3CE3}"/>
                </a:ext>
              </a:extLst>
            </p:cNvPr>
            <p:cNvSpPr txBox="1"/>
            <p:nvPr/>
          </p:nvSpPr>
          <p:spPr>
            <a:xfrm>
              <a:off x="5443300" y="149372"/>
              <a:ext cx="2073310" cy="483301"/>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l"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Méthodologie de travail</a:t>
              </a:r>
              <a:endParaRPr lang="fr-FR" sz="1600" b="1" kern="1200" dirty="0">
                <a:latin typeface="Times New Roman" panose="02020603050405020304" pitchFamily="18" charset="0"/>
                <a:cs typeface="Times New Roman" panose="02020603050405020304" pitchFamily="18" charset="0"/>
              </a:endParaRPr>
            </a:p>
          </p:txBody>
        </p:sp>
      </p:grpSp>
      <p:grpSp>
        <p:nvGrpSpPr>
          <p:cNvPr id="13" name="Groupe 12">
            <a:extLst>
              <a:ext uri="{FF2B5EF4-FFF2-40B4-BE49-F238E27FC236}">
                <a16:creationId xmlns:a16="http://schemas.microsoft.com/office/drawing/2014/main" id="{19B6C918-FF6E-4F9C-8E0E-B57485B5D739}"/>
              </a:ext>
            </a:extLst>
          </p:cNvPr>
          <p:cNvGrpSpPr/>
          <p:nvPr/>
        </p:nvGrpSpPr>
        <p:grpSpPr>
          <a:xfrm>
            <a:off x="8241480" y="156769"/>
            <a:ext cx="2316539" cy="709252"/>
            <a:chOff x="3738304" y="29265"/>
            <a:chExt cx="2867225" cy="709252"/>
          </a:xfrm>
          <a:solidFill>
            <a:schemeClr val="accent1">
              <a:lumMod val="20000"/>
              <a:lumOff val="80000"/>
            </a:schemeClr>
          </a:solidFill>
        </p:grpSpPr>
        <p:sp>
          <p:nvSpPr>
            <p:cNvPr id="14"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lèche : chevron 4">
              <a:extLst>
                <a:ext uri="{FF2B5EF4-FFF2-40B4-BE49-F238E27FC236}">
                  <a16:creationId xmlns:a16="http://schemas.microsoft.com/office/drawing/2014/main" id="{8E69F6F1-06E6-4386-BFDC-CCE0529EE762}"/>
                </a:ext>
              </a:extLst>
            </p:cNvPr>
            <p:cNvSpPr txBox="1"/>
            <p:nvPr/>
          </p:nvSpPr>
          <p:spPr>
            <a:xfrm>
              <a:off x="4166192" y="110361"/>
              <a:ext cx="2085558" cy="547060"/>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Résultats et discussion</a:t>
              </a:r>
              <a:endParaRPr lang="fr-FR" sz="1600" b="1" kern="1200" dirty="0">
                <a:latin typeface="Times New Roman" panose="02020603050405020304" pitchFamily="18" charset="0"/>
                <a:cs typeface="Times New Roman" panose="02020603050405020304" pitchFamily="18" charset="0"/>
              </a:endParaRPr>
            </a:p>
          </p:txBody>
        </p:sp>
      </p:grpSp>
      <p:grpSp>
        <p:nvGrpSpPr>
          <p:cNvPr id="16" name="Groupe 15">
            <a:extLst>
              <a:ext uri="{FF2B5EF4-FFF2-40B4-BE49-F238E27FC236}">
                <a16:creationId xmlns:a16="http://schemas.microsoft.com/office/drawing/2014/main" id="{19B6C918-FF6E-4F9C-8E0E-B57485B5D739}"/>
              </a:ext>
            </a:extLst>
          </p:cNvPr>
          <p:cNvGrpSpPr/>
          <p:nvPr/>
        </p:nvGrpSpPr>
        <p:grpSpPr>
          <a:xfrm>
            <a:off x="10240485" y="156769"/>
            <a:ext cx="1851346" cy="727263"/>
            <a:chOff x="3738304" y="29265"/>
            <a:chExt cx="2867225" cy="709252"/>
          </a:xfrm>
          <a:solidFill>
            <a:schemeClr val="accent1">
              <a:lumMod val="20000"/>
              <a:lumOff val="80000"/>
            </a:schemeClr>
          </a:solidFill>
        </p:grpSpPr>
        <p:sp>
          <p:nvSpPr>
            <p:cNvPr id="17" name="Flèche : chevron 23">
              <a:extLst>
                <a:ext uri="{FF2B5EF4-FFF2-40B4-BE49-F238E27FC236}">
                  <a16:creationId xmlns:a16="http://schemas.microsoft.com/office/drawing/2014/main" id="{21BC7EEA-0BB5-4C34-AE95-ACEC7F95F467}"/>
                </a:ext>
              </a:extLst>
            </p:cNvPr>
            <p:cNvSpPr/>
            <p:nvPr/>
          </p:nvSpPr>
          <p:spPr>
            <a:xfrm>
              <a:off x="3738304" y="29265"/>
              <a:ext cx="2867225"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Flèche : chevron 4">
              <a:extLst>
                <a:ext uri="{FF2B5EF4-FFF2-40B4-BE49-F238E27FC236}">
                  <a16:creationId xmlns:a16="http://schemas.microsoft.com/office/drawing/2014/main" id="{8E69F6F1-06E6-4386-BFDC-CCE0529EE762}"/>
                </a:ext>
              </a:extLst>
            </p:cNvPr>
            <p:cNvSpPr txBox="1"/>
            <p:nvPr/>
          </p:nvSpPr>
          <p:spPr>
            <a:xfrm>
              <a:off x="4331098" y="118892"/>
              <a:ext cx="1845291" cy="51378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sz="1600" b="1" kern="1200" dirty="0" smtClean="0">
                  <a:latin typeface="Times New Roman" panose="02020603050405020304" pitchFamily="18" charset="0"/>
                  <a:cs typeface="Times New Roman" panose="02020603050405020304" pitchFamily="18" charset="0"/>
                </a:rPr>
                <a:t>Conclusion</a:t>
              </a:r>
              <a:endParaRPr lang="fr-FR" sz="1600" b="1" kern="1200" dirty="0">
                <a:latin typeface="Times New Roman" panose="02020603050405020304" pitchFamily="18" charset="0"/>
                <a:cs typeface="Times New Roman" panose="02020603050405020304" pitchFamily="18" charset="0"/>
              </a:endParaRPr>
            </a:p>
          </p:txBody>
        </p:sp>
      </p:grpSp>
      <p:grpSp>
        <p:nvGrpSpPr>
          <p:cNvPr id="19" name="Groupe 18">
            <a:extLst>
              <a:ext uri="{FF2B5EF4-FFF2-40B4-BE49-F238E27FC236}">
                <a16:creationId xmlns:a16="http://schemas.microsoft.com/office/drawing/2014/main" id="{8604263B-3FD1-43D2-AC02-44FAFBF0493C}"/>
              </a:ext>
            </a:extLst>
          </p:cNvPr>
          <p:cNvGrpSpPr/>
          <p:nvPr/>
        </p:nvGrpSpPr>
        <p:grpSpPr>
          <a:xfrm>
            <a:off x="109401" y="161138"/>
            <a:ext cx="2085920" cy="716456"/>
            <a:chOff x="2182976" y="29265"/>
            <a:chExt cx="2424953" cy="709252"/>
          </a:xfrm>
          <a:solidFill>
            <a:srgbClr val="DEEBF7"/>
          </a:solidFill>
        </p:grpSpPr>
        <p:sp>
          <p:nvSpPr>
            <p:cNvPr id="20" name="Flèche : chevron 20">
              <a:extLst>
                <a:ext uri="{FF2B5EF4-FFF2-40B4-BE49-F238E27FC236}">
                  <a16:creationId xmlns:a16="http://schemas.microsoft.com/office/drawing/2014/main" id="{E76AE5A4-0B56-43C2-ADA1-100F6266DB91}"/>
                </a:ext>
              </a:extLst>
            </p:cNvPr>
            <p:cNvSpPr/>
            <p:nvPr/>
          </p:nvSpPr>
          <p:spPr>
            <a:xfrm>
              <a:off x="2182976" y="29265"/>
              <a:ext cx="2424953" cy="709252"/>
            </a:xfrm>
            <a:prstGeom prst="chevron">
              <a:avLst/>
            </a:prstGeom>
            <a:grpFill/>
            <a:ln>
              <a:solidFill>
                <a:schemeClr val="accent1">
                  <a:lumMod val="75000"/>
                  <a:alpha val="90000"/>
                </a:schemeClr>
              </a:solidFill>
            </a:ln>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Flèche : chevron 4">
              <a:extLst>
                <a:ext uri="{FF2B5EF4-FFF2-40B4-BE49-F238E27FC236}">
                  <a16:creationId xmlns:a16="http://schemas.microsoft.com/office/drawing/2014/main" id="{0883D326-BDE7-4A3A-AF6A-8D02F83F1214}"/>
                </a:ext>
              </a:extLst>
            </p:cNvPr>
            <p:cNvSpPr txBox="1"/>
            <p:nvPr/>
          </p:nvSpPr>
          <p:spPr>
            <a:xfrm>
              <a:off x="2646361" y="72229"/>
              <a:ext cx="1604915" cy="584175"/>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fr-FR" b="1" kern="1200" dirty="0" smtClean="0">
                  <a:solidFill>
                    <a:schemeClr val="tx1"/>
                  </a:solidFill>
                  <a:latin typeface="Times New Roman" panose="02020603050405020304" pitchFamily="18" charset="0"/>
                  <a:cs typeface="Times New Roman" panose="02020603050405020304" pitchFamily="18" charset="0"/>
                </a:rPr>
                <a:t>Introduction</a:t>
              </a:r>
              <a:endParaRPr lang="fr-FR" b="1" kern="1200" dirty="0">
                <a:solidFill>
                  <a:schemeClr val="tx1"/>
                </a:solidFill>
                <a:latin typeface="Times New Roman" panose="02020603050405020304" pitchFamily="18" charset="0"/>
                <a:cs typeface="Times New Roman" panose="02020603050405020304" pitchFamily="18" charset="0"/>
              </a:endParaRPr>
            </a:p>
          </p:txBody>
        </p:sp>
      </p:grpSp>
      <p:sp>
        <p:nvSpPr>
          <p:cNvPr id="24" name="Espace réservé du numéro de diapositive 23"/>
          <p:cNvSpPr>
            <a:spLocks noGrp="1"/>
          </p:cNvSpPr>
          <p:nvPr>
            <p:ph type="sldNum" sz="quarter" idx="12"/>
          </p:nvPr>
        </p:nvSpPr>
        <p:spPr/>
        <p:txBody>
          <a:bodyPr vert="horz" lIns="91440" tIns="45720" rIns="91440" bIns="45720" rtlCol="0" anchor="ctr"/>
          <a:lstStyle/>
          <a:p>
            <a:fld id="{32AAE398-3659-4A12-A7A5-A3E89AC24C88}" type="slidenum">
              <a:rPr lang="fr-FR" sz="1800" b="1">
                <a:solidFill>
                  <a:schemeClr val="tx1"/>
                </a:solidFill>
              </a:rPr>
              <a:pPr/>
              <a:t>9</a:t>
            </a:fld>
            <a:endParaRPr lang="fr-FR" sz="1800" b="1" dirty="0">
              <a:solidFill>
                <a:schemeClr val="tx1"/>
              </a:solidFill>
            </a:endParaRPr>
          </a:p>
        </p:txBody>
      </p:sp>
      <p:sp>
        <p:nvSpPr>
          <p:cNvPr id="25" name="ZoneTexte 24"/>
          <p:cNvSpPr txBox="1"/>
          <p:nvPr/>
        </p:nvSpPr>
        <p:spPr>
          <a:xfrm>
            <a:off x="4732455" y="1420658"/>
            <a:ext cx="2713435" cy="584775"/>
          </a:xfrm>
          <a:prstGeom prst="rect">
            <a:avLst/>
          </a:prstGeom>
          <a:solidFill>
            <a:schemeClr val="accent1">
              <a:lumMod val="40000"/>
              <a:lumOff val="60000"/>
            </a:schemeClr>
          </a:solidFill>
        </p:spPr>
        <p:txBody>
          <a:bodyPr wrap="none" rtlCol="0">
            <a:spAutoFit/>
          </a:bodyPr>
          <a:lstStyle/>
          <a:p>
            <a:r>
              <a:rPr lang="fr-MA" sz="3200" b="1" dirty="0" smtClean="0"/>
              <a:t>Problématique</a:t>
            </a:r>
            <a:endParaRPr lang="fr-FR" sz="3200" b="1" dirty="0"/>
          </a:p>
        </p:txBody>
      </p:sp>
      <p:sp>
        <p:nvSpPr>
          <p:cNvPr id="26" name="Rectangle 25"/>
          <p:cNvSpPr/>
          <p:nvPr/>
        </p:nvSpPr>
        <p:spPr>
          <a:xfrm>
            <a:off x="389358" y="2351912"/>
            <a:ext cx="11702473" cy="3139321"/>
          </a:xfrm>
          <a:prstGeom prst="rect">
            <a:avLst/>
          </a:prstGeom>
        </p:spPr>
        <p:txBody>
          <a:bodyPr wrap="square">
            <a:spAutoFit/>
          </a:bodyPr>
          <a:lstStyle/>
          <a:p>
            <a:pPr marL="285750" indent="-285750">
              <a:lnSpc>
                <a:spcPct val="150000"/>
              </a:lnSpc>
              <a:buFont typeface="Arial" panose="020B0604020202020204" pitchFamily="34" charset="0"/>
              <a:buChar char="•"/>
            </a:pPr>
            <a:r>
              <a:rPr lang="fr-MA" sz="2200" b="1" dirty="0" smtClean="0"/>
              <a:t>Les clients de la Centrale Danone demandent la preuve de la qualité</a:t>
            </a:r>
          </a:p>
          <a:p>
            <a:pPr marL="285750" indent="-285750">
              <a:lnSpc>
                <a:spcPct val="150000"/>
              </a:lnSpc>
              <a:buFont typeface="Arial" panose="020B0604020202020204" pitchFamily="34" charset="0"/>
              <a:buChar char="•"/>
            </a:pPr>
            <a:r>
              <a:rPr lang="fr-MA" sz="2200" b="1" dirty="0" smtClean="0"/>
              <a:t>Boycott les produits de la société Centrale Danone</a:t>
            </a:r>
          </a:p>
          <a:p>
            <a:pPr marL="285750" indent="-285750">
              <a:lnSpc>
                <a:spcPct val="150000"/>
              </a:lnSpc>
              <a:buFont typeface="Arial" panose="020B0604020202020204" pitchFamily="34" charset="0"/>
              <a:buChar char="•"/>
            </a:pPr>
            <a:r>
              <a:rPr lang="fr-MA" sz="2200" b="1" dirty="0" smtClean="0"/>
              <a:t>Concurrence plus forte sur le marché des produits laitières</a:t>
            </a:r>
          </a:p>
          <a:p>
            <a:pPr marL="285750" indent="-285750">
              <a:lnSpc>
                <a:spcPct val="150000"/>
              </a:lnSpc>
              <a:buFont typeface="Arial" panose="020B0604020202020204" pitchFamily="34" charset="0"/>
              <a:buChar char="•"/>
            </a:pPr>
            <a:r>
              <a:rPr lang="fr-MA" sz="2200" b="1" dirty="0" smtClean="0"/>
              <a:t>Centrale Danone Salé s’est engagée dans démarche de certification ISO 22000 : 2018</a:t>
            </a:r>
          </a:p>
          <a:p>
            <a:pPr>
              <a:lnSpc>
                <a:spcPct val="150000"/>
              </a:lnSpc>
            </a:pPr>
            <a:r>
              <a:rPr lang="fr-FR" sz="2200" b="1" dirty="0" smtClean="0">
                <a:sym typeface="Wingdings" panose="05000000000000000000" pitchFamily="2" charset="2"/>
              </a:rPr>
              <a:t>	 </a:t>
            </a:r>
            <a:r>
              <a:rPr lang="fr-FR" sz="2200" b="1" dirty="0">
                <a:sym typeface="Wingdings" panose="05000000000000000000" pitchFamily="2" charset="2"/>
              </a:rPr>
              <a:t>C</a:t>
            </a:r>
            <a:r>
              <a:rPr lang="fr-FR" sz="2200" b="1" dirty="0" smtClean="0"/>
              <a:t>onfiance </a:t>
            </a:r>
            <a:r>
              <a:rPr lang="fr-FR" sz="2200" b="1" dirty="0"/>
              <a:t>à </a:t>
            </a:r>
            <a:r>
              <a:rPr lang="fr-FR" sz="2200" b="1" dirty="0" smtClean="0"/>
              <a:t>ses </a:t>
            </a:r>
            <a:r>
              <a:rPr lang="fr-FR" sz="2200" b="1" dirty="0"/>
              <a:t>clients</a:t>
            </a:r>
            <a:r>
              <a:rPr lang="fr-FR" sz="2200" b="1" dirty="0" smtClean="0"/>
              <a:t>.</a:t>
            </a:r>
            <a:endParaRPr lang="fr-MA" sz="2200" b="1" dirty="0" smtClean="0"/>
          </a:p>
          <a:p>
            <a:pPr marL="285750" indent="-285750">
              <a:lnSpc>
                <a:spcPct val="150000"/>
              </a:lnSpc>
              <a:buFont typeface="Arial" panose="020B0604020202020204" pitchFamily="34" charset="0"/>
              <a:buChar char="•"/>
            </a:pPr>
            <a:endParaRPr lang="fr-MA" sz="2200" b="1" dirty="0" smtClean="0"/>
          </a:p>
        </p:txBody>
      </p:sp>
    </p:spTree>
    <p:extLst>
      <p:ext uri="{BB962C8B-B14F-4D97-AF65-F5344CB8AC3E}">
        <p14:creationId xmlns:p14="http://schemas.microsoft.com/office/powerpoint/2010/main" val="16285597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3.33333E-6 1.38778E-17 L 0.1457 -0.00139 " pathEditMode="relative" rAng="0" ptsTypes="AA">
                                      <p:cBhvr>
                                        <p:cTn id="6" dur="2000" fill="hold"/>
                                        <p:tgtEl>
                                          <p:spTgt spid="7"/>
                                        </p:tgtEl>
                                        <p:attrNameLst>
                                          <p:attrName>ppt_x</p:attrName>
                                          <p:attrName>ppt_y</p:attrName>
                                        </p:attrNameLst>
                                      </p:cBhvr>
                                      <p:rCtr x="727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TM03457475[[fn=Cadre]]</Template>
  <TotalTime>4385</TotalTime>
  <Words>3788</Words>
  <Application>Microsoft Office PowerPoint</Application>
  <PresentationFormat>Grand écran</PresentationFormat>
  <Paragraphs>694</Paragraphs>
  <Slides>31</Slides>
  <Notes>28</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31</vt:i4>
      </vt:variant>
    </vt:vector>
  </HeadingPairs>
  <TitlesOfParts>
    <vt:vector size="43" baseType="lpstr">
      <vt:lpstr>맑은 고딕</vt:lpstr>
      <vt:lpstr>Algerian</vt:lpstr>
      <vt:lpstr>Arial</vt:lpstr>
      <vt:lpstr>Arial Black</vt:lpstr>
      <vt:lpstr>Calibri</vt:lpstr>
      <vt:lpstr>Calibri Light</vt:lpstr>
      <vt:lpstr>Encode Sans Narrow Light</vt:lpstr>
      <vt:lpstr>Lucida Sans Unicode</vt:lpstr>
      <vt:lpstr>Symbol</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Nyrhu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Lenovo</dc:creator>
  <cp:lastModifiedBy>Lenovo</cp:lastModifiedBy>
  <cp:revision>280</cp:revision>
  <dcterms:created xsi:type="dcterms:W3CDTF">2019-06-12T22:36:58Z</dcterms:created>
  <dcterms:modified xsi:type="dcterms:W3CDTF">2019-06-28T09:36:11Z</dcterms:modified>
</cp:coreProperties>
</file>