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9"/>
  </p:notesMasterIdLst>
  <p:handoutMasterIdLst>
    <p:handoutMasterId r:id="rId40"/>
  </p:handoutMasterIdLst>
  <p:sldIdLst>
    <p:sldId id="328" r:id="rId2"/>
    <p:sldId id="271" r:id="rId3"/>
    <p:sldId id="329" r:id="rId4"/>
    <p:sldId id="310" r:id="rId5"/>
    <p:sldId id="340" r:id="rId6"/>
    <p:sldId id="342" r:id="rId7"/>
    <p:sldId id="343" r:id="rId8"/>
    <p:sldId id="341" r:id="rId9"/>
    <p:sldId id="272" r:id="rId10"/>
    <p:sldId id="344" r:id="rId11"/>
    <p:sldId id="319" r:id="rId12"/>
    <p:sldId id="330" r:id="rId13"/>
    <p:sldId id="322" r:id="rId14"/>
    <p:sldId id="273" r:id="rId15"/>
    <p:sldId id="275" r:id="rId16"/>
    <p:sldId id="278" r:id="rId17"/>
    <p:sldId id="279" r:id="rId18"/>
    <p:sldId id="311" r:id="rId19"/>
    <p:sldId id="297" r:id="rId20"/>
    <p:sldId id="298" r:id="rId21"/>
    <p:sldId id="280" r:id="rId22"/>
    <p:sldId id="345" r:id="rId23"/>
    <p:sldId id="281" r:id="rId24"/>
    <p:sldId id="282" r:id="rId25"/>
    <p:sldId id="283" r:id="rId26"/>
    <p:sldId id="338" r:id="rId27"/>
    <p:sldId id="285" r:id="rId28"/>
    <p:sldId id="286" r:id="rId29"/>
    <p:sldId id="287" r:id="rId30"/>
    <p:sldId id="288" r:id="rId31"/>
    <p:sldId id="331" r:id="rId32"/>
    <p:sldId id="289" r:id="rId33"/>
    <p:sldId id="290" r:id="rId34"/>
    <p:sldId id="346" r:id="rId35"/>
    <p:sldId id="339" r:id="rId36"/>
    <p:sldId id="336" r:id="rId37"/>
    <p:sldId id="337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59FD"/>
    <a:srgbClr val="5CE600"/>
    <a:srgbClr val="A6F173"/>
    <a:srgbClr val="21242C"/>
    <a:srgbClr val="00BFF3"/>
    <a:srgbClr val="95BC47"/>
    <a:srgbClr val="7E8289"/>
    <a:srgbClr val="7A9D34"/>
    <a:srgbClr val="95BC46"/>
    <a:srgbClr val="E767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9" autoAdjust="0"/>
    <p:restoredTop sz="89535" autoAdjust="0"/>
  </p:normalViewPr>
  <p:slideViewPr>
    <p:cSldViewPr snapToGrid="0">
      <p:cViewPr>
        <p:scale>
          <a:sx n="125" d="100"/>
          <a:sy n="125" d="100"/>
        </p:scale>
        <p:origin x="-944" y="-3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2" d="100"/>
          <a:sy n="102" d="100"/>
        </p:scale>
        <p:origin x="26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handoutMaster" Target="handoutMasters/handout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01BFF-BBF6-4249-9040-C117011E0510}" type="datetimeFigureOut">
              <a:rPr lang="en-US" smtClean="0"/>
              <a:t>5/1/15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DE652-20ED-4052-B773-67B8AF436E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162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582A6-9929-0447-B85E-BC58B59E6D01}" type="datetimeFigureOut">
              <a:rPr lang="en-US" smtClean="0"/>
              <a:t>5/1/15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DEE3D4-85AE-7242-9F51-3C6493B0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76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EE3D4-85AE-7242-9F51-3C6493B018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53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I'll give your brain a minute or two to parse this, because yes, this JavaScript code instantiates a Java </a:t>
            </a:r>
            <a:r>
              <a:rPr lang="en-US" dirty="0" err="1" smtClean="0"/>
              <a:t>android.text.format.Time</a:t>
            </a:r>
            <a:r>
              <a:rPr lang="en-US" dirty="0" smtClean="0"/>
              <a:t>() object, calls its set() method, then logs the return value of its format() method, which is the string "01/01/15".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EE3D4-85AE-7242-9F51-3C6493B0184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54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JavaScript code instantiates an Objective-C </a:t>
            </a:r>
            <a:r>
              <a:rPr lang="en-US" dirty="0" err="1" smtClean="0"/>
              <a:t>UIAlertView</a:t>
            </a:r>
            <a:r>
              <a:rPr lang="en-US" dirty="0" smtClean="0"/>
              <a:t> class, sets its message property, and then calls its </a:t>
            </a:r>
            <a:r>
              <a:rPr lang="en-US" dirty="0" err="1" smtClean="0"/>
              <a:t>addButtonWithTitle</a:t>
            </a:r>
            <a:r>
              <a:rPr lang="en-US" dirty="0" smtClean="0"/>
              <a:t>() and show() methods. When you run a </a:t>
            </a:r>
            <a:r>
              <a:rPr lang="en-US" dirty="0" err="1" smtClean="0"/>
              <a:t>NativeScript</a:t>
            </a:r>
            <a:r>
              <a:rPr lang="en-US" dirty="0" smtClean="0"/>
              <a:t> </a:t>
            </a:r>
            <a:r>
              <a:rPr lang="en-US" dirty="0" err="1" smtClean="0"/>
              <a:t>iOS</a:t>
            </a:r>
            <a:r>
              <a:rPr lang="en-US" dirty="0" smtClean="0"/>
              <a:t> app with this code you'll see the alert below: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EE3D4-85AE-7242-9F51-3C6493B0184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18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8152" y="3648076"/>
            <a:ext cx="10839448" cy="686946"/>
          </a:xfrm>
        </p:spPr>
        <p:txBody>
          <a:bodyPr anchor="ctr"/>
          <a:lstStyle>
            <a:lvl1pPr algn="l">
              <a:defRPr sz="6000" baseline="0">
                <a:latin typeface="+mj-lt"/>
              </a:defRPr>
            </a:lvl1pPr>
          </a:lstStyle>
          <a:p>
            <a:r>
              <a:rPr lang="en-US" dirty="0" smtClean="0"/>
              <a:t>Edit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8152" y="4396343"/>
            <a:ext cx="10839448" cy="446528"/>
          </a:xfrm>
        </p:spPr>
        <p:txBody>
          <a:bodyPr>
            <a:normAutofit/>
          </a:bodyPr>
          <a:lstStyle>
            <a:lvl1pPr marL="0" indent="0" algn="l">
              <a:buNone/>
              <a:defRPr sz="2800" baseline="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8152" y="4904192"/>
            <a:ext cx="2757488" cy="390525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3C59FD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2355" y="0"/>
            <a:ext cx="1799645" cy="686706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8152" y="382710"/>
            <a:ext cx="1181250" cy="11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0012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>
            <p:ph type="title" hasCustomPrompt="1"/>
          </p:nvPr>
        </p:nvSpPr>
        <p:spPr>
          <a:xfrm>
            <a:off x="438152" y="554139"/>
            <a:ext cx="11338560" cy="548640"/>
          </a:xfrm>
          <a:noFill/>
        </p:spPr>
        <p:txBody>
          <a:bodyPr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      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438150" y="1486894"/>
            <a:ext cx="5493523" cy="4261444"/>
          </a:xfrm>
        </p:spPr>
        <p:txBody>
          <a:bodyPr/>
          <a:lstStyle>
            <a:lvl2pPr marL="182880" indent="182880">
              <a:defRPr/>
            </a:lvl2pPr>
            <a:lvl3pPr marL="365760" indent="182880">
              <a:defRPr/>
            </a:lvl3pPr>
            <a:lvl4pPr marL="548640" indent="182880">
              <a:defRPr/>
            </a:lvl4pPr>
            <a:lvl5pPr marL="731520" indent="182880">
              <a:defRPr/>
            </a:lvl5pPr>
          </a:lstStyle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6107432" y="1486894"/>
            <a:ext cx="5493523" cy="4261444"/>
          </a:xfrm>
        </p:spPr>
        <p:txBody>
          <a:bodyPr/>
          <a:lstStyle>
            <a:lvl2pPr marL="182880" indent="182880">
              <a:defRPr/>
            </a:lvl2pPr>
            <a:lvl3pPr marL="365760" indent="182880">
              <a:defRPr/>
            </a:lvl3pPr>
            <a:lvl4pPr marL="548640" indent="182880">
              <a:defRPr/>
            </a:lvl4pPr>
            <a:lvl5pPr marL="731520" indent="182880">
              <a:defRPr/>
            </a:lvl5pPr>
          </a:lstStyle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             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23121" y="6081185"/>
            <a:ext cx="551054" cy="5510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73893" y="1"/>
            <a:ext cx="826888" cy="687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723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/ 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438152" y="524044"/>
            <a:ext cx="11338560" cy="548640"/>
          </a:xfrm>
          <a:noFill/>
        </p:spPr>
        <p:txBody>
          <a:bodyPr>
            <a:noAutofit/>
          </a:bodyPr>
          <a:lstStyle>
            <a:lvl1pPr>
              <a:defRPr sz="48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38150" y="1800225"/>
            <a:ext cx="11337925" cy="3544888"/>
          </a:xfrm>
        </p:spPr>
        <p:txBody>
          <a:bodyPr/>
          <a:lstStyle>
            <a:lvl2pPr marL="182880" indent="182880">
              <a:defRPr sz="4000"/>
            </a:lvl2pPr>
            <a:lvl3pPr marL="365760" indent="365760">
              <a:lnSpc>
                <a:spcPct val="100000"/>
              </a:lnSpc>
              <a:defRPr sz="2800" baseline="0"/>
            </a:lvl3pPr>
            <a:lvl4pPr marL="548640" indent="182880">
              <a:defRPr/>
            </a:lvl4pPr>
            <a:lvl5pPr marL="731520" indent="182880">
              <a:defRPr/>
            </a:lvl5pPr>
          </a:lstStyle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23121" y="6081185"/>
            <a:ext cx="551054" cy="55105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74176" y="1292"/>
            <a:ext cx="825776" cy="686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907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8152" y="405517"/>
            <a:ext cx="11210923" cy="1285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SLIDE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8152" y="2035535"/>
            <a:ext cx="11210923" cy="4141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slide subtitle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830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5" r:id="rId2"/>
    <p:sldLayoutId id="2147483686" r:id="rId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0" kern="1200" baseline="0">
          <a:solidFill>
            <a:schemeClr val="tx1"/>
          </a:solidFill>
          <a:latin typeface="+mj-lt"/>
          <a:ea typeface="Open Sans Light" panose="020B0306030504020204" pitchFamily="34" charset="0"/>
          <a:cs typeface="Open Sans Light" panose="020B0306030504020204" pitchFamily="34" charset="0"/>
        </a:defRPr>
      </a:lvl1pPr>
    </p:titleStyle>
    <p:bodyStyle>
      <a:lvl1pPr marL="182880" indent="365760" algn="l" defTabSz="91440" rtl="0" eaLnBrk="1" latinLnBrk="0" hangingPunct="1">
        <a:lnSpc>
          <a:spcPct val="100000"/>
        </a:lnSpc>
        <a:spcBef>
          <a:spcPts val="1000"/>
        </a:spcBef>
        <a:buClr>
          <a:srgbClr val="3C59FD"/>
        </a:buClr>
        <a:buSzPct val="80000"/>
        <a:buFont typeface="Arial" panose="020B0604020202020204" pitchFamily="34" charset="0"/>
        <a:buChar char="•"/>
        <a:defRPr sz="3600" kern="1200" baseline="0">
          <a:solidFill>
            <a:schemeClr val="tx1"/>
          </a:solidFill>
          <a:latin typeface="+mn-lt"/>
          <a:ea typeface="Open Sans Light" panose="020B0306030504020204" pitchFamily="34" charset="0"/>
          <a:cs typeface="Open Sans Light" panose="020B0306030504020204" pitchFamily="34" charset="0"/>
        </a:defRPr>
      </a:lvl1pPr>
      <a:lvl2pPr marL="365760" indent="182880" algn="l" defTabSz="914400" rtl="0" eaLnBrk="1" latinLnBrk="0" hangingPunct="1">
        <a:lnSpc>
          <a:spcPct val="90000"/>
        </a:lnSpc>
        <a:spcBef>
          <a:spcPts val="500"/>
        </a:spcBef>
        <a:buClr>
          <a:srgbClr val="3C59FD"/>
        </a:buClr>
        <a:buSzPct val="80000"/>
        <a:buFont typeface="Arial" panose="020B0604020202020204" pitchFamily="34" charset="0"/>
        <a:buChar char="•"/>
        <a:tabLst>
          <a:tab pos="301752" algn="l"/>
        </a:tabLst>
        <a:defRPr sz="2800" kern="1200" baseline="0">
          <a:solidFill>
            <a:schemeClr val="tx1"/>
          </a:solidFill>
          <a:latin typeface="+mn-lt"/>
          <a:ea typeface="Open Sans Light" panose="020B0306030504020204" pitchFamily="34" charset="0"/>
          <a:cs typeface="Open Sans Light" panose="020B0306030504020204" pitchFamily="34" charset="0"/>
        </a:defRPr>
      </a:lvl2pPr>
      <a:lvl3pPr marL="548640" indent="182880" algn="l" defTabSz="914400" rtl="0" eaLnBrk="1" latinLnBrk="0" hangingPunct="1">
        <a:lnSpc>
          <a:spcPct val="90000"/>
        </a:lnSpc>
        <a:spcBef>
          <a:spcPts val="500"/>
        </a:spcBef>
        <a:buClr>
          <a:srgbClr val="3C59FD"/>
        </a:buClr>
        <a:buSzPct val="80000"/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3pPr>
      <a:lvl4pPr marL="731520" indent="182880" algn="l" defTabSz="914400" rtl="0" eaLnBrk="1" latinLnBrk="0" hangingPunct="1">
        <a:lnSpc>
          <a:spcPct val="90000"/>
        </a:lnSpc>
        <a:spcBef>
          <a:spcPts val="500"/>
        </a:spcBef>
        <a:buClr>
          <a:srgbClr val="3C59FD"/>
        </a:buClr>
        <a:buSzPct val="80000"/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914400" indent="182880" algn="l" defTabSz="914400" rtl="0" eaLnBrk="1" latinLnBrk="0" hangingPunct="1">
        <a:lnSpc>
          <a:spcPct val="90000"/>
        </a:lnSpc>
        <a:spcBef>
          <a:spcPts val="500"/>
        </a:spcBef>
        <a:buClr>
          <a:srgbClr val="3C59FD"/>
        </a:buClr>
        <a:buSzPct val="80000"/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 cap="all" spc="0" baseline="0">
          <a:solidFill>
            <a:srgbClr val="95BC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.emf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8.png"/><Relationship Id="rId3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9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7.png"/><Relationship Id="rId3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0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1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2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7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8.png"/><Relationship Id="rId3" Type="http://schemas.openxmlformats.org/officeDocument/2006/relationships/hyperlink" Target="http://www.telerik.com/platfor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hyperlink" Target="https://www.telerik.com/purchase/platform" TargetMode="External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nativescript/nativescript-cli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nativescript/nativescript-cli%23system-requirements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1.jp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docs.nativescript.org/Changelogs/Cross-Platform%20Modules" TargetMode="External"/><Relationship Id="rId3" Type="http://schemas.openxmlformats.org/officeDocument/2006/relationships/hyperlink" Target="https://www.nativescript.org/roadmap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2.jp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NativeScript/NativeScript-NEXT-Workshop" TargetMode="External"/><Relationship Id="rId3" Type="http://schemas.openxmlformats.org/officeDocument/2006/relationships/image" Target="../media/image4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38151" y="1800224"/>
            <a:ext cx="10951209" cy="4143376"/>
          </a:xfrm>
        </p:spPr>
        <p:txBody>
          <a:bodyPr>
            <a:normAutofit/>
          </a:bodyPr>
          <a:lstStyle/>
          <a:p>
            <a:r>
              <a:rPr lang="en-US" dirty="0" smtClean="0"/>
              <a:t>1) Connect to the </a:t>
            </a:r>
            <a:r>
              <a:rPr lang="en-US" dirty="0" err="1" smtClean="0"/>
              <a:t>wifi</a:t>
            </a:r>
            <a:r>
              <a:rPr lang="en-US" dirty="0" smtClean="0"/>
              <a:t> (on your laptop and devices)</a:t>
            </a:r>
          </a:p>
          <a:p>
            <a:pPr lvl="2"/>
            <a:r>
              <a:rPr lang="en-US" dirty="0" smtClean="0"/>
              <a:t>Network name:</a:t>
            </a:r>
          </a:p>
          <a:p>
            <a:pPr lvl="2"/>
            <a:r>
              <a:rPr lang="en-US" dirty="0" smtClean="0"/>
              <a:t>Password:</a:t>
            </a:r>
          </a:p>
          <a:p>
            <a:r>
              <a:rPr lang="en-US" dirty="0" smtClean="0"/>
              <a:t>2) Go to </a:t>
            </a:r>
            <a:r>
              <a:rPr lang="en-US" dirty="0" err="1" smtClean="0"/>
              <a:t>platform.telerik.com</a:t>
            </a:r>
            <a:r>
              <a:rPr lang="en-US" dirty="0" smtClean="0"/>
              <a:t> and login</a:t>
            </a:r>
          </a:p>
          <a:p>
            <a:r>
              <a:rPr lang="en-US" dirty="0" smtClean="0"/>
              <a:t>3) Make sure you have the </a:t>
            </a:r>
            <a:r>
              <a:rPr lang="en-US" dirty="0" err="1" smtClean="0"/>
              <a:t>NativeScript</a:t>
            </a:r>
            <a:r>
              <a:rPr lang="en-US" dirty="0" smtClean="0"/>
              <a:t> app installed on your Android and/or </a:t>
            </a:r>
            <a:r>
              <a:rPr lang="en-US" dirty="0" err="1" smtClean="0"/>
              <a:t>iOS</a:t>
            </a:r>
            <a:r>
              <a:rPr lang="en-US" dirty="0" smtClean="0"/>
              <a:t> device(s)</a:t>
            </a:r>
          </a:p>
        </p:txBody>
      </p:sp>
    </p:spTree>
    <p:extLst>
      <p:ext uri="{BB962C8B-B14F-4D97-AF65-F5344CB8AC3E}">
        <p14:creationId xmlns:p14="http://schemas.microsoft.com/office/powerpoint/2010/main" val="2411810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PEG image-00F98DA9C839-1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436880"/>
            <a:ext cx="7653020" cy="573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185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824231" y="1495425"/>
            <a:ext cx="2863849" cy="688975"/>
          </a:xfrm>
        </p:spPr>
        <p:txBody>
          <a:bodyPr/>
          <a:lstStyle/>
          <a:p>
            <a:r>
              <a:rPr lang="en-US" dirty="0" smtClean="0"/>
              <a:t>No DOM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928" y="219541"/>
            <a:ext cx="1181250" cy="1181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3848" y="1804501"/>
            <a:ext cx="1181250" cy="1181250"/>
          </a:xfrm>
          <a:prstGeom prst="rect">
            <a:avLst/>
          </a:prstGeom>
        </p:spPr>
      </p:pic>
      <p:pic>
        <p:nvPicPr>
          <p:cNvPr id="6" name="Picture 5" descr="imgr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320" y="152400"/>
            <a:ext cx="1732280" cy="1469598"/>
          </a:xfrm>
          <a:prstGeom prst="rect">
            <a:avLst/>
          </a:prstGeom>
        </p:spPr>
      </p:pic>
      <p:pic>
        <p:nvPicPr>
          <p:cNvPr id="7" name="Picture 6" descr="imgr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410" y="1802130"/>
            <a:ext cx="1184910" cy="1184910"/>
          </a:xfrm>
          <a:prstGeom prst="rect">
            <a:avLst/>
          </a:prstGeom>
        </p:spPr>
      </p:pic>
      <p:sp>
        <p:nvSpPr>
          <p:cNvPr id="8" name="Text Placeholder 2"/>
          <p:cNvSpPr txBox="1">
            <a:spLocks/>
          </p:cNvSpPr>
          <p:nvPr/>
        </p:nvSpPr>
        <p:spPr>
          <a:xfrm>
            <a:off x="5934711" y="3151505"/>
            <a:ext cx="4641849" cy="8108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365760" algn="l" defTabSz="9144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182880" indent="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tabLst>
                <a:tab pos="301752" algn="l"/>
              </a:tabLst>
              <a:defRPr sz="4000" kern="1200" baseline="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365760" indent="36576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548640" indent="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731520" indent="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cap="all" spc="0" baseline="0">
                <a:solidFill>
                  <a:srgbClr val="95B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No cross compilation</a:t>
            </a:r>
            <a:endParaRPr lang="en-US" dirty="0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7489191" y="1993265"/>
            <a:ext cx="994409" cy="8820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365760" algn="l" defTabSz="9144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182880" indent="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tabLst>
                <a:tab pos="301752" algn="l"/>
              </a:tabLst>
              <a:defRPr sz="4000" kern="1200" baseline="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365760" indent="36576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548640" indent="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731520" indent="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cap="all" spc="0" baseline="0">
                <a:solidFill>
                  <a:srgbClr val="95B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US" sz="4800" b="1" dirty="0" smtClean="0"/>
              <a:t>!=</a:t>
            </a:r>
            <a:endParaRPr lang="en-US" sz="4800" b="1" dirty="0"/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2063751" y="367665"/>
            <a:ext cx="994409" cy="8820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365760" algn="l" defTabSz="9144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182880" indent="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tabLst>
                <a:tab pos="301752" algn="l"/>
              </a:tabLst>
              <a:defRPr sz="4000" kern="1200" baseline="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365760" indent="36576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548640" indent="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731520" indent="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cap="all" spc="0" baseline="0">
                <a:solidFill>
                  <a:srgbClr val="95B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US" sz="4800" b="1" dirty="0" smtClean="0"/>
              <a:t>!=</a:t>
            </a:r>
            <a:endParaRPr lang="en-US" sz="4800" b="1" dirty="0"/>
          </a:p>
        </p:txBody>
      </p:sp>
      <p:pic>
        <p:nvPicPr>
          <p:cNvPr id="2" name="Picture 1" descr="default_app_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240" y="1727200"/>
            <a:ext cx="1310640" cy="1310640"/>
          </a:xfrm>
          <a:prstGeom prst="rect">
            <a:avLst/>
          </a:prstGeom>
        </p:spPr>
      </p:pic>
      <p:pic>
        <p:nvPicPr>
          <p:cNvPr id="11" name="Picture 10" descr="imgre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0" y="3556000"/>
            <a:ext cx="1245870" cy="1245870"/>
          </a:xfrm>
          <a:prstGeom prst="rect">
            <a:avLst/>
          </a:prstGeom>
        </p:spPr>
      </p:pic>
      <p:sp>
        <p:nvSpPr>
          <p:cNvPr id="12" name="Text Placeholder 2"/>
          <p:cNvSpPr txBox="1">
            <a:spLocks/>
          </p:cNvSpPr>
          <p:nvPr/>
        </p:nvSpPr>
        <p:spPr>
          <a:xfrm>
            <a:off x="976631" y="4797425"/>
            <a:ext cx="4723129" cy="1349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365760" algn="l" defTabSz="9144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182880" indent="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tabLst>
                <a:tab pos="301752" algn="l"/>
              </a:tabLst>
              <a:defRPr sz="4000" kern="1200" baseline="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365760" indent="36576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548640" indent="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731520" indent="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cap="all" spc="0" baseline="0">
                <a:solidFill>
                  <a:srgbClr val="95B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Direct access to native APIs in JS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328" y="3521541"/>
            <a:ext cx="1181250" cy="1181250"/>
          </a:xfrm>
          <a:prstGeom prst="rect">
            <a:avLst/>
          </a:prstGeom>
        </p:spPr>
      </p:pic>
      <p:sp>
        <p:nvSpPr>
          <p:cNvPr id="15" name="Text Placeholder 2"/>
          <p:cNvSpPr txBox="1">
            <a:spLocks/>
          </p:cNvSpPr>
          <p:nvPr/>
        </p:nvSpPr>
        <p:spPr>
          <a:xfrm>
            <a:off x="2216151" y="3669665"/>
            <a:ext cx="994409" cy="8820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365760" algn="l" defTabSz="9144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182880" indent="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tabLst>
                <a:tab pos="301752" algn="l"/>
              </a:tabLst>
              <a:defRPr sz="4000" kern="1200" baseline="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365760" indent="36576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548640" indent="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731520" indent="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cap="all" spc="0" baseline="0">
                <a:solidFill>
                  <a:srgbClr val="95B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US" sz="4800" b="1" dirty="0" smtClean="0"/>
              <a:t>!=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326862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NativeScript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38151" y="1800224"/>
            <a:ext cx="11002010" cy="403161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Skills reuse</a:t>
            </a:r>
          </a:p>
          <a:p>
            <a:pPr lvl="2"/>
            <a:r>
              <a:rPr lang="en-US" dirty="0" smtClean="0"/>
              <a:t>Standards-based JavaScript, CSS, optionally </a:t>
            </a:r>
            <a:r>
              <a:rPr lang="en-US" dirty="0" err="1" smtClean="0"/>
              <a:t>TypeScript</a:t>
            </a:r>
            <a:endParaRPr lang="en-US" dirty="0" smtClean="0"/>
          </a:p>
          <a:p>
            <a:r>
              <a:rPr lang="en-US" dirty="0" smtClean="0"/>
              <a:t>Code reuse</a:t>
            </a:r>
          </a:p>
          <a:p>
            <a:pPr lvl="2"/>
            <a:r>
              <a:rPr lang="en-US" dirty="0" err="1" smtClean="0"/>
              <a:t>npm</a:t>
            </a:r>
            <a:r>
              <a:rPr lang="en-US" dirty="0" smtClean="0"/>
              <a:t> modules, 3</a:t>
            </a:r>
            <a:r>
              <a:rPr lang="en-US" baseline="30000" dirty="0" smtClean="0"/>
              <a:t>rd</a:t>
            </a:r>
            <a:r>
              <a:rPr lang="en-US" dirty="0" smtClean="0"/>
              <a:t>-party </a:t>
            </a:r>
            <a:r>
              <a:rPr lang="en-US" dirty="0" err="1" smtClean="0"/>
              <a:t>iOS</a:t>
            </a:r>
            <a:r>
              <a:rPr lang="en-US" dirty="0" smtClean="0"/>
              <a:t> and Android libraries</a:t>
            </a:r>
          </a:p>
          <a:p>
            <a:r>
              <a:rPr lang="en-US" dirty="0" smtClean="0"/>
              <a:t>Easily use native APIs</a:t>
            </a:r>
          </a:p>
          <a:p>
            <a:pPr lvl="2"/>
            <a:r>
              <a:rPr lang="en-US" dirty="0" smtClean="0"/>
              <a:t>No wrappers to access native APIs</a:t>
            </a:r>
          </a:p>
          <a:p>
            <a:pPr lvl="2"/>
            <a:r>
              <a:rPr lang="en-US" dirty="0" smtClean="0"/>
              <a:t>Use native UI elements</a:t>
            </a:r>
          </a:p>
          <a:p>
            <a:r>
              <a:rPr lang="en-US" dirty="0" smtClean="0"/>
              <a:t>Open source!</a:t>
            </a:r>
          </a:p>
        </p:txBody>
      </p:sp>
    </p:spTree>
    <p:extLst>
      <p:ext uri="{BB962C8B-B14F-4D97-AF65-F5344CB8AC3E}">
        <p14:creationId xmlns:p14="http://schemas.microsoft.com/office/powerpoint/2010/main" val="1080641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152" y="524044"/>
            <a:ext cx="10636248" cy="548640"/>
          </a:xfrm>
        </p:spPr>
        <p:txBody>
          <a:bodyPr/>
          <a:lstStyle/>
          <a:p>
            <a:r>
              <a:rPr lang="en-US" dirty="0" smtClean="0"/>
              <a:t>Contribute!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nativescript.org</a:t>
            </a:r>
            <a:r>
              <a:rPr lang="en-US" dirty="0" smtClean="0"/>
              <a:t>/contribute)</a:t>
            </a:r>
            <a:endParaRPr lang="en-US" dirty="0"/>
          </a:p>
        </p:txBody>
      </p:sp>
      <p:pic>
        <p:nvPicPr>
          <p:cNvPr id="4" name="Picture 3" descr="Screen Shot 2015-03-06 at 2.04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40" y="1829642"/>
            <a:ext cx="8077200" cy="445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101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idx="4294967295"/>
          </p:nvPr>
        </p:nvSpPr>
        <p:spPr>
          <a:xfrm>
            <a:off x="438150" y="1775791"/>
            <a:ext cx="11396040" cy="508220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Bridge</a:t>
            </a:r>
            <a:endParaRPr lang="en-US" dirty="0"/>
          </a:p>
        </p:txBody>
      </p:sp>
      <p:pic>
        <p:nvPicPr>
          <p:cNvPr id="6" name="Picture 5" descr="brid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39557" y="-106566"/>
            <a:ext cx="14331558" cy="8650674"/>
          </a:xfrm>
          <a:prstGeom prst="rect">
            <a:avLst/>
          </a:prstGeom>
        </p:spPr>
      </p:pic>
      <p:pic>
        <p:nvPicPr>
          <p:cNvPr id="7" name="Picture 6" descr="JavaScript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52" y="2698616"/>
            <a:ext cx="1868412" cy="1868412"/>
          </a:xfrm>
          <a:prstGeom prst="rect">
            <a:avLst/>
          </a:prstGeom>
        </p:spPr>
      </p:pic>
      <p:pic>
        <p:nvPicPr>
          <p:cNvPr id="8" name="Picture 7" descr="android-logo-transparent-backgroun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351" y="1407060"/>
            <a:ext cx="2557073" cy="2557073"/>
          </a:xfrm>
          <a:prstGeom prst="rect">
            <a:avLst/>
          </a:prstGeom>
        </p:spPr>
      </p:pic>
      <p:pic>
        <p:nvPicPr>
          <p:cNvPr id="9" name="Picture 8" descr="200px-apple-logo-svg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118" y="4026655"/>
            <a:ext cx="2037549" cy="2495997"/>
          </a:xfrm>
          <a:prstGeom prst="rect">
            <a:avLst/>
          </a:prstGeom>
        </p:spPr>
      </p:pic>
      <p:pic>
        <p:nvPicPr>
          <p:cNvPr id="10" name="Picture 9" descr="Windows_logo_-_2012.svg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4140" y="4400098"/>
            <a:ext cx="1841044" cy="18410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30328" y="432901"/>
            <a:ext cx="1181250" cy="11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043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NativeScript</a:t>
            </a:r>
            <a:r>
              <a:rPr lang="en-US" dirty="0" smtClean="0"/>
              <a:t> Android example</a:t>
            </a:r>
            <a:endParaRPr lang="en-US" dirty="0"/>
          </a:p>
        </p:txBody>
      </p:sp>
      <p:pic>
        <p:nvPicPr>
          <p:cNvPr id="4" name="Picture 3" descr="Screen Shot 2015-02-11 at 9.51.4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" y="2072640"/>
            <a:ext cx="8547100" cy="1625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0880" y="4856480"/>
            <a:ext cx="1850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Output:</a:t>
            </a:r>
            <a:endParaRPr lang="en-US" sz="3600" b="1" dirty="0"/>
          </a:p>
        </p:txBody>
      </p:sp>
      <p:pic>
        <p:nvPicPr>
          <p:cNvPr id="6" name="Picture 5" descr="Screen Shot 2015-02-11 at 9.55.18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980" y="4931410"/>
            <a:ext cx="2159000" cy="622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184932" y="3789252"/>
            <a:ext cx="3029991" cy="204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899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8150" y="0"/>
            <a:ext cx="11338560" cy="1200805"/>
          </a:xfrm>
        </p:spPr>
        <p:txBody>
          <a:bodyPr/>
          <a:lstStyle/>
          <a:p>
            <a:r>
              <a:rPr lang="en-US" b="1" dirty="0" err="1" smtClean="0"/>
              <a:t>NativeScript</a:t>
            </a:r>
            <a:r>
              <a:rPr lang="en-US" b="1" dirty="0" smtClean="0"/>
              <a:t> </a:t>
            </a:r>
            <a:r>
              <a:rPr lang="en-US" b="1" dirty="0" err="1" smtClean="0"/>
              <a:t>iOS</a:t>
            </a:r>
            <a:r>
              <a:rPr lang="en-US" b="1" dirty="0" smtClean="0"/>
              <a:t> example</a:t>
            </a:r>
            <a:endParaRPr lang="en-US" b="1" dirty="0"/>
          </a:p>
        </p:txBody>
      </p:sp>
      <p:pic>
        <p:nvPicPr>
          <p:cNvPr id="6" name="Picture 5" descr="IMG_003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861" y="1200805"/>
            <a:ext cx="2991244" cy="5317767"/>
          </a:xfrm>
          <a:prstGeom prst="rect">
            <a:avLst/>
          </a:prstGeom>
        </p:spPr>
      </p:pic>
      <p:pic>
        <p:nvPicPr>
          <p:cNvPr id="7" name="Picture 6" descr="Screen Shot 2015-02-16 at 9.55.35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1932940"/>
            <a:ext cx="6515100" cy="2209800"/>
          </a:xfrm>
          <a:prstGeom prst="rect">
            <a:avLst/>
          </a:prstGeom>
        </p:spPr>
      </p:pic>
      <p:pic>
        <p:nvPicPr>
          <p:cNvPr id="5" name="Picture 4" descr="200px-apple-logo-svg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085" y="4399280"/>
            <a:ext cx="1575782" cy="193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343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8150" y="0"/>
            <a:ext cx="11338560" cy="1200805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Picture 4" descr="Screen Shot 2015-01-29 at 4.19.1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9377" y="-427385"/>
            <a:ext cx="9426576" cy="7863881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3443740" y="3162649"/>
            <a:ext cx="2234768" cy="109898"/>
          </a:xfrm>
          <a:prstGeom prst="straightConnector1">
            <a:avLst/>
          </a:prstGeom>
          <a:ln w="63500"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785672" y="3760986"/>
            <a:ext cx="1892836" cy="506520"/>
          </a:xfrm>
          <a:prstGeom prst="straightConnector1">
            <a:avLst/>
          </a:prstGeom>
          <a:ln w="63500"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832652" y="4432591"/>
            <a:ext cx="2992398" cy="1953285"/>
          </a:xfrm>
          <a:prstGeom prst="straightConnector1">
            <a:avLst/>
          </a:prstGeom>
          <a:ln w="63500"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Screen Shot 2015-02-16 at 9.55.3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490" y="2583180"/>
            <a:ext cx="65151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55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12" y="452924"/>
            <a:ext cx="11338560" cy="548640"/>
          </a:xfrm>
        </p:spPr>
        <p:txBody>
          <a:bodyPr/>
          <a:lstStyle/>
          <a:p>
            <a:r>
              <a:rPr lang="en-US" dirty="0" smtClean="0"/>
              <a:t>How does this work?</a:t>
            </a:r>
            <a:endParaRPr lang="en-US" dirty="0"/>
          </a:p>
        </p:txBody>
      </p:sp>
      <p:pic>
        <p:nvPicPr>
          <p:cNvPr id="3" name="Picture 2" descr="JPEG image-9F21A51BC412-1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640" y="1545834"/>
            <a:ext cx="4930140" cy="430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708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NativeScript</a:t>
            </a:r>
            <a:r>
              <a:rPr lang="en-US" dirty="0" smtClean="0"/>
              <a:t> and JS VMs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NativeScript</a:t>
            </a:r>
            <a:r>
              <a:rPr lang="en-US" dirty="0" smtClean="0"/>
              <a:t> runs JavaScript on a JavaScript VM</a:t>
            </a:r>
          </a:p>
          <a:p>
            <a:pPr lvl="2"/>
            <a:r>
              <a:rPr lang="en-US" dirty="0" err="1" smtClean="0"/>
              <a:t>JavaScriptCore</a:t>
            </a:r>
            <a:r>
              <a:rPr lang="en-US" dirty="0" smtClean="0"/>
              <a:t> on </a:t>
            </a:r>
            <a:r>
              <a:rPr lang="en-US" dirty="0" err="1" smtClean="0"/>
              <a:t>iOS</a:t>
            </a:r>
            <a:endParaRPr lang="en-US" dirty="0" smtClean="0"/>
          </a:p>
          <a:p>
            <a:pPr lvl="2"/>
            <a:r>
              <a:rPr lang="en-US" dirty="0" smtClean="0"/>
              <a:t>V8 on Android</a:t>
            </a:r>
          </a:p>
          <a:p>
            <a:pPr lvl="2"/>
            <a:r>
              <a:rPr lang="en-US" dirty="0" err="1" smtClean="0"/>
              <a:t>JavaScriptCore</a:t>
            </a:r>
            <a:r>
              <a:rPr lang="en-US" dirty="0" smtClean="0"/>
              <a:t> on Windows (subject </a:t>
            </a:r>
            <a:r>
              <a:rPr lang="en-US" smtClean="0"/>
              <a:t>to change)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990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85202" y="2279154"/>
            <a:ext cx="10839448" cy="686946"/>
          </a:xfrm>
        </p:spPr>
        <p:txBody>
          <a:bodyPr>
            <a:noAutofit/>
          </a:bodyPr>
          <a:lstStyle/>
          <a:p>
            <a:r>
              <a:rPr lang="en-US" sz="6600" b="1" dirty="0" err="1" smtClean="0"/>
              <a:t>NativeScript</a:t>
            </a:r>
            <a:r>
              <a:rPr lang="en-US" sz="6600" b="1" dirty="0" smtClean="0"/>
              <a:t> Deep Dive</a:t>
            </a:r>
            <a:endParaRPr lang="en-US" sz="6600" b="1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89305" y="3663683"/>
            <a:ext cx="10839448" cy="446528"/>
          </a:xfrm>
        </p:spPr>
        <p:txBody>
          <a:bodyPr>
            <a:no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4000" dirty="0" smtClean="0"/>
              <a:t>TJ VanToll | @</a:t>
            </a:r>
            <a:r>
              <a:rPr lang="en-US" sz="4000" dirty="0" err="1" smtClean="0"/>
              <a:t>tjvantoll</a:t>
            </a:r>
            <a:endParaRPr lang="en-US" sz="4000" dirty="0"/>
          </a:p>
          <a:p>
            <a:pPr marL="571500" indent="-571500">
              <a:buFont typeface="Arial"/>
              <a:buChar char="•"/>
            </a:pPr>
            <a:r>
              <a:rPr lang="en-US" sz="4000" dirty="0" smtClean="0"/>
              <a:t>Clark Sell</a:t>
            </a:r>
            <a:r>
              <a:rPr lang="en-US" sz="4000" dirty="0"/>
              <a:t> </a:t>
            </a:r>
            <a:r>
              <a:rPr lang="en-US" sz="4000" dirty="0" smtClean="0"/>
              <a:t>| @csell5</a:t>
            </a:r>
          </a:p>
          <a:p>
            <a:pPr marL="571500" indent="-571500">
              <a:buFont typeface="Arial"/>
              <a:buChar char="•"/>
            </a:pPr>
            <a:r>
              <a:rPr lang="en-US" sz="4000" dirty="0" smtClean="0"/>
              <a:t>Sebastian </a:t>
            </a:r>
            <a:r>
              <a:rPr lang="en-US" sz="4000" dirty="0" err="1" smtClean="0"/>
              <a:t>Witalec</a:t>
            </a:r>
            <a:r>
              <a:rPr lang="en-US" sz="4000" dirty="0" smtClean="0"/>
              <a:t> | @</a:t>
            </a:r>
            <a:r>
              <a:rPr lang="en-US" sz="4000" dirty="0" err="1" smtClean="0"/>
              <a:t>sebawita</a:t>
            </a:r>
            <a:r>
              <a:rPr lang="en-US" sz="4000" dirty="0" smtClean="0"/>
              <a:t> </a:t>
            </a:r>
          </a:p>
          <a:p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405670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905510" y="1830705"/>
            <a:ext cx="4936490" cy="709295"/>
          </a:xfrm>
        </p:spPr>
        <p:txBody>
          <a:bodyPr/>
          <a:lstStyle/>
          <a:p>
            <a:r>
              <a:rPr lang="en-US" dirty="0" smtClean="0"/>
              <a:t>Runs on V8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925830" y="5173345"/>
            <a:ext cx="5820410" cy="861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365760" algn="l" defTabSz="9144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3600" kern="1200" baseline="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182880" indent="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tabLst>
                <a:tab pos="301752" algn="l"/>
              </a:tabLst>
              <a:defRPr sz="4000" kern="1200" baseline="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365760" indent="36576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548640" indent="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731520" indent="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C59FD"/>
              </a:buClr>
              <a:buSzPct val="80000"/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cap="all" spc="0" baseline="0">
                <a:solidFill>
                  <a:srgbClr val="95BC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Runs on </a:t>
            </a:r>
            <a:r>
              <a:rPr lang="en-US" dirty="0" err="1" smtClean="0"/>
              <a:t>JavaScriptCore</a:t>
            </a:r>
            <a:endParaRPr lang="en-US" dirty="0"/>
          </a:p>
        </p:txBody>
      </p:sp>
      <p:pic>
        <p:nvPicPr>
          <p:cNvPr id="6" name="Picture 5" descr="Screen Shot 2015-02-16 at 9.55.3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70" y="2948940"/>
            <a:ext cx="6515100" cy="2209800"/>
          </a:xfrm>
          <a:prstGeom prst="rect">
            <a:avLst/>
          </a:prstGeom>
        </p:spPr>
      </p:pic>
      <p:pic>
        <p:nvPicPr>
          <p:cNvPr id="7" name="Picture 6" descr="Screen Shot 2015-02-11 at 9.51.4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" y="121920"/>
            <a:ext cx="85471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765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PEG image-9B789D4FC5DA-1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20" y="669290"/>
            <a:ext cx="7957820" cy="527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958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PEG image-B4658A627709-1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07670"/>
            <a:ext cx="7945120" cy="562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020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NativeScript</a:t>
            </a:r>
            <a:r>
              <a:rPr lang="en-US" dirty="0" smtClean="0"/>
              <a:t> modules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38150" y="1800225"/>
            <a:ext cx="11103609" cy="4051936"/>
          </a:xfrm>
        </p:spPr>
        <p:txBody>
          <a:bodyPr>
            <a:normAutofit/>
          </a:bodyPr>
          <a:lstStyle/>
          <a:p>
            <a:r>
              <a:rPr lang="en-US" dirty="0" err="1" smtClean="0"/>
              <a:t>NativeScript</a:t>
            </a:r>
            <a:r>
              <a:rPr lang="en-US" dirty="0"/>
              <a:t>-</a:t>
            </a:r>
            <a:r>
              <a:rPr lang="en-US" dirty="0" smtClean="0"/>
              <a:t>provided modules that provide cross-platform functionality.</a:t>
            </a:r>
          </a:p>
          <a:p>
            <a:r>
              <a:rPr lang="en-US" dirty="0" smtClean="0"/>
              <a:t>There are dozens of them and they’re easy to write yourself.</a:t>
            </a:r>
          </a:p>
          <a:p>
            <a:r>
              <a:rPr lang="en-US" dirty="0" err="1" smtClean="0"/>
              <a:t>NativeScript</a:t>
            </a:r>
            <a:r>
              <a:rPr lang="en-US" dirty="0" smtClean="0"/>
              <a:t> modules follow Node module’s conventions (</a:t>
            </a:r>
            <a:r>
              <a:rPr lang="en-US" dirty="0" err="1" smtClean="0"/>
              <a:t>CommonJS</a:t>
            </a:r>
            <a:r>
              <a:rPr lang="en-US" dirty="0" smtClean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259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NativeScript</a:t>
            </a:r>
            <a:r>
              <a:rPr lang="en-US" dirty="0" smtClean="0"/>
              <a:t> file module</a:t>
            </a:r>
            <a:endParaRPr lang="en-US" dirty="0"/>
          </a:p>
        </p:txBody>
      </p:sp>
      <p:pic>
        <p:nvPicPr>
          <p:cNvPr id="6" name="Picture 5" descr="android-logo-transparent-backgrou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7" y="2630532"/>
            <a:ext cx="1941683" cy="1941683"/>
          </a:xfrm>
          <a:prstGeom prst="rect">
            <a:avLst/>
          </a:prstGeom>
        </p:spPr>
      </p:pic>
      <p:pic>
        <p:nvPicPr>
          <p:cNvPr id="7" name="Picture 6" descr="Screen Shot 2015-01-30 at 12.59.5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560" y="5510262"/>
            <a:ext cx="9876666" cy="1152078"/>
          </a:xfrm>
          <a:prstGeom prst="rect">
            <a:avLst/>
          </a:prstGeom>
        </p:spPr>
      </p:pic>
      <p:pic>
        <p:nvPicPr>
          <p:cNvPr id="8" name="Picture 7" descr="200px-apple-logo-sv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" y="4986379"/>
            <a:ext cx="1453209" cy="1780181"/>
          </a:xfrm>
          <a:prstGeom prst="rect">
            <a:avLst/>
          </a:prstGeom>
        </p:spPr>
      </p:pic>
      <p:pic>
        <p:nvPicPr>
          <p:cNvPr id="9" name="Picture 8" descr="Screen Shot 2015-01-30 at 1.02.28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240" y="3326643"/>
            <a:ext cx="4631647" cy="583421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6607348" y="2304937"/>
            <a:ext cx="1" cy="899786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760379" y="2448061"/>
            <a:ext cx="0" cy="2991700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Screen Shot 2015-02-16 at 10.42.09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1291590"/>
            <a:ext cx="94488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398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module example</a:t>
            </a:r>
            <a:endParaRPr lang="en-US" dirty="0"/>
          </a:p>
        </p:txBody>
      </p:sp>
      <p:pic>
        <p:nvPicPr>
          <p:cNvPr id="4" name="Picture 3" descr="Screen Shot 2015-01-30 at 1.19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" y="1596727"/>
            <a:ext cx="84963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139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modules</a:t>
            </a:r>
            <a:endParaRPr lang="en-US" dirty="0"/>
          </a:p>
        </p:txBody>
      </p:sp>
      <p:pic>
        <p:nvPicPr>
          <p:cNvPr id="5" name="Picture 4" descr="Screen Shot 2015-04-28 at 12.37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" y="1378393"/>
            <a:ext cx="8961120" cy="507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894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072" y="899964"/>
            <a:ext cx="11338560" cy="548640"/>
          </a:xfrm>
        </p:spPr>
        <p:txBody>
          <a:bodyPr/>
          <a:lstStyle/>
          <a:p>
            <a:r>
              <a:rPr lang="en-US" dirty="0" smtClean="0"/>
              <a:t>But how do I turn this into an app?</a:t>
            </a:r>
            <a:endParaRPr lang="en-US" dirty="0"/>
          </a:p>
        </p:txBody>
      </p:sp>
      <p:pic>
        <p:nvPicPr>
          <p:cNvPr id="4" name="Picture 3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420" y="2274570"/>
            <a:ext cx="5392420" cy="351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331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ways to use </a:t>
            </a:r>
            <a:r>
              <a:rPr lang="en-US" dirty="0" err="1" smtClean="0"/>
              <a:t>NativeScript</a:t>
            </a:r>
            <a:endParaRPr lang="en-US" dirty="0"/>
          </a:p>
        </p:txBody>
      </p:sp>
      <p:pic>
        <p:nvPicPr>
          <p:cNvPr id="4" name="Picture 3" descr="Telerik_Platform_Blac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309" y="2289337"/>
            <a:ext cx="6301312" cy="11551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80902" y="2393355"/>
            <a:ext cx="8004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1)</a:t>
            </a:r>
            <a:endParaRPr lang="en-US" sz="5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580902" y="4047707"/>
            <a:ext cx="8004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2</a:t>
            </a:r>
            <a:r>
              <a:rPr lang="en-US" sz="5400" b="1" dirty="0" smtClean="0"/>
              <a:t>)</a:t>
            </a:r>
            <a:endParaRPr lang="en-US" sz="5400" b="1" dirty="0"/>
          </a:p>
        </p:txBody>
      </p:sp>
      <p:pic>
        <p:nvPicPr>
          <p:cNvPr id="7" name="Picture 6" descr="Screen Shot 2015-01-30 at 1.28.3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241" y="4232807"/>
            <a:ext cx="54483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07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4294967295"/>
          </p:nvPr>
        </p:nvSpPr>
        <p:spPr>
          <a:xfrm>
            <a:off x="438150" y="1307581"/>
            <a:ext cx="11396040" cy="508220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Backend-as-a-service</a:t>
            </a:r>
          </a:p>
          <a:p>
            <a:pPr lvl="1"/>
            <a:r>
              <a:rPr lang="en-US" dirty="0" smtClean="0"/>
              <a:t>Push notifications, cloud data, file storage, and more</a:t>
            </a:r>
          </a:p>
          <a:p>
            <a:r>
              <a:rPr lang="en-US" dirty="0" smtClean="0"/>
              <a:t>Analytics</a:t>
            </a:r>
          </a:p>
          <a:p>
            <a:r>
              <a:rPr lang="en-US" dirty="0" err="1" smtClean="0"/>
              <a:t>AppBuilder</a:t>
            </a:r>
            <a:endParaRPr lang="en-US" dirty="0" smtClean="0"/>
          </a:p>
          <a:p>
            <a:pPr lvl="1"/>
            <a:r>
              <a:rPr lang="en-US" dirty="0" smtClean="0"/>
              <a:t>Cloud builds (build </a:t>
            </a:r>
            <a:r>
              <a:rPr lang="en-US" dirty="0" err="1" smtClean="0"/>
              <a:t>iOS</a:t>
            </a:r>
            <a:r>
              <a:rPr lang="en-US" dirty="0" smtClean="0"/>
              <a:t> apps on Windows, Windows Phone apps on a Mac)</a:t>
            </a:r>
          </a:p>
          <a:p>
            <a:pPr lvl="1"/>
            <a:r>
              <a:rPr lang="en-US" dirty="0" err="1" smtClean="0"/>
              <a:t>NativeScript</a:t>
            </a:r>
            <a:r>
              <a:rPr lang="en-US" dirty="0" smtClean="0"/>
              <a:t> debugging and tooling</a:t>
            </a:r>
          </a:p>
          <a:p>
            <a:r>
              <a:rPr lang="en-US" dirty="0" smtClean="0"/>
              <a:t>Automated app testing</a:t>
            </a:r>
          </a:p>
          <a:p>
            <a:r>
              <a:rPr lang="en-US" dirty="0" smtClean="0"/>
              <a:t>And more!</a:t>
            </a:r>
          </a:p>
          <a:p>
            <a:endParaRPr lang="en-US" dirty="0"/>
          </a:p>
        </p:txBody>
      </p:sp>
      <p:pic>
        <p:nvPicPr>
          <p:cNvPr id="5" name="Picture 4" descr="Telerik_Platform_Blac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13"/>
            <a:ext cx="6301312" cy="11551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01312" y="636825"/>
            <a:ext cx="4215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4A36FF"/>
                </a:solidFill>
                <a:hlinkClick r:id="rId3"/>
              </a:rPr>
              <a:t>http://telerik.com/platform</a:t>
            </a:r>
            <a:endParaRPr lang="en-US" sz="2800" dirty="0">
              <a:solidFill>
                <a:srgbClr val="4A3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104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38151" y="1800224"/>
            <a:ext cx="11316970" cy="4326255"/>
          </a:xfrm>
        </p:spPr>
        <p:txBody>
          <a:bodyPr>
            <a:normAutofit/>
          </a:bodyPr>
          <a:lstStyle/>
          <a:p>
            <a:r>
              <a:rPr lang="en-US" dirty="0" smtClean="0"/>
              <a:t>Welcome to </a:t>
            </a:r>
            <a:r>
              <a:rPr lang="en-US" dirty="0" err="1" smtClean="0"/>
              <a:t>NativeScript</a:t>
            </a:r>
            <a:r>
              <a:rPr lang="en-US" dirty="0" smtClean="0"/>
              <a:t> </a:t>
            </a:r>
            <a:r>
              <a:rPr lang="en-US" dirty="0" smtClean="0"/>
              <a:t>(TJ)</a:t>
            </a:r>
          </a:p>
          <a:p>
            <a:pPr lvl="2"/>
            <a:r>
              <a:rPr lang="en-US" dirty="0" smtClean="0"/>
              <a:t>Lab #1</a:t>
            </a:r>
            <a:endParaRPr lang="en-US" dirty="0"/>
          </a:p>
          <a:p>
            <a:r>
              <a:rPr lang="en-US" dirty="0" smtClean="0"/>
              <a:t>Beyond the Basics </a:t>
            </a:r>
            <a:r>
              <a:rPr lang="en-US" dirty="0" smtClean="0"/>
              <a:t>(Clark)</a:t>
            </a:r>
          </a:p>
          <a:p>
            <a:pPr lvl="2"/>
            <a:r>
              <a:rPr lang="en-US" dirty="0" smtClean="0"/>
              <a:t>Lab #2</a:t>
            </a:r>
          </a:p>
          <a:p>
            <a:r>
              <a:rPr lang="en-US" dirty="0" smtClean="0"/>
              <a:t>Diving Deep with {N} </a:t>
            </a:r>
            <a:r>
              <a:rPr lang="en-US" dirty="0" smtClean="0"/>
              <a:t>(Sebastian)</a:t>
            </a:r>
          </a:p>
          <a:p>
            <a:pPr lvl="2"/>
            <a:r>
              <a:rPr lang="en-US" dirty="0" smtClean="0"/>
              <a:t>Lab #</a:t>
            </a:r>
            <a:r>
              <a:rPr lang="en-US" dirty="0" smtClean="0"/>
              <a:t>3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5305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lerik_Platform_Blac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13"/>
            <a:ext cx="6301312" cy="1155168"/>
          </a:xfrm>
          <a:prstGeom prst="rect">
            <a:avLst/>
          </a:prstGeom>
        </p:spPr>
      </p:pic>
      <p:pic>
        <p:nvPicPr>
          <p:cNvPr id="5" name="Picture 4" descr="Screen Shot 2015-01-30 at 2.41.1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8514"/>
            <a:ext cx="12192000" cy="52942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0873" y="1145294"/>
            <a:ext cx="6849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4A36FF"/>
                </a:solidFill>
                <a:hlinkClick r:id="rId4"/>
              </a:rPr>
              <a:t>https://</a:t>
            </a:r>
            <a:r>
              <a:rPr lang="en-US" sz="2800" dirty="0" err="1">
                <a:solidFill>
                  <a:srgbClr val="4A36FF"/>
                </a:solidFill>
                <a:hlinkClick r:id="rId4"/>
              </a:rPr>
              <a:t>www.telerik.com</a:t>
            </a:r>
            <a:r>
              <a:rPr lang="en-US" sz="2800" dirty="0">
                <a:solidFill>
                  <a:srgbClr val="4A36FF"/>
                </a:solidFill>
                <a:hlinkClick r:id="rId4"/>
              </a:rPr>
              <a:t>/purchase/platform</a:t>
            </a:r>
            <a:endParaRPr lang="en-US" sz="2800" dirty="0">
              <a:solidFill>
                <a:srgbClr val="4A3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888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Telerik</a:t>
            </a:r>
            <a:r>
              <a:rPr lang="en-US" dirty="0" smtClean="0"/>
              <a:t> </a:t>
            </a:r>
            <a:r>
              <a:rPr lang="en-US" dirty="0" err="1" smtClean="0"/>
              <a:t>AppBuilder</a:t>
            </a:r>
            <a:r>
              <a:rPr lang="en-US" dirty="0" smtClean="0"/>
              <a:t> IDE Options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In-</a:t>
            </a:r>
            <a:r>
              <a:rPr lang="en-US" dirty="0"/>
              <a:t>B</a:t>
            </a:r>
            <a:r>
              <a:rPr lang="en-US" dirty="0" smtClean="0"/>
              <a:t>rowser Client</a:t>
            </a:r>
          </a:p>
          <a:p>
            <a:r>
              <a:rPr lang="en-US" dirty="0" smtClean="0"/>
              <a:t>Visual Studio Extension</a:t>
            </a:r>
          </a:p>
          <a:p>
            <a:r>
              <a:rPr lang="en-US" dirty="0" smtClean="0"/>
              <a:t>Sublime Text Package</a:t>
            </a:r>
          </a:p>
          <a:p>
            <a:r>
              <a:rPr lang="en-US" dirty="0" smtClean="0"/>
              <a:t>Command-Line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139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NativeScript</a:t>
            </a:r>
            <a:r>
              <a:rPr lang="en-US" dirty="0" smtClean="0"/>
              <a:t> CLI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Free and open source</a:t>
            </a:r>
          </a:p>
          <a:p>
            <a:r>
              <a:rPr lang="en-US" dirty="0">
                <a:hlinkClick r:id="rId2"/>
              </a:rPr>
              <a:t>https://github.com/nativescript/nativescript-</a:t>
            </a:r>
            <a:r>
              <a:rPr lang="en-US" dirty="0" smtClean="0">
                <a:hlinkClick r:id="rId2"/>
              </a:rPr>
              <a:t>cli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219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NativeScript</a:t>
            </a:r>
            <a:r>
              <a:rPr lang="en-US" dirty="0" smtClean="0"/>
              <a:t> CLI requirements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4294967295"/>
          </p:nvPr>
        </p:nvSpPr>
        <p:spPr>
          <a:xfrm>
            <a:off x="291608" y="1585183"/>
            <a:ext cx="9612198" cy="1240324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hlinkClick r:id="rId2"/>
              </a:rPr>
              <a:t>https://github.com/nativescript/nativescript-cli#system-</a:t>
            </a:r>
            <a:r>
              <a:rPr lang="en-US" dirty="0" smtClean="0">
                <a:hlinkClick r:id="rId2"/>
              </a:rPr>
              <a:t>requirements</a:t>
            </a:r>
            <a:endParaRPr lang="en-US" dirty="0" smtClean="0"/>
          </a:p>
        </p:txBody>
      </p:sp>
      <p:pic>
        <p:nvPicPr>
          <p:cNvPr id="5" name="Picture 4" descr="android-logo-transparent-backgroun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89" y="2986848"/>
            <a:ext cx="1648599" cy="1648599"/>
          </a:xfrm>
          <a:prstGeom prst="rect">
            <a:avLst/>
          </a:prstGeom>
        </p:spPr>
      </p:pic>
      <p:pic>
        <p:nvPicPr>
          <p:cNvPr id="6" name="Picture 5" descr="200px-apple-logo-sv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50" y="4747730"/>
            <a:ext cx="1297778" cy="1589778"/>
          </a:xfrm>
          <a:prstGeom prst="rect">
            <a:avLst/>
          </a:prstGeom>
        </p:spPr>
      </p:pic>
      <p:sp>
        <p:nvSpPr>
          <p:cNvPr id="7" name="Text Placeholder 2"/>
          <p:cNvSpPr txBox="1">
            <a:spLocks/>
          </p:cNvSpPr>
          <p:nvPr/>
        </p:nvSpPr>
        <p:spPr>
          <a:xfrm>
            <a:off x="1971041" y="5332724"/>
            <a:ext cx="8421240" cy="8140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571500" marR="0" indent="-38862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A36FF"/>
              </a:buClr>
              <a:buFont typeface="Arial"/>
              <a:buChar char="•"/>
              <a:defRPr sz="36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1045028" marR="0" indent="-40494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A36FF"/>
              </a:buClr>
              <a:buFont typeface="Arial"/>
              <a:buChar char="•"/>
              <a:defRPr sz="3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531620" marR="0" indent="-43433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E600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943100" marR="0" indent="-38861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E600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471737" marR="0" indent="-46005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E600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971800" marR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E600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3200400" marR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E600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657600" marR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E600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4114800" marR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E600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US" dirty="0" err="1" smtClean="0"/>
              <a:t>Xcode</a:t>
            </a:r>
            <a:r>
              <a:rPr lang="en-US" dirty="0" smtClean="0"/>
              <a:t>, </a:t>
            </a:r>
            <a:r>
              <a:rPr lang="en-US" dirty="0" err="1" smtClean="0"/>
              <a:t>Xcode</a:t>
            </a:r>
            <a:r>
              <a:rPr lang="en-US" dirty="0" smtClean="0"/>
              <a:t> CLI tools, </a:t>
            </a:r>
            <a:r>
              <a:rPr lang="en-US" dirty="0" err="1" smtClean="0"/>
              <a:t>iOS</a:t>
            </a:r>
            <a:r>
              <a:rPr lang="en-US" dirty="0" smtClean="0"/>
              <a:t> SDK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1782928" y="3328397"/>
            <a:ext cx="8120878" cy="8304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571500" marR="0" indent="-38862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A36FF"/>
              </a:buClr>
              <a:buFont typeface="Arial"/>
              <a:buChar char="•"/>
              <a:defRPr sz="36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1045028" marR="0" indent="-40494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A36FF"/>
              </a:buClr>
              <a:buFont typeface="Arial"/>
              <a:buChar char="•"/>
              <a:defRPr sz="3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531620" marR="0" indent="-43433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E600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943100" marR="0" indent="-38861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E600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471737" marR="0" indent="-46005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E600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971800" marR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E600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3200400" marR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E600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657600" marR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E600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4114800" marR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E600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US" dirty="0" smtClean="0"/>
              <a:t>JDK, Apache Ant, Android SDK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633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4883191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814" y="1288414"/>
            <a:ext cx="4269105" cy="426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613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NativeScript</a:t>
            </a:r>
            <a:r>
              <a:rPr lang="en-US" dirty="0" smtClean="0"/>
              <a:t> versions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38151" y="1800224"/>
            <a:ext cx="11215369" cy="4946016"/>
          </a:xfrm>
        </p:spPr>
        <p:txBody>
          <a:bodyPr>
            <a:normAutofit/>
          </a:bodyPr>
          <a:lstStyle/>
          <a:p>
            <a:r>
              <a:rPr lang="en-US" dirty="0" smtClean="0"/>
              <a:t>0.10</a:t>
            </a:r>
          </a:p>
          <a:p>
            <a:pPr lvl="2"/>
            <a:r>
              <a:rPr lang="en-US" dirty="0" smtClean="0"/>
              <a:t>The version we’re using</a:t>
            </a:r>
          </a:p>
          <a:p>
            <a:r>
              <a:rPr lang="en-US" dirty="0" smtClean="0"/>
              <a:t>1.0</a:t>
            </a:r>
          </a:p>
          <a:p>
            <a:pPr lvl="2"/>
            <a:r>
              <a:rPr lang="en-US" dirty="0" smtClean="0"/>
              <a:t>Newly released</a:t>
            </a:r>
          </a:p>
          <a:p>
            <a:pPr lvl="2"/>
            <a:r>
              <a:rPr lang="en-US" dirty="0" smtClean="0"/>
              <a:t>Available on the CLI, not </a:t>
            </a:r>
            <a:r>
              <a:rPr lang="en-US" dirty="0" err="1" smtClean="0"/>
              <a:t>AppBuilder</a:t>
            </a:r>
            <a:r>
              <a:rPr lang="en-US" dirty="0" smtClean="0"/>
              <a:t> quite yet</a:t>
            </a:r>
          </a:p>
          <a:p>
            <a:pPr lvl="2"/>
            <a:r>
              <a:rPr lang="en-US" dirty="0" err="1" smtClean="0"/>
              <a:t>Changelog</a:t>
            </a:r>
            <a:endParaRPr lang="en-US" dirty="0" smtClean="0"/>
          </a:p>
          <a:p>
            <a:pPr lvl="4"/>
            <a:r>
              <a:rPr lang="en-US" dirty="0">
                <a:hlinkClick r:id="rId2"/>
              </a:rPr>
              <a:t>http://docs.nativescript.org/Changelogs/Cross-Platform%</a:t>
            </a:r>
            <a:r>
              <a:rPr lang="en-US" dirty="0" smtClean="0">
                <a:hlinkClick r:id="rId2"/>
              </a:rPr>
              <a:t>20Modules</a:t>
            </a:r>
            <a:endParaRPr lang="en-US" dirty="0" smtClean="0"/>
          </a:p>
          <a:p>
            <a:r>
              <a:rPr lang="en-US" dirty="0" smtClean="0"/>
              <a:t>Future</a:t>
            </a:r>
          </a:p>
          <a:p>
            <a:pPr lvl="2"/>
            <a:r>
              <a:rPr lang="en-US" dirty="0" smtClean="0">
                <a:hlinkClick r:id="rId3"/>
              </a:rPr>
              <a:t>https://</a:t>
            </a:r>
            <a:r>
              <a:rPr lang="en-US" dirty="0" err="1" smtClean="0">
                <a:hlinkClick r:id="rId3"/>
              </a:rPr>
              <a:t>www.nativescript.org</a:t>
            </a:r>
            <a:r>
              <a:rPr lang="en-US" dirty="0" smtClean="0">
                <a:hlinkClick r:id="rId3"/>
              </a:rPr>
              <a:t>/roadmap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57300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" y="571499"/>
            <a:ext cx="4963160" cy="557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554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https://github.com/NativeScript/NativeScript-NEXT-</a:t>
            </a:r>
            <a:r>
              <a:rPr lang="en-US" dirty="0" smtClean="0">
                <a:hlinkClick r:id="rId2"/>
              </a:rPr>
              <a:t>Workshop</a:t>
            </a:r>
            <a:endParaRPr lang="en-US" dirty="0" smtClean="0"/>
          </a:p>
          <a:p>
            <a:r>
              <a:rPr lang="en-US" dirty="0" smtClean="0"/>
              <a:t>labs/Lab-1</a:t>
            </a:r>
            <a:endParaRPr lang="en-US" dirty="0"/>
          </a:p>
        </p:txBody>
      </p:sp>
      <p:pic>
        <p:nvPicPr>
          <p:cNvPr id="4" name="Picture 3" descr="JPEG image-B4D1FD0ADC21-1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0" y="2905760"/>
            <a:ext cx="3474720" cy="347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900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 </a:t>
            </a:r>
            <a:r>
              <a:rPr lang="en-US" dirty="0" err="1" smtClean="0"/>
              <a:t>NativeScript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1688" y="209381"/>
            <a:ext cx="1181250" cy="1181250"/>
          </a:xfrm>
          <a:prstGeom prst="rect">
            <a:avLst/>
          </a:prstGeom>
        </p:spPr>
      </p:pic>
      <p:sp>
        <p:nvSpPr>
          <p:cNvPr id="6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29920" y="2409825"/>
            <a:ext cx="7275195" cy="1958975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nativescript.org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nativescript</a:t>
            </a:r>
            <a:endParaRPr lang="en-US" dirty="0" smtClean="0"/>
          </a:p>
          <a:p>
            <a:r>
              <a:rPr lang="en-US" dirty="0" err="1" smtClean="0"/>
              <a:t>nativescript.org</a:t>
            </a:r>
            <a:r>
              <a:rPr lang="en-US" dirty="0" smtClean="0"/>
              <a:t>/blog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208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JustMeme</a:t>
            </a:r>
            <a:endParaRPr lang="en-US" dirty="0"/>
          </a:p>
        </p:txBody>
      </p:sp>
      <p:pic>
        <p:nvPicPr>
          <p:cNvPr id="4" name="Picture 3" descr="Screenshot-640x96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360" y="96521"/>
            <a:ext cx="4358639" cy="6537959"/>
          </a:xfrm>
          <a:prstGeom prst="rect">
            <a:avLst/>
          </a:prstGeom>
        </p:spPr>
      </p:pic>
      <p:pic>
        <p:nvPicPr>
          <p:cNvPr id="5" name="Picture 4" descr="iTunesArtwork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80" y="2164080"/>
            <a:ext cx="3423920" cy="342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995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38152" y="524044"/>
            <a:ext cx="11338560" cy="548640"/>
          </a:xfrm>
        </p:spPr>
        <p:txBody>
          <a:bodyPr/>
          <a:lstStyle/>
          <a:p>
            <a:r>
              <a:rPr lang="en-US" dirty="0" smtClean="0"/>
              <a:t>Oh snap</a:t>
            </a:r>
            <a:endParaRPr lang="en-US" dirty="0"/>
          </a:p>
        </p:txBody>
      </p:sp>
      <p:pic>
        <p:nvPicPr>
          <p:cNvPr id="6" name="Picture 5" descr="Screen Shot 2015-05-01 at 9.55.1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40" y="1605280"/>
            <a:ext cx="10449560" cy="368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849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152" y="270044"/>
            <a:ext cx="11338560" cy="548640"/>
          </a:xfrm>
        </p:spPr>
        <p:txBody>
          <a:bodyPr/>
          <a:lstStyle/>
          <a:p>
            <a:r>
              <a:rPr lang="en-US" dirty="0" smtClean="0"/>
              <a:t>Oh </a:t>
            </a:r>
            <a:r>
              <a:rPr lang="en-US" dirty="0" err="1" smtClean="0"/>
              <a:t>snapppppppp</a:t>
            </a:r>
            <a:endParaRPr lang="en-US" dirty="0"/>
          </a:p>
        </p:txBody>
      </p:sp>
      <p:pic>
        <p:nvPicPr>
          <p:cNvPr id="4" name="Picture 3" descr="Screen Shot 2015-05-01 at 9.56.1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1103266"/>
            <a:ext cx="6644640" cy="539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662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vga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030" y="304799"/>
            <a:ext cx="5353050" cy="605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616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NativeScript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 runtime for building and running </a:t>
            </a:r>
            <a:r>
              <a:rPr lang="en-US" i="1" dirty="0"/>
              <a:t>native</a:t>
            </a:r>
            <a:r>
              <a:rPr lang="en-US" dirty="0"/>
              <a:t> </a:t>
            </a:r>
            <a:r>
              <a:rPr lang="en-US" dirty="0" err="1"/>
              <a:t>iOS</a:t>
            </a:r>
            <a:r>
              <a:rPr lang="en-US" dirty="0"/>
              <a:t>, Android, and </a:t>
            </a:r>
            <a:r>
              <a:rPr lang="en-US" dirty="0" smtClean="0"/>
              <a:t>(soon) Windows </a:t>
            </a:r>
            <a:r>
              <a:rPr lang="en-US" dirty="0"/>
              <a:t>Phone apps with a single, JavaScript code base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17600" y="4024102"/>
            <a:ext cx="2776052" cy="18760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913412" y="4012772"/>
            <a:ext cx="3029991" cy="20476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667495" y="3938798"/>
            <a:ext cx="3157699" cy="213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388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">
  <a:themeElements>
    <a:clrScheme name="Telerik 3.0 New Brand">
      <a:dk1>
        <a:srgbClr val="2A2D33"/>
      </a:dk1>
      <a:lt1>
        <a:srgbClr val="FFFFFF"/>
      </a:lt1>
      <a:dk2>
        <a:srgbClr val="384361"/>
      </a:dk2>
      <a:lt2>
        <a:srgbClr val="E1E5EA"/>
      </a:lt2>
      <a:accent1>
        <a:srgbClr val="E73039"/>
      </a:accent1>
      <a:accent2>
        <a:srgbClr val="FF8800"/>
      </a:accent2>
      <a:accent3>
        <a:srgbClr val="FFD73F"/>
      </a:accent3>
      <a:accent4>
        <a:srgbClr val="5DC62E"/>
      </a:accent4>
      <a:accent5>
        <a:srgbClr val="009B55"/>
      </a:accent5>
      <a:accent6>
        <a:srgbClr val="3CD5ED"/>
      </a:accent6>
      <a:hlink>
        <a:srgbClr val="0099CC"/>
      </a:hlink>
      <a:folHlink>
        <a:srgbClr val="9149B6"/>
      </a:folHlink>
    </a:clrScheme>
    <a:fontScheme name="Telerik Fonts">
      <a:majorFont>
        <a:latin typeface="Lato Black"/>
        <a:ea typeface=""/>
        <a:cs typeface=""/>
      </a:majorFont>
      <a:minorFont>
        <a:latin typeface="Lat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elerikGlobalGathering" id="{7E85FF9B-8877-49BD-BF1B-DBAE84329A25}" vid="{14ED4DDA-1649-4FE2-8BAA-9DDDE833FA1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11729</TotalTime>
  <Words>608</Words>
  <Application>Microsoft Macintosh PowerPoint</Application>
  <PresentationFormat>Custom</PresentationFormat>
  <Paragraphs>106</Paragraphs>
  <Slides>37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Telerik</vt:lpstr>
      <vt:lpstr>Setup</vt:lpstr>
      <vt:lpstr>NativeScript Deep Dive</vt:lpstr>
      <vt:lpstr>Agenda</vt:lpstr>
      <vt:lpstr>Follow NativeScript</vt:lpstr>
      <vt:lpstr>JustMeme</vt:lpstr>
      <vt:lpstr>Oh snap</vt:lpstr>
      <vt:lpstr>Oh snapppppppp</vt:lpstr>
      <vt:lpstr>PowerPoint Presentation</vt:lpstr>
      <vt:lpstr>What is NativeScript?</vt:lpstr>
      <vt:lpstr>PowerPoint Presentation</vt:lpstr>
      <vt:lpstr>PowerPoint Presentation</vt:lpstr>
      <vt:lpstr>Why NativeScript?</vt:lpstr>
      <vt:lpstr>Contribute! (nativescript.org/contribute)</vt:lpstr>
      <vt:lpstr>PowerPoint Presentation</vt:lpstr>
      <vt:lpstr>NativeScript Android example</vt:lpstr>
      <vt:lpstr>NativeScript iOS example</vt:lpstr>
      <vt:lpstr>PowerPoint Presentation</vt:lpstr>
      <vt:lpstr>How does this work?</vt:lpstr>
      <vt:lpstr>NativeScript and JS VMs</vt:lpstr>
      <vt:lpstr>PowerPoint Presentation</vt:lpstr>
      <vt:lpstr>PowerPoint Presentation</vt:lpstr>
      <vt:lpstr>PowerPoint Presentation</vt:lpstr>
      <vt:lpstr>NativeScript modules</vt:lpstr>
      <vt:lpstr>NativeScript file module</vt:lpstr>
      <vt:lpstr>HTTP module example</vt:lpstr>
      <vt:lpstr>Community modules</vt:lpstr>
      <vt:lpstr>But how do I turn this into an app?</vt:lpstr>
      <vt:lpstr>Two ways to use NativeScript</vt:lpstr>
      <vt:lpstr>PowerPoint Presentation</vt:lpstr>
      <vt:lpstr>PowerPoint Presentation</vt:lpstr>
      <vt:lpstr>Telerik AppBuilder IDE Options</vt:lpstr>
      <vt:lpstr>NativeScript CLI</vt:lpstr>
      <vt:lpstr>NativeScript CLI requirements</vt:lpstr>
      <vt:lpstr>PowerPoint Presentation</vt:lpstr>
      <vt:lpstr>NativeScript versions</vt:lpstr>
      <vt:lpstr>PowerPoint Presentation</vt:lpstr>
      <vt:lpstr>Lab 1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Polya Vassileva</dc:creator>
  <cp:lastModifiedBy>TJ VanToll</cp:lastModifiedBy>
  <cp:revision>347</cp:revision>
  <dcterms:created xsi:type="dcterms:W3CDTF">2013-04-11T08:37:24Z</dcterms:created>
  <dcterms:modified xsi:type="dcterms:W3CDTF">2015-05-01T15:49:34Z</dcterms:modified>
</cp:coreProperties>
</file>