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7" r:id="rId4"/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2.png"/><Relationship Id="rId4" Type="http://schemas.openxmlformats.org/officeDocument/2006/relationships/image" Target="../media/image0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bg>
      <p:bgPr>
        <a:solidFill>
          <a:srgbClr val="99DBF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0850"/>
            <a:ext cx="9144000" cy="3355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idx="12" type="sldNum"/>
          </p:nvPr>
        </p:nvSpPr>
        <p:spPr>
          <a:xfrm>
            <a:off x="4193382" y="4887426"/>
            <a:ext cx="4500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9C9DA0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28613" y="2736057"/>
            <a:ext cx="8129699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Lato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28613" y="3297257"/>
            <a:ext cx="8129699" cy="33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750"/>
              </a:spcBef>
              <a:buClr>
                <a:srgbClr val="5CE600"/>
              </a:buClr>
              <a:buFont typeface="Arial"/>
              <a:buNone/>
              <a:defRPr/>
            </a:lvl1pPr>
            <a:lvl2pPr indent="0" marL="342900" marR="0" rtl="0" algn="ctr">
              <a:lnSpc>
                <a:spcPct val="90000"/>
              </a:lnSpc>
              <a:spcBef>
                <a:spcPts val="375"/>
              </a:spcBef>
              <a:buClr>
                <a:srgbClr val="5CE600"/>
              </a:buClr>
              <a:buFont typeface="Arial"/>
              <a:buNone/>
              <a:defRPr/>
            </a:lvl2pPr>
            <a:lvl3pPr indent="0" marL="685800" marR="0" rtl="0" algn="ctr">
              <a:lnSpc>
                <a:spcPct val="90000"/>
              </a:lnSpc>
              <a:spcBef>
                <a:spcPts val="375"/>
              </a:spcBef>
              <a:buClr>
                <a:srgbClr val="5CE600"/>
              </a:buClr>
              <a:buFont typeface="Arial"/>
              <a:buNone/>
              <a:defRPr/>
            </a:lvl3pPr>
            <a:lvl4pPr indent="0" marL="1028700" marR="0" rtl="0" algn="ctr">
              <a:lnSpc>
                <a:spcPct val="90000"/>
              </a:lnSpc>
              <a:spcBef>
                <a:spcPts val="375"/>
              </a:spcBef>
              <a:buClr>
                <a:srgbClr val="5CE600"/>
              </a:buClr>
              <a:buFont typeface="Arial"/>
              <a:buNone/>
              <a:defRPr/>
            </a:lvl4pPr>
            <a:lvl5pPr indent="0" marL="1371600" marR="0" rtl="0" algn="ctr">
              <a:lnSpc>
                <a:spcPct val="90000"/>
              </a:lnSpc>
              <a:spcBef>
                <a:spcPts val="375"/>
              </a:spcBef>
              <a:buClr>
                <a:srgbClr val="5CE600"/>
              </a:buClr>
              <a:buFont typeface="Arial"/>
              <a:buNone/>
              <a:defRPr/>
            </a:lvl5pPr>
            <a:lvl6pPr indent="0" marL="1714500" marR="0" rtl="0" algn="ctr">
              <a:lnSpc>
                <a:spcPct val="90000"/>
              </a:lnSpc>
              <a:spcBef>
                <a:spcPts val="375"/>
              </a:spcBef>
              <a:buClr>
                <a:srgbClr val="95BC46"/>
              </a:buClr>
              <a:buFont typeface="Arial"/>
              <a:buNone/>
              <a:defRPr/>
            </a:lvl6pPr>
            <a:lvl7pPr indent="0" marL="20574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/>
            </a:lvl7pPr>
            <a:lvl8pPr indent="0" marL="24003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/>
            </a:lvl8pPr>
            <a:lvl9pPr indent="0" marL="27432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2" type="body"/>
          </p:nvPr>
        </p:nvSpPr>
        <p:spPr>
          <a:xfrm>
            <a:off x="328613" y="3678144"/>
            <a:ext cx="2068200" cy="29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5CE600"/>
              </a:buClr>
              <a:buFont typeface="Lat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15" name="Shape 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375" y="1748553"/>
            <a:ext cx="3800475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400" y="220675"/>
            <a:ext cx="5715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>
            <p:ph idx="3" type="ctrTitle"/>
          </p:nvPr>
        </p:nvSpPr>
        <p:spPr>
          <a:xfrm>
            <a:off x="1014288" y="277082"/>
            <a:ext cx="8129699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Lato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w/ title &amp; sub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idx="12" type="sldNum"/>
          </p:nvPr>
        </p:nvSpPr>
        <p:spPr>
          <a:xfrm>
            <a:off x="4193382" y="4887426"/>
            <a:ext cx="4500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9C9DA0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28613" y="393033"/>
            <a:ext cx="8503799" cy="41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28612" y="1350169"/>
            <a:ext cx="8503500" cy="26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indent="129540" marL="137160" rtl="0">
              <a:spcBef>
                <a:spcPts val="0"/>
              </a:spcBef>
              <a:defRPr/>
            </a:lvl2pPr>
            <a:lvl3pPr indent="132080" marL="274320" rtl="0">
              <a:spcBef>
                <a:spcPts val="0"/>
              </a:spcBef>
              <a:defRPr/>
            </a:lvl3pPr>
            <a:lvl4pPr indent="134619" marL="411480" rtl="0">
              <a:spcBef>
                <a:spcPts val="0"/>
              </a:spcBef>
              <a:defRPr/>
            </a:lvl4pPr>
            <a:lvl5pPr indent="137159" marL="548640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22" name="Shape 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9100" y="0"/>
            <a:ext cx="11049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w/ 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idx="12" type="sldNum"/>
          </p:nvPr>
        </p:nvSpPr>
        <p:spPr>
          <a:xfrm>
            <a:off x="4193382" y="4887426"/>
            <a:ext cx="4500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9C9DA0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328613" y="415604"/>
            <a:ext cx="8503799" cy="41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28612" y="1115170"/>
            <a:ext cx="4120199" cy="3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indent="129540" marL="137160" rtl="0">
              <a:spcBef>
                <a:spcPts val="0"/>
              </a:spcBef>
              <a:defRPr/>
            </a:lvl2pPr>
            <a:lvl3pPr indent="132080" marL="274320" rtl="0">
              <a:spcBef>
                <a:spcPts val="0"/>
              </a:spcBef>
              <a:defRPr/>
            </a:lvl3pPr>
            <a:lvl4pPr indent="134619" marL="411480" rtl="0">
              <a:spcBef>
                <a:spcPts val="0"/>
              </a:spcBef>
              <a:defRPr/>
            </a:lvl4pPr>
            <a:lvl5pPr indent="137159" marL="548640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580575" y="1115170"/>
            <a:ext cx="4120199" cy="3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indent="129540" marL="137160" rtl="0">
              <a:spcBef>
                <a:spcPts val="0"/>
              </a:spcBef>
              <a:defRPr/>
            </a:lvl2pPr>
            <a:lvl3pPr indent="132080" marL="274320" rtl="0">
              <a:spcBef>
                <a:spcPts val="0"/>
              </a:spcBef>
              <a:defRPr/>
            </a:lvl3pPr>
            <a:lvl4pPr indent="134619" marL="411480" rtl="0">
              <a:spcBef>
                <a:spcPts val="0"/>
              </a:spcBef>
              <a:defRPr/>
            </a:lvl4pPr>
            <a:lvl5pPr indent="137159" marL="548640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28" name="Shape 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9100" y="0"/>
            <a:ext cx="11049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28614" y="304137"/>
            <a:ext cx="8408100" cy="9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Lato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28614" y="1526650"/>
            <a:ext cx="8408100" cy="31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700" marL="137160" marR="0" rtl="0" algn="l">
              <a:lnSpc>
                <a:spcPct val="90000"/>
              </a:lnSpc>
              <a:spcBef>
                <a:spcPts val="750"/>
              </a:spcBef>
              <a:buClr>
                <a:srgbClr val="5CE600"/>
              </a:buClr>
              <a:buFont typeface="Arial"/>
              <a:buChar char="•"/>
              <a:defRPr/>
            </a:lvl1pPr>
            <a:lvl2pPr indent="238760" marL="274320" marR="0" rtl="0" algn="l">
              <a:lnSpc>
                <a:spcPct val="90000"/>
              </a:lnSpc>
              <a:spcBef>
                <a:spcPts val="375"/>
              </a:spcBef>
              <a:buClr>
                <a:srgbClr val="5CE600"/>
              </a:buClr>
              <a:buFont typeface="Arial"/>
              <a:buChar char="•"/>
              <a:defRPr/>
            </a:lvl2pPr>
            <a:lvl3pPr indent="210819" marL="411480" marR="0" rtl="0" algn="l">
              <a:lnSpc>
                <a:spcPct val="90000"/>
              </a:lnSpc>
              <a:spcBef>
                <a:spcPts val="375"/>
              </a:spcBef>
              <a:buClr>
                <a:srgbClr val="5CE600"/>
              </a:buClr>
              <a:buFont typeface="Arial"/>
              <a:buChar char="•"/>
              <a:defRPr/>
            </a:lvl3pPr>
            <a:lvl4pPr indent="208279" marL="548640" marR="0" rtl="0" algn="l">
              <a:lnSpc>
                <a:spcPct val="90000"/>
              </a:lnSpc>
              <a:spcBef>
                <a:spcPts val="375"/>
              </a:spcBef>
              <a:buClr>
                <a:srgbClr val="5CE600"/>
              </a:buClr>
              <a:buFont typeface="Arial"/>
              <a:buChar char="•"/>
              <a:defRPr/>
            </a:lvl4pPr>
            <a:lvl5pPr indent="187960" marL="685800" marR="0" rtl="0" algn="l">
              <a:lnSpc>
                <a:spcPct val="90000"/>
              </a:lnSpc>
              <a:spcBef>
                <a:spcPts val="375"/>
              </a:spcBef>
              <a:buClr>
                <a:srgbClr val="5CE600"/>
              </a:buClr>
              <a:buFont typeface="Arial"/>
              <a:buChar char="•"/>
              <a:defRPr/>
            </a:lvl5pPr>
            <a:lvl6pPr indent="-114300" marL="1885950" marR="0" rtl="0" algn="l">
              <a:lnSpc>
                <a:spcPct val="90000"/>
              </a:lnSpc>
              <a:spcBef>
                <a:spcPts val="375"/>
              </a:spcBef>
              <a:buClr>
                <a:srgbClr val="95BC46"/>
              </a:buClr>
              <a:buFont typeface="Arial"/>
              <a:buChar char="•"/>
              <a:defRPr/>
            </a:lvl6pPr>
            <a:lvl7pPr indent="-82550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82550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82550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4193382" y="4887426"/>
            <a:ext cx="4500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9C9DA0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  <p:sp>
        <p:nvSpPr>
          <p:cNvPr id="8" name="Shape 8"/>
          <p:cNvSpPr txBox="1"/>
          <p:nvPr/>
        </p:nvSpPr>
        <p:spPr>
          <a:xfrm>
            <a:off x="338667" y="4887426"/>
            <a:ext cx="25800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700">
                <a:solidFill>
                  <a:srgbClr val="9C9DA0"/>
                </a:solidFill>
                <a:latin typeface="Lato"/>
                <a:ea typeface="Lato"/>
                <a:cs typeface="Lato"/>
                <a:sym typeface="Lato"/>
              </a:rPr>
              <a:t>Summer Of NativeScript - 2015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ocs.nativescript.org/runtimes/android/overview" TargetMode="External"/><Relationship Id="rId4" Type="http://schemas.openxmlformats.org/officeDocument/2006/relationships/hyperlink" Target="http://docs.nativescript.org/runtimes/ios/Overview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raw.githubusercontent.com/NativeScript/NativeScript/master/android17.d.ts" TargetMode="External"/><Relationship Id="rId4" Type="http://schemas.openxmlformats.org/officeDocument/2006/relationships/hyperlink" Target="https://raw.githubusercontent.com/NativeScript/NativeScript/master/ios.d.t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ww.npmjs.com/search?q=nativescript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plugins.telerik.com/" TargetMode="External"/><Relationship Id="rId4" Type="http://schemas.openxmlformats.org/officeDocument/2006/relationships/image" Target="../media/image2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groups.google.com/forum/#!forum/nativescript" TargetMode="External"/><Relationship Id="rId4" Type="http://schemas.openxmlformats.org/officeDocument/2006/relationships/hyperlink" Target="https://twitter.com/nativescrip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328613" y="2736057"/>
            <a:ext cx="8129699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ato"/>
              <a:buNone/>
            </a:pPr>
            <a:r>
              <a:rPr lang="en" sz="40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Diving Deep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328613" y="3297257"/>
            <a:ext cx="8129699" cy="3347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5CE600"/>
              </a:buClr>
              <a:buSzPct val="2500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Summer of NativeScript</a:t>
            </a:r>
          </a:p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328613" y="3678144"/>
            <a:ext cx="2068200" cy="2927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5CE600"/>
              </a:buClr>
              <a:buSzPct val="250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TJ VanToll, Clark Sell</a:t>
            </a:r>
          </a:p>
        </p:txBody>
      </p:sp>
      <p:sp>
        <p:nvSpPr>
          <p:cNvPr id="33" name="Shape 33"/>
          <p:cNvSpPr txBox="1"/>
          <p:nvPr>
            <p:ph idx="3" type="ctrTitle"/>
          </p:nvPr>
        </p:nvSpPr>
        <p:spPr>
          <a:xfrm>
            <a:off x="1014288" y="277082"/>
            <a:ext cx="8129699" cy="51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5AFD"/>
                </a:solidFill>
              </a:rPr>
              <a:t>NativeScript.org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050" y="1008400"/>
            <a:ext cx="75819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350" y="790575"/>
            <a:ext cx="7153275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same code in NativeScript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850" y="1190400"/>
            <a:ext cx="7147900" cy="368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Converting native to JS, a few tips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Check the docs when you hit an advanced scenario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Android:</a:t>
            </a:r>
          </a:p>
          <a:p>
            <a:pPr indent="-381000" lvl="2" marL="13716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■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http://docs.nativescript.org/runtimes/android/overview</a:t>
            </a:r>
            <a:r>
              <a:rPr lang="en"/>
              <a:t> 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iOS:</a:t>
            </a:r>
          </a:p>
          <a:p>
            <a:pPr indent="-381000" lvl="2" marL="13716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■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http://docs.nativescript.org/runtimes/ios/Overview</a:t>
            </a: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255925"/>
            <a:ext cx="8229600" cy="4788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Use NativeScript’s TypeScript definition files as a reference for native APIs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Android</a:t>
            </a:r>
          </a:p>
          <a:p>
            <a:pPr indent="-381000" lvl="2" marL="13716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■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https://raw.githubusercontent.com/NativeScript/NativeScript/master/android17.d.ts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iOS</a:t>
            </a:r>
          </a:p>
          <a:p>
            <a:pPr indent="-381000" lvl="2" marL="13716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■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https://raw.githubusercontent.com/NativeScript/NativeScript/master/ios.d.ts</a:t>
            </a:r>
            <a:r>
              <a:rPr lang="en"/>
              <a:t> 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Try running native APIs with the debug tooling.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Today 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Accessing native code</a:t>
            </a:r>
          </a:p>
          <a:p>
            <a:pPr indent="-419100" lvl="0" marL="457200" rtl="0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0000"/>
                </a:solidFill>
              </a:rPr>
              <a:t>Debugging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Using npm modules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NativeScript plugins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Console logging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 NativeScript CLI automatically sends the result of all console.log calls to the terminal.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50" y="603986"/>
            <a:ext cx="8013298" cy="39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Stack traces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 NativeScript CLI also sends stack traces to the terminal when things go wrong.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174" y="519000"/>
            <a:ext cx="8359649" cy="410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 far you’ve learned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What NativeScript is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How to build apps with NativeScript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How to use UI controls, use NativeScript modules, and add application logic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Web inspector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tns debug</a:t>
            </a:r>
            <a:r>
              <a:rPr lang="en"/>
              <a:t> command to launch.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Allows for step debugging, an interactive console and more.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Visual tree debugging and performance benchmarking is coming soon.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03" y="0"/>
            <a:ext cx="853614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Today 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Accessing native code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Debugging</a:t>
            </a:r>
          </a:p>
          <a:p>
            <a:pPr indent="-419100" lvl="0" marL="457200" rtl="0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0000"/>
                </a:solidFill>
              </a:rPr>
              <a:t>Using npm modules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NativeScript plugins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Using npm modules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NativeScript modules adhere to the same CommonJS spec Node modules do.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Installing modules from npm works just like it does in Node apps.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Example: Knock knock jokes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725" y="916225"/>
            <a:ext cx="6147474" cy="492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Notes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Make sure to run the install in the root of the app.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The --save flag tells npm to save the dependency in your app’s package.json file.</a:t>
            </a:r>
          </a:p>
          <a:p>
            <a:pPr indent="-381000" lvl="1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At build time the NativeScript CLI copies the appropriate files from node_modules into the app itself.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12" y="249587"/>
            <a:ext cx="5724525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Using knock knock jokes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57200" y="2915050"/>
            <a:ext cx="8229600" cy="1686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It’s that easy!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Let’s look a slightly more practical example.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7" y="1503475"/>
            <a:ext cx="67341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Using Moment.js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77162"/>
            <a:ext cx="413385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457200"/>
            <a:ext cx="8229600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Supported npm modules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Most npm modules will work in {N} apps.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Notable ones that won’t are…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Modules that depend on browser APIs such as the DOM (e.g. jQuery)</a:t>
            </a:r>
          </a:p>
          <a:p>
            <a:pPr indent="-381000" lvl="1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Modules that depend on Node.js APIs not present in NativeScript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Today 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Accessing native code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Debugging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Using npm modules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NativeScript plugins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Today 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Accessing native code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Debugging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Using npm modules</a:t>
            </a:r>
          </a:p>
          <a:p>
            <a:pPr indent="-419100" lvl="0" marL="457200" rtl="0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0000"/>
                </a:solidFill>
              </a:rPr>
              <a:t>NativeScript plugins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NativeScript plugins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{N} plugins are also npm modules.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However, {N} plugins have the added ability to run native code, as well as use native iOS and Android SDKs.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Installing plugins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457200" y="1200150"/>
            <a:ext cx="8229600" cy="139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 following installs the NativeScript flashlight plugin: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908287"/>
            <a:ext cx="590550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Plugins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tns plugin add</a:t>
            </a:r>
            <a:r>
              <a:rPr lang="en"/>
              <a:t> does the following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Installs the plugin from npm (including saving dependency in your package.json)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Manages Android and iOS configuration files.</a:t>
            </a:r>
          </a:p>
          <a:p>
            <a:pPr indent="-381000" lvl="1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Installs any necessary iOS and Android SDKs that the plugin needs.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457200" y="254650"/>
            <a:ext cx="8229600" cy="120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For example, using the camera on Android requires camera permissions, but the plugin install takes care of that.</a:t>
            </a:r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101150"/>
            <a:ext cx="7756300" cy="268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457200" y="93800"/>
            <a:ext cx="8229600" cy="1607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 NativeScript push plugin uses iOS .framework files, but again, the plugin install takes care of that.</a:t>
            </a:r>
          </a:p>
        </p:txBody>
      </p:sp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376" y="1881225"/>
            <a:ext cx="5794100" cy="349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457200" y="93825"/>
            <a:ext cx="8229600" cy="120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After installing, using {N} plugins is just like using an npm module.</a:t>
            </a:r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712" y="1730262"/>
            <a:ext cx="764857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Where to find NativeScript plugins?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npm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https://www.npmjs.com/search?q=nativescript</a:t>
            </a: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Verified Plugin Marketplace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457200" y="4399475"/>
            <a:ext cx="8229600" cy="52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http://plugins.telerik.com/</a:t>
            </a:r>
            <a:r>
              <a:rPr lang="en"/>
              <a:t> </a:t>
            </a:r>
          </a:p>
        </p:txBody>
      </p:sp>
      <p:pic>
        <p:nvPicPr>
          <p:cNvPr id="274" name="Shape 2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4" y="1117362"/>
            <a:ext cx="4518324" cy="322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https://groups.google.com/forum/#!forum/nativescript</a:t>
            </a:r>
            <a:r>
              <a:rPr lang="en"/>
              <a:t> 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https://twitter.com/nativescript</a:t>
            </a: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Today 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0000"/>
                </a:solidFill>
              </a:rPr>
              <a:t>Accessing native code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Debugging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Using npm modules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NativeScript plugins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ctrTitle"/>
          </p:nvPr>
        </p:nvSpPr>
        <p:spPr>
          <a:xfrm>
            <a:off x="328613" y="2736057"/>
            <a:ext cx="8129699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ato"/>
              <a:buNone/>
            </a:pPr>
            <a:r>
              <a:rPr lang="en" sz="40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Thanks!</a:t>
            </a:r>
          </a:p>
        </p:txBody>
      </p:sp>
      <p:sp>
        <p:nvSpPr>
          <p:cNvPr id="286" name="Shape 286"/>
          <p:cNvSpPr txBox="1"/>
          <p:nvPr>
            <p:ph idx="2" type="ctrTitle"/>
          </p:nvPr>
        </p:nvSpPr>
        <p:spPr>
          <a:xfrm>
            <a:off x="1014288" y="277082"/>
            <a:ext cx="8129699" cy="51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5AFD"/>
                </a:solidFill>
              </a:rPr>
              <a:t>NativeScript.org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Accessing native code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All iOS and Android APIs are available to your NativeScript app in JavaScript directly.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Suppose you want to add a flashlight to your NativeScript-written iOS app.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1017925"/>
            <a:ext cx="739140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950" y="452425"/>
            <a:ext cx="7029450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same function in NativeScript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50" y="1349238"/>
            <a:ext cx="9144001" cy="3182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lerik">
  <a:themeElements>
    <a:clrScheme name="Telerik 3.0 New Brand">
      <a:dk1>
        <a:srgbClr val="2A2D33"/>
      </a:dk1>
      <a:lt1>
        <a:srgbClr val="FFFFFF"/>
      </a:lt1>
      <a:dk2>
        <a:srgbClr val="384361"/>
      </a:dk2>
      <a:lt2>
        <a:srgbClr val="E1E5EA"/>
      </a:lt2>
      <a:accent1>
        <a:srgbClr val="E73039"/>
      </a:accent1>
      <a:accent2>
        <a:srgbClr val="FF8800"/>
      </a:accent2>
      <a:accent3>
        <a:srgbClr val="FFD73F"/>
      </a:accent3>
      <a:accent4>
        <a:srgbClr val="5DC62E"/>
      </a:accent4>
      <a:accent5>
        <a:srgbClr val="009B55"/>
      </a:accent5>
      <a:accent6>
        <a:srgbClr val="3CD5ED"/>
      </a:accent6>
      <a:hlink>
        <a:srgbClr val="0099CC"/>
      </a:hlink>
      <a:folHlink>
        <a:srgbClr val="9149B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