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1B_D5CD10B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4" r:id="rId6"/>
    <p:sldId id="300" r:id="rId7"/>
    <p:sldId id="290" r:id="rId8"/>
    <p:sldId id="293" r:id="rId9"/>
    <p:sldId id="295" r:id="rId10"/>
    <p:sldId id="301" r:id="rId11"/>
    <p:sldId id="302" r:id="rId12"/>
    <p:sldId id="297" r:id="rId13"/>
    <p:sldId id="276" r:id="rId14"/>
    <p:sldId id="303" r:id="rId15"/>
    <p:sldId id="296" r:id="rId16"/>
    <p:sldId id="294" r:id="rId17"/>
    <p:sldId id="306" r:id="rId18"/>
    <p:sldId id="283" r:id="rId19"/>
    <p:sldId id="299" r:id="rId20"/>
    <p:sldId id="305" r:id="rId21"/>
    <p:sldId id="317" r:id="rId22"/>
    <p:sldId id="309" r:id="rId23"/>
    <p:sldId id="310" r:id="rId24"/>
    <p:sldId id="311" r:id="rId25"/>
    <p:sldId id="312" r:id="rId26"/>
    <p:sldId id="307" r:id="rId27"/>
    <p:sldId id="313" r:id="rId28"/>
    <p:sldId id="314" r:id="rId29"/>
    <p:sldId id="315" r:id="rId30"/>
    <p:sldId id="316" r:id="rId31"/>
    <p:sldId id="318" r:id="rId32"/>
    <p:sldId id="258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E3E5DA60-DF79-A447-802B-269008FBCE29}" name="Guest User" initials="GU" userId="S::urn:spo:anon#8cb7096f5523d3bc387a4808ed587a016093b3a09759beb93858b52b6124794a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36248-BEA1-3F1A-6A90-D6010C335813}" v="44" dt="2022-11-16T19:20:24.480"/>
    <p1510:client id="{6F8DF63F-73E5-4786-81E1-DAEC37D5A688}" v="235" dt="2022-11-16T10:15:22.330"/>
    <p1510:client id="{AA87EE62-81BB-4C30-A2FA-9E2F4A7A5F5D}" v="97" dt="2022-11-16T22:34:46.104"/>
    <p1510:client id="{BCDFACD9-F537-40C0-B627-5F486B0BF5DD}" v="58" dt="2022-11-15T22:46:44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omments/modernComment_11B_D5CD10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0D1D55-E0C5-4682-9B07-ED1972B7ECCB}" authorId="{E3E5DA60-DF79-A447-802B-269008FBCE29}" created="2022-11-16T22:14:26.9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6986175" sldId="283"/>
      <ac:spMk id="11" creationId="{A6840B8C-83DA-DC9A-A970-8DADFD7C1B43}"/>
    </ac:deMkLst>
    <p188:txBody>
      <a:bodyPr/>
      <a:lstStyle/>
      <a:p>
        <a:r>
          <a:rPr lang="en-US"/>
          <a:t>removed : "Or in other words: it isn’t open for extension."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8/10/relationships/comments" Target="../comments/modernComment_11B_D5CD10BF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Solid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Natnael Tsige</a:t>
            </a:r>
          </a:p>
          <a:p>
            <a:r>
              <a:rPr lang="en-US">
                <a:solidFill>
                  <a:schemeClr val="bg1"/>
                </a:solidFill>
              </a:rPr>
              <a:t>Nicholas Scofield</a:t>
            </a:r>
          </a:p>
          <a:p>
            <a:r>
              <a:rPr lang="en-US" err="1">
                <a:solidFill>
                  <a:schemeClr val="bg1"/>
                </a:solidFill>
              </a:rPr>
              <a:t>Muluh</a:t>
            </a:r>
            <a:r>
              <a:rPr lang="en-US">
                <a:solidFill>
                  <a:schemeClr val="bg1"/>
                </a:solidFill>
              </a:rPr>
              <a:t> Clive </a:t>
            </a:r>
            <a:r>
              <a:rPr lang="en-US" err="1">
                <a:solidFill>
                  <a:schemeClr val="bg1"/>
                </a:solidFill>
              </a:rPr>
              <a:t>Muluh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561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Proper implementation</a:t>
            </a:r>
            <a:endParaRPr lang="en-US" sz="4100" i="1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5F23F15-1CD3-CEC4-1B96-38EE18A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" y="902752"/>
            <a:ext cx="4711677" cy="5883637"/>
          </a:xfrm>
          <a:prstGeom prst="rect">
            <a:avLst/>
          </a:prstGeom>
        </p:spPr>
      </p:pic>
      <p:pic>
        <p:nvPicPr>
          <p:cNvPr id="9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FF5CC6F-197E-A753-5E3F-5E54AF0C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08" y="1679871"/>
            <a:ext cx="6589683" cy="47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0" y="142875"/>
            <a:ext cx="7744407" cy="892953"/>
          </a:xfrm>
        </p:spPr>
        <p:txBody>
          <a:bodyPr>
            <a:noAutofit/>
          </a:bodyPr>
          <a:lstStyle/>
          <a:p>
            <a:r>
              <a:rPr lang="en-US" sz="4000"/>
              <a:t>Open-closed principle (OCP)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106" y="1527628"/>
            <a:ext cx="7744407" cy="4425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Guiding principle for OPC: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name suggests, this principle states that software entities such as: class, modules and function should be open for extension but closed for modification. As a result, when the business requirements change then the entity can be extended, but not modified.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not modify existing Code?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because modifying an existing code come with a risk of cratering bug.</a:t>
            </a:r>
          </a:p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add functionality without modifying an existing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done with the use of delegate function, interface and abstract class.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/>
              <a:t>OCP continues...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What are the advantages of Open-Close principle?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Better abstraction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Loosely coupled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Easier debugging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An already tested and deployed code won’t crash because it is not being modified.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92853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146" y="304120"/>
            <a:ext cx="7744407" cy="684926"/>
          </a:xfrm>
        </p:spPr>
        <p:txBody>
          <a:bodyPr>
            <a:normAutofit fontScale="90000"/>
          </a:bodyPr>
          <a:lstStyle/>
          <a:p>
            <a:r>
              <a:rPr lang="en-US"/>
              <a:t>OCP example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2122" y="1151757"/>
            <a:ext cx="7744407" cy="38536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are contacted by a client and were asked to write a program that calculate the accumulative area of a rectangle.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implement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9700"/>
            <a:ext cx="1090422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Bad implementation 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075" y="1205689"/>
            <a:ext cx="6144403" cy="5241764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implementation works fine. However, it is not an ideal implementation.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It is a good engineering practice to always keep in mind requirements could change and extension of </a:t>
            </a:r>
            <a:r>
              <a:rPr lang="en-US" sz="2000">
                <a:latin typeface="Tahoma"/>
                <a:ea typeface="Tahoma"/>
                <a:cs typeface="Tahoma"/>
              </a:rPr>
              <a:t>functionalities are possible. Therefore we need to </a:t>
            </a:r>
            <a:r>
              <a:rPr lang="en-US" sz="2000" dirty="0">
                <a:latin typeface="Tahoma"/>
                <a:ea typeface="Tahoma"/>
                <a:cs typeface="Tahoma"/>
              </a:rPr>
              <a:t>keep our implementation open for extension.   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our client contacted us again and requested for circle to be included in the functionality.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got about including circle in the program? 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88258CA-648F-6D0F-CB28-B7620A1B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8" y="1212146"/>
            <a:ext cx="4738897" cy="37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B1865-9A2B-4217-AF05-71AE68C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B47D8-A8FC-413D-8889-804077D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840B8C-83DA-DC9A-A970-8DADFD7C1B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282" y="1296954"/>
            <a:ext cx="5918718" cy="48332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Tahoma"/>
                <a:ea typeface="Tahoma"/>
                <a:cs typeface="Tahoma"/>
              </a:rPr>
              <a:t>One way to go about if to include a conditional statement that account to the new requirement.</a:t>
            </a:r>
          </a:p>
          <a:p>
            <a:r>
              <a:rPr lang="en-US" sz="2200" dirty="0">
                <a:latin typeface="Tahoma"/>
                <a:ea typeface="Tahoma"/>
                <a:cs typeface="Tahoma"/>
              </a:rPr>
              <a:t>However, this is not a good practice.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As we account for many more shapes, we will have to add more conditional statement resulting undesirable implementation.</a:t>
            </a:r>
          </a:p>
          <a:p>
            <a:pPr lvl="1"/>
            <a:r>
              <a:rPr lang="en-US" sz="2200" dirty="0" err="1">
                <a:latin typeface="Tahoma"/>
                <a:ea typeface="Tahoma"/>
                <a:cs typeface="Tahoma"/>
              </a:rPr>
              <a:t>CumulativeArea</a:t>
            </a:r>
            <a:r>
              <a:rPr lang="en-US" sz="2200" dirty="0">
                <a:latin typeface="Tahoma"/>
                <a:ea typeface="Tahoma"/>
                <a:cs typeface="Tahoma"/>
              </a:rPr>
              <a:t> is not closed for modification as we need to change it to extend it. </a:t>
            </a:r>
            <a:endParaRPr lang="en-US" sz="2200" dirty="0">
              <a:solidFill>
                <a:srgbClr val="FF0000"/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Makes the overall program difficult to maintain.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Makes testing difficult.</a:t>
            </a:r>
          </a:p>
          <a:p>
            <a:r>
              <a:rPr lang="en-US" sz="2200" dirty="0">
                <a:latin typeface="Tahoma"/>
                <a:ea typeface="Tahoma"/>
                <a:cs typeface="Tahoma"/>
              </a:rPr>
              <a:t>How can we improve?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Use abstract class.</a:t>
            </a:r>
          </a:p>
          <a:p>
            <a:pPr marL="457200" lvl="1" indent="0">
              <a:buNone/>
            </a:pP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A782B71-3B97-89FB-AFF0-DA83717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230022"/>
            <a:ext cx="9423917" cy="694171"/>
          </a:xfrm>
        </p:spPr>
        <p:txBody>
          <a:bodyPr>
            <a:normAutofit fontScale="90000"/>
          </a:bodyPr>
          <a:lstStyle/>
          <a:p>
            <a:r>
              <a:rPr lang="en-US" sz="4400"/>
              <a:t>Bad implementation </a:t>
            </a:r>
            <a:r>
              <a:rPr lang="en-US" sz="4400" err="1"/>
              <a:t>COnT</a:t>
            </a:r>
            <a:r>
              <a:rPr lang="en-US" sz="4400"/>
              <a:t>…..</a:t>
            </a:r>
            <a:endParaRPr lang="en-US"/>
          </a:p>
        </p:txBody>
      </p:sp>
      <p:pic>
        <p:nvPicPr>
          <p:cNvPr id="51" name="Picture 50" descr="Text&#10;&#10;Description automatically generated">
            <a:extLst>
              <a:ext uri="{FF2B5EF4-FFF2-40B4-BE49-F238E27FC236}">
                <a16:creationId xmlns:a16="http://schemas.microsoft.com/office/drawing/2014/main" id="{72E1D186-23F7-502E-A43A-E9969858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4" y="1103470"/>
            <a:ext cx="6214688" cy="46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61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100"/>
              <a:t>Compiling with OCP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5225-3668-E4C5-0F14-B2868C9B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" y="997676"/>
            <a:ext cx="3346994" cy="2456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20507-6ACD-8378-6843-2D0C2E74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3" y="3610214"/>
            <a:ext cx="3346994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E421F-5A41-27A1-C4FC-9EA04520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87" y="997676"/>
            <a:ext cx="3566469" cy="370668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BF20E75-DD27-A177-DAC1-A97CB78CE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350" y="997676"/>
            <a:ext cx="422946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9" y="319251"/>
            <a:ext cx="7744407" cy="692150"/>
          </a:xfrm>
        </p:spPr>
        <p:txBody>
          <a:bodyPr>
            <a:normAutofit fontScale="90000"/>
          </a:bodyPr>
          <a:lstStyle/>
          <a:p>
            <a:r>
              <a:rPr lang="en-US"/>
              <a:t>Liskov substitution principle (LSP)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9" y="1599229"/>
            <a:ext cx="7744407" cy="5021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Liskov Substitution Principle states that subclasses should be substitutable for their base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that class B is a subclass of class A, we should be able to pass an object of class B to any method that expects an object of class A, and the method should function without any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a subclass should inherit all the characteristics of its parent class and never disregard or downsize any property of the parent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substitution shouldn’t  result in an error. 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Benefits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us model a good inheritance hierarchies.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has prevent model hierarchies that don’t conform to the open-close principles.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Loosely dependent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6487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296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4FE26-E02F-4333-E69C-6679FAEC76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7895" y="1124214"/>
            <a:ext cx="5331754" cy="4066384"/>
          </a:xfrm>
          <a:prstGeom prst="rect">
            <a:avLst/>
          </a:prstGeom>
        </p:spPr>
      </p:pic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90DF-B755-52FB-25C4-8FC99175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36" y="1124214"/>
            <a:ext cx="4767485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866345"/>
            <a:ext cx="6800850" cy="904696"/>
          </a:xfrm>
        </p:spPr>
        <p:txBody>
          <a:bodyPr>
            <a:normAutofit/>
          </a:bodyPr>
          <a:lstStyle/>
          <a:p>
            <a:r>
              <a:rPr lang="en-US" sz="4000"/>
              <a:t>Solid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55" y="1982443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SOLID principles are a set of object-oriented design principles  collected by American computer scantiest Robert C. Martin (aka uncle Bob) in 1995.  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Martin has written many book.</a:t>
            </a:r>
          </a:p>
          <a:p>
            <a:pPr lvl="2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Recommendation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>
                <a:solidFill>
                  <a:schemeClr val="tx2"/>
                </a:solidFill>
              </a:rPr>
              <a:t>“Design principles and patterns”(2000)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/>
              <a:t>SOLID Principle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A286B-8A06-1C27-9DCB-76CBA990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53" y="0"/>
            <a:ext cx="4069047" cy="29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5408ACD-9BE5-57C0-B43C-45A39C21556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71" y="829733"/>
            <a:ext cx="4678681" cy="5198534"/>
          </a:xfrm>
          <a:prstGeom prst="rect">
            <a:avLst/>
          </a:prstGeom>
          <a:noFill/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Here our inheritance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What will the output to this be?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Let's fly!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What if we wanted implement a bird that can’t fly. I.e., Penguin.  </a:t>
            </a:r>
          </a:p>
          <a:p>
            <a:pPr lvl="1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LSP Example Demo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27743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9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 </a:t>
            </a:r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30BC3-3032-B909-4C20-8C15BD5B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1103174"/>
            <a:ext cx="4704064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This will  throw an exception because Penguin can’t fly. 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This violates LSP principle, the subclass is not inheriting all the functionalities of the super class.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would we go about fixing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Example Demo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39A3-51E8-43D2-30C6-CB689A41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991207"/>
            <a:ext cx="4676037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710-BEC2-AD40-A5F9-6E00D13A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49250"/>
            <a:ext cx="8081010" cy="8207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/>
                <a:ea typeface="Tahoma"/>
                <a:cs typeface="Tahoma"/>
              </a:rPr>
              <a:t>LPS Example cont. 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0C85C-C2ED-B27F-9ED1-B27E23DFAB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2651" y="1226898"/>
            <a:ext cx="4007498" cy="4663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Of course, we can filter out nonflying bird, but this still doesn't address the problem as the substitution still throws an exception.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B0D9A9E-D4BD-7A8B-8A1E-29959B5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CED6271-F95A-FBC8-1910-F24990DA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75198C-BA44-E493-C0B6-1C94777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067A-A295-98B2-56E9-D1522C03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21" y="1226898"/>
            <a:ext cx="4368094" cy="46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problems do we observe?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556B-5B8E-A8B0-819B-53B5A9EF9612}"/>
              </a:ext>
            </a:extLst>
          </p:cNvPr>
          <p:cNvSpPr txBox="1">
            <a:spLocks/>
          </p:cNvSpPr>
          <p:nvPr/>
        </p:nvSpPr>
        <p:spPr>
          <a:xfrm>
            <a:off x="391886" y="1429451"/>
            <a:ext cx="7585787" cy="399909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penguin class downsize the functionality of the bird class.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This is a direct violation of the LSP.</a:t>
            </a:r>
          </a:p>
          <a:p>
            <a:pPr marL="742950" lvl="1" indent="-285750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It also breaks the open-closed principle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What if we added multiple birds that cannot fly?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How we can we refactor the program so that we can avoid the misbehavior of non-flying birds?</a:t>
            </a:r>
          </a:p>
        </p:txBody>
      </p:sp>
    </p:spTree>
    <p:extLst>
      <p:ext uri="{BB962C8B-B14F-4D97-AF65-F5344CB8AC3E}">
        <p14:creationId xmlns:p14="http://schemas.microsoft.com/office/powerpoint/2010/main" val="27350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63" y="210814"/>
            <a:ext cx="8107969" cy="68492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 exercise.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C1CC0B-9874-CEB8-9C39-0E38289B56CE}"/>
              </a:ext>
            </a:extLst>
          </p:cNvPr>
          <p:cNvSpPr txBox="1">
            <a:spLocks/>
          </p:cNvSpPr>
          <p:nvPr/>
        </p:nvSpPr>
        <p:spPr>
          <a:xfrm>
            <a:off x="3004457" y="1184429"/>
            <a:ext cx="8910736" cy="40874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 the program such that it operates in accordance with LSP.</a:t>
            </a:r>
          </a:p>
          <a:p>
            <a:pPr marL="285750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Hint: 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the single responsibility rule.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 we have multiple responsibilities in a single class?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decouple those responsibilities?</a:t>
            </a:r>
          </a:p>
          <a:p>
            <a:pPr marL="742950" lvl="1" indent="-28575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015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4740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complaint implementation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7E77-6318-4D78-5FAE-573FE198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6" y="1342960"/>
            <a:ext cx="4877223" cy="43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8F13B-9909-C851-7442-C97716B6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02" y="1342960"/>
            <a:ext cx="471261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LSP Example Demo</a:t>
            </a:r>
            <a:endParaRPr lang="en-US" sz="4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5885-F90C-C307-164C-4D7CD688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3" y="1305612"/>
            <a:ext cx="4188315" cy="4590686"/>
          </a:xfrm>
          <a:prstGeom prst="rect">
            <a:avLst/>
          </a:prstGeom>
        </p:spPr>
      </p:pic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85CD183-6DA1-2ADB-03BF-534DFF49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94" y="1302371"/>
            <a:ext cx="4818751" cy="45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/>
              <a:t>In-class exercise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Refactor the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InClassEX.cs</a:t>
            </a:r>
            <a:r>
              <a:rPr lang="en-US" sz="2000" dirty="0">
                <a:latin typeface="Tahoma"/>
                <a:ea typeface="Tahoma"/>
                <a:cs typeface="Tahoma"/>
              </a:rPr>
              <a:t> in the code demo. 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44865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967" y="1098339"/>
            <a:ext cx="7021362" cy="226411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15671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Rockwell" panose="02060603020205020403" pitchFamily="18" charset="0"/>
              </a:rPr>
              <a:t>What is Solid principle? 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1" y="2253716"/>
            <a:ext cx="7744407" cy="3853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SOLID Principles are five principles of Object-Oriented class design. 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is an acronym for the following five principles.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- Single responsibility principle (SRP)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Open-Closed principle (OCP)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L - Liskov substitution principle (LSP)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- Interface segregation principle (ISP)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- Dependency inversion principle (DIP)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75E36B-E333-1630-55AC-C43FF6DD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0204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1976C71-C2C0-B0D7-67A3-242167C5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274"/>
            <a:ext cx="6800850" cy="1325880"/>
          </a:xfrm>
        </p:spPr>
        <p:txBody>
          <a:bodyPr>
            <a:normAutofit/>
          </a:bodyPr>
          <a:lstStyle/>
          <a:p>
            <a:r>
              <a:rPr lang="en-US" sz="4000"/>
              <a:t>Who introduced the principles?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B7C1EB-0DB0-9EBC-1A27-841869974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01104"/>
            <a:ext cx="6800850" cy="428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Single Responsibility Principle was introduced by Robert C. Martin in 2003.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Open-Closed Principle was introduced by Bertrand Meyer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Liskov Substitution Principle was introduced by  Barbara Liskov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Interface Segregation Principle was formulated by Robert C. Martin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Dependency Inversion Principle was introduced by Robert C. Martin.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acronym SOLID is coined by Michael Feathers.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60C9-F8BE-2B2E-396F-2956DEB3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FF87-6E64-EFB0-674F-9AE9354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5268-BEE2-17AA-0030-C86C4BC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90315"/>
          </a:xfrm>
        </p:spPr>
        <p:txBody>
          <a:bodyPr>
            <a:noAutofit/>
          </a:bodyPr>
          <a:lstStyle/>
          <a:p>
            <a:r>
              <a:rPr lang="en-US" sz="4000">
                <a:latin typeface="Rockwell"/>
              </a:rPr>
              <a:t>What are the goals of Solid Principle?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0" y="2104669"/>
            <a:ext cx="7744407" cy="4511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To make program: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complexity and makes overall program easy to follow.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 of your code can be easily swapped out for another implementation.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code that is easy to modify or extend.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829D347-EFE1-8569-77B3-9151D8D4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/>
              <a:t>Single Responsibility Principle (SRP)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FDD9BED-5385-FD11-0FA7-5647739C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responsibility principle has one guiding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should have one and only one reason to change.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3C4A4B6-4C83-0E33-5799-3F44213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CB104A-0694-314B-FF81-E46A8D8B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960E4E-8F21-F01B-A533-DF57FCA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9C300C1-CF9D-B589-B323-9E682BF8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19390"/>
            <a:ext cx="4381081" cy="34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058400" cy="694171"/>
          </a:xfrm>
        </p:spPr>
        <p:txBody>
          <a:bodyPr anchor="t">
            <a:normAutofit fontScale="90000"/>
          </a:bodyPr>
          <a:lstStyle/>
          <a:p>
            <a:r>
              <a:rPr lang="en-US" sz="4000"/>
              <a:t>Single Responsibility Principle Cont…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90283"/>
            <a:ext cx="10058400" cy="4446623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/>
              <a:t>When designing a program, one class is at most responsible for one task or responsibility. And only when there is a change needed for that particular task should this class be changed.</a:t>
            </a:r>
          </a:p>
          <a:p>
            <a:r>
              <a:rPr lang="en-US" sz="2000"/>
              <a:t>Advantaged of SRP</a:t>
            </a:r>
          </a:p>
          <a:p>
            <a:pPr lvl="1"/>
            <a:r>
              <a:rPr lang="en-US" sz="2000"/>
              <a:t>Well organized code</a:t>
            </a:r>
          </a:p>
          <a:p>
            <a:pPr lvl="1"/>
            <a:r>
              <a:rPr lang="en-US" sz="2000"/>
              <a:t>Less fragile</a:t>
            </a:r>
          </a:p>
          <a:p>
            <a:pPr lvl="1"/>
            <a:r>
              <a:rPr lang="en-US" sz="2000"/>
              <a:t>Low coupling / High cohesion</a:t>
            </a:r>
          </a:p>
          <a:p>
            <a:pPr lvl="1"/>
            <a:r>
              <a:rPr lang="en-US" sz="2000"/>
              <a:t>Maintainability</a:t>
            </a:r>
          </a:p>
          <a:p>
            <a:pPr lvl="1"/>
            <a:r>
              <a:rPr lang="en-US" sz="2000"/>
              <a:t>Testability </a:t>
            </a:r>
          </a:p>
          <a:p>
            <a:pPr lvl="1"/>
            <a:r>
              <a:rPr lang="en-US" sz="2000"/>
              <a:t>Easier Debugging </a:t>
            </a:r>
            <a:endParaRPr lang="en-US" sz="1600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42" y="243591"/>
            <a:ext cx="10182226" cy="763136"/>
          </a:xfrm>
        </p:spPr>
        <p:txBody>
          <a:bodyPr>
            <a:normAutofit/>
          </a:bodyPr>
          <a:lstStyle/>
          <a:p>
            <a:r>
              <a:rPr lang="en-US" sz="4000" i="1"/>
              <a:t>Violation of SRP</a:t>
            </a:r>
            <a:endParaRPr lang="en-ZA" sz="400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0A8D9-108A-3D40-6D2E-35898823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9" y="53737"/>
            <a:ext cx="5362137" cy="669484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684D304-8BF4-1165-E756-C8213F18CB8C}"/>
              </a:ext>
            </a:extLst>
          </p:cNvPr>
          <p:cNvSpPr txBox="1">
            <a:spLocks/>
          </p:cNvSpPr>
          <p:nvPr/>
        </p:nvSpPr>
        <p:spPr>
          <a:xfrm>
            <a:off x="5744527" y="2586326"/>
            <a:ext cx="5513197" cy="183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does this program violate SPR?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improve the code so that program is in accordance with the principle?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8" y="212401"/>
            <a:ext cx="7744407" cy="1112595"/>
          </a:xfrm>
        </p:spPr>
        <p:txBody>
          <a:bodyPr>
            <a:normAutofit fontScale="90000"/>
          </a:bodyPr>
          <a:lstStyle/>
          <a:p>
            <a:r>
              <a:rPr lang="en-US"/>
              <a:t>What problem have we noticed.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8" y="1510137"/>
            <a:ext cx="7744407" cy="49710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Responsibilities assigned to a single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text manipulator class has text manipulation and print functionality contained in it. Therefore, single responsibility principle has been violated.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Lacks cohesion of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 Cohesion refers to the degree to which the elements inside a module belong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print function isn’t making modification to the text it’s just printing it.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be done to fix the program in accordance with SPR?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Decouple the text manipulation and print logic (make a class for a print logic).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This will also allow us to expand more on the print functionality.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4697573-f18e-4b4c-8f78-e2ff24fa7c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B6685CC61744696CC4E76FF29D996" ma:contentTypeVersion="11" ma:contentTypeDescription="Create a new document." ma:contentTypeScope="" ma:versionID="39d951cbe2b1a374a6be8452edac4a9b">
  <xsd:schema xmlns:xsd="http://www.w3.org/2001/XMLSchema" xmlns:xs="http://www.w3.org/2001/XMLSchema" xmlns:p="http://schemas.microsoft.com/office/2006/metadata/properties" xmlns:ns3="44697573-f18e-4b4c-8f78-e2ff24fa7cdd" xmlns:ns4="a16cda6a-2f7b-4f3d-842d-c96acbf27918" targetNamespace="http://schemas.microsoft.com/office/2006/metadata/properties" ma:root="true" ma:fieldsID="b5273d86dd0a48268e677ece413780fe" ns3:_="" ns4:_="">
    <xsd:import namespace="44697573-f18e-4b4c-8f78-e2ff24fa7cdd"/>
    <xsd:import namespace="a16cda6a-2f7b-4f3d-842d-c96acbf27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97573-f18e-4b4c-8f78-e2ff24fa7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cda6a-2f7b-4f3d-842d-c96acbf27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44697573-f18e-4b4c-8f78-e2ff24fa7cdd"/>
    <ds:schemaRef ds:uri="a16cda6a-2f7b-4f3d-842d-c96acbf279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121D42-16F6-405B-8B98-5CF1D8FBAB69}">
  <ds:schemaRefs>
    <ds:schemaRef ds:uri="44697573-f18e-4b4c-8f78-e2ff24fa7cdd"/>
    <ds:schemaRef ds:uri="a16cda6a-2f7b-4f3d-842d-c96acbf27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1301</Words>
  <Application>Microsoft Office PowerPoint</Application>
  <PresentationFormat>Widescreen</PresentationFormat>
  <Paragraphs>243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Rockwell</vt:lpstr>
      <vt:lpstr>Tahoma</vt:lpstr>
      <vt:lpstr>Office Theme</vt:lpstr>
      <vt:lpstr>Solid Principle</vt:lpstr>
      <vt:lpstr>Solid Principle</vt:lpstr>
      <vt:lpstr>What is Solid principle? </vt:lpstr>
      <vt:lpstr>Who introduced the principles?</vt:lpstr>
      <vt:lpstr>What are the goals of Solid Principle?</vt:lpstr>
      <vt:lpstr>Single Responsibility Principle (SRP) </vt:lpstr>
      <vt:lpstr>Single Responsibility Principle Cont…</vt:lpstr>
      <vt:lpstr>Violation of SRP</vt:lpstr>
      <vt:lpstr>What problem have we noticed. </vt:lpstr>
      <vt:lpstr>Proper implementation</vt:lpstr>
      <vt:lpstr>Open-closed principle (OCP)</vt:lpstr>
      <vt:lpstr>OCP continues...</vt:lpstr>
      <vt:lpstr>OCP example </vt:lpstr>
      <vt:lpstr>Bad implementation </vt:lpstr>
      <vt:lpstr>Bad implementation COnT…..</vt:lpstr>
      <vt:lpstr>Compiling with OCP</vt:lpstr>
      <vt:lpstr>Liskov substitution principle (LSP)</vt:lpstr>
      <vt:lpstr>LSP Benefits </vt:lpstr>
      <vt:lpstr>LsP Example</vt:lpstr>
      <vt:lpstr>LSP Example Demo</vt:lpstr>
      <vt:lpstr>LsP Example Cont…</vt:lpstr>
      <vt:lpstr>LSP Example Demo</vt:lpstr>
      <vt:lpstr>LPS Example cont. …</vt:lpstr>
      <vt:lpstr>What problems do we observe?</vt:lpstr>
      <vt:lpstr>In class exercise.</vt:lpstr>
      <vt:lpstr>LSP complaint implementation</vt:lpstr>
      <vt:lpstr>LSP Example Demo</vt:lpstr>
      <vt:lpstr>In-class exercise 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Tsige, Natnael</dc:creator>
  <cp:lastModifiedBy>Tsige, Natnael</cp:lastModifiedBy>
  <cp:revision>51</cp:revision>
  <dcterms:created xsi:type="dcterms:W3CDTF">2022-11-14T22:11:30Z</dcterms:created>
  <dcterms:modified xsi:type="dcterms:W3CDTF">2022-11-28T22:13:57Z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0x0101009C0B6685CC61744696CC4E76FF29D996</vt:lpwstr>
  </property>
</Properties>
</file>