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0" r:id="rId6"/>
    <p:sldId id="258" r:id="rId7"/>
    <p:sldId id="261" r:id="rId8"/>
    <p:sldId id="262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&lt;SOLID Principle&gt;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&lt;Natnael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TSige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pPr algn="ctr"/>
            <a:r>
              <a:rPr lang="en-US" sz="2400" dirty="0">
                <a:latin typeface="Tahoma"/>
                <a:ea typeface="Tahoma"/>
                <a:cs typeface="Tahoma"/>
              </a:rPr>
              <a:t>&lt;MULUH CLIVE MULUH (*_*)&gt;</a:t>
            </a:r>
          </a:p>
          <a:p>
            <a:pPr algn="ctr"/>
            <a:r>
              <a:rPr lang="en-US" sz="2400" dirty="0">
                <a:latin typeface="Tahoma"/>
                <a:ea typeface="Tahoma"/>
                <a:cs typeface="Tahoma"/>
              </a:rPr>
              <a:t>&lt;Nick </a:t>
            </a:r>
            <a:r>
              <a:rPr lang="en-US" sz="2400" dirty="0" err="1">
                <a:latin typeface="Tahoma"/>
                <a:ea typeface="Tahoma"/>
                <a:cs typeface="Tahoma"/>
              </a:rPr>
              <a:t>scofield</a:t>
            </a:r>
            <a:r>
              <a:rPr lang="en-US" sz="2400" dirty="0">
                <a:latin typeface="Tahoma"/>
                <a:ea typeface="Tahoma"/>
                <a:cs typeface="Tahoma"/>
              </a:rPr>
              <a:t>&gt;</a:t>
            </a:r>
          </a:p>
          <a:p>
            <a:pPr algn="ctr"/>
            <a:endParaRPr lang="en-US" sz="24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Proper implementation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3681C78-5130-002F-6435-E81E842980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416" y="1066800"/>
            <a:ext cx="4090380" cy="5105400"/>
          </a:xfr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7AE78EA-FC35-BB19-E244-810F4816B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8816" y="1889610"/>
            <a:ext cx="4861981" cy="3459780"/>
          </a:xfrm>
        </p:spPr>
      </p:pic>
    </p:spTree>
    <p:extLst>
      <p:ext uri="{BB962C8B-B14F-4D97-AF65-F5344CB8AC3E}">
        <p14:creationId xmlns:p14="http://schemas.microsoft.com/office/powerpoint/2010/main" val="14032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CE1622-BB93-B582-CF91-7E77435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8956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Open-Closed principle (OCP)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049BEB-B4E6-5B0A-D6A5-69150ED79E04}"/>
              </a:ext>
            </a:extLst>
          </p:cNvPr>
          <p:cNvSpPr txBox="1">
            <a:spLocks/>
          </p:cNvSpPr>
          <p:nvPr/>
        </p:nvSpPr>
        <p:spPr>
          <a:xfrm>
            <a:off x="1141412" y="1602658"/>
            <a:ext cx="9905999" cy="418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Open-Closed principle states that:</a:t>
            </a:r>
          </a:p>
          <a:p>
            <a:pPr lvl="1"/>
            <a:r>
              <a:rPr lang="en-US" dirty="0"/>
              <a:t>A software entity such as class, modules and function should be open for extension but closed for modification.</a:t>
            </a:r>
          </a:p>
          <a:p>
            <a:pPr lvl="1"/>
            <a:r>
              <a:rPr lang="en-US" dirty="0"/>
              <a:t>Note: We should be able to add new functionality without touching the existing code for the class. </a:t>
            </a:r>
          </a:p>
          <a:p>
            <a:r>
              <a:rPr lang="en-US" dirty="0"/>
              <a:t>Why not modify existing Code?</a:t>
            </a:r>
          </a:p>
          <a:p>
            <a:pPr lvl="1"/>
            <a:r>
              <a:rPr lang="en-US" dirty="0"/>
              <a:t>This because modifying an existing code come with a risk of cratering bug.</a:t>
            </a:r>
          </a:p>
          <a:p>
            <a:r>
              <a:rPr lang="en-US" dirty="0"/>
              <a:t>How can we add functionality without modifying an existing class?</a:t>
            </a:r>
          </a:p>
          <a:p>
            <a:pPr lvl="1"/>
            <a:r>
              <a:rPr lang="en-US" dirty="0"/>
              <a:t>This is done with the use of interface and abstract class. </a:t>
            </a:r>
          </a:p>
        </p:txBody>
      </p:sp>
    </p:spTree>
    <p:extLst>
      <p:ext uri="{BB962C8B-B14F-4D97-AF65-F5344CB8AC3E}">
        <p14:creationId xmlns:p14="http://schemas.microsoft.com/office/powerpoint/2010/main" val="101385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CE1622-BB93-B582-CF91-7E77435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895651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Open-Closed principle (OCP)?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049BEB-B4E6-5B0A-D6A5-69150ED79E04}"/>
              </a:ext>
            </a:extLst>
          </p:cNvPr>
          <p:cNvSpPr txBox="1">
            <a:spLocks/>
          </p:cNvSpPr>
          <p:nvPr/>
        </p:nvSpPr>
        <p:spPr>
          <a:xfrm>
            <a:off x="1141412" y="1602658"/>
            <a:ext cx="9905999" cy="418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Makes testing easier</a:t>
            </a:r>
          </a:p>
          <a:p>
            <a:r>
              <a:rPr lang="en-US" dirty="0"/>
              <a:t>Avoid creating a bug </a:t>
            </a:r>
          </a:p>
          <a:p>
            <a:r>
              <a:rPr lang="en-US" dirty="0"/>
              <a:t>Helps maintain SRP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298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AE9829-2044-FA10-DD2F-CF6EC7DF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7159"/>
          </a:xfrm>
        </p:spPr>
        <p:txBody>
          <a:bodyPr anchor="ctr"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FDAE2EC-2FEC-B7AA-5EF6-5D5FAC479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307690"/>
            <a:ext cx="4878389" cy="3541714"/>
          </a:xfrm>
        </p:spPr>
        <p:txBody>
          <a:bodyPr>
            <a:normAutofit/>
          </a:bodyPr>
          <a:lstStyle/>
          <a:p>
            <a:r>
              <a:rPr lang="en-US" dirty="0"/>
              <a:t>Suppose we were asked to implement an application that returns the sum of the areas of multiple rectangle. </a:t>
            </a:r>
          </a:p>
          <a:p>
            <a:r>
              <a:rPr lang="en-US" dirty="0"/>
              <a:t>This implementation works fine. However, There is a room for improvement. </a:t>
            </a:r>
          </a:p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50FB67A-7845-BBCF-E4B5-5655AD1B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92" y="1307690"/>
            <a:ext cx="4213614" cy="3541714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843D5E-A748-980F-7B35-625C3751CE26}"/>
              </a:ext>
            </a:extLst>
          </p:cNvPr>
          <p:cNvSpPr txBox="1">
            <a:spLocks/>
          </p:cNvSpPr>
          <p:nvPr/>
        </p:nvSpPr>
        <p:spPr>
          <a:xfrm>
            <a:off x="1066803" y="559525"/>
            <a:ext cx="9905998" cy="80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Amateur SOLUTON</a:t>
            </a:r>
          </a:p>
        </p:txBody>
      </p:sp>
    </p:spTree>
    <p:extLst>
      <p:ext uri="{BB962C8B-B14F-4D97-AF65-F5344CB8AC3E}">
        <p14:creationId xmlns:p14="http://schemas.microsoft.com/office/powerpoint/2010/main" val="365390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508"/>
          </a:xfrm>
        </p:spPr>
        <p:txBody>
          <a:bodyPr anchor="ctr">
            <a:normAutofit/>
          </a:bodyPr>
          <a:lstStyle/>
          <a:p>
            <a:r>
              <a:rPr lang="en-US" dirty="0"/>
              <a:t>What if the requirement changed?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3569" y="1288026"/>
            <a:ext cx="10273842" cy="1447443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Suppose our client asked to us to make the program support other shapes too. I.e. A circle</a:t>
            </a:r>
          </a:p>
          <a:p>
            <a:pPr marL="1200150" lvl="2" indent="-285750">
              <a:lnSpc>
                <a:spcPct val="110000"/>
              </a:lnSpc>
            </a:pPr>
            <a:r>
              <a:rPr lang="en-US" sz="2000" dirty="0"/>
              <a:t>We could add a conditional statement.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388071-9B9F-7B1D-2F4F-FF5FEB1969DE}"/>
              </a:ext>
            </a:extLst>
          </p:cNvPr>
          <p:cNvSpPr txBox="1">
            <a:spLocks/>
          </p:cNvSpPr>
          <p:nvPr/>
        </p:nvSpPr>
        <p:spPr>
          <a:xfrm>
            <a:off x="1057838" y="2401886"/>
            <a:ext cx="10273842" cy="383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None/>
            </a:pPr>
            <a:br>
              <a:rPr lang="en-US" sz="1700" dirty="0"/>
            </a:br>
            <a:endParaRPr lang="en-US" sz="1700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AD8AAD8F-F9CC-E849-665C-DF6ABBB0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22" y="2401887"/>
            <a:ext cx="3955123" cy="343385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701830-E527-D682-BC5D-FF78696C9CD0}"/>
              </a:ext>
            </a:extLst>
          </p:cNvPr>
          <p:cNvSpPr txBox="1">
            <a:spLocks/>
          </p:cNvSpPr>
          <p:nvPr/>
        </p:nvSpPr>
        <p:spPr>
          <a:xfrm>
            <a:off x="5910490" y="2401886"/>
            <a:ext cx="4944323" cy="343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10000"/>
              </a:lnSpc>
            </a:pPr>
            <a:r>
              <a:rPr lang="en-US" sz="2400" dirty="0"/>
              <a:t>What is the problem with the following implementation?</a:t>
            </a:r>
          </a:p>
          <a:p>
            <a:pPr marL="1200150" lvl="2" indent="-285750">
              <a:lnSpc>
                <a:spcPct val="110000"/>
              </a:lnSpc>
            </a:pPr>
            <a:r>
              <a:rPr lang="en-US" sz="2000" dirty="0"/>
              <a:t>As we account for many shapes, we would have an undesirable code with many conditional statement .</a:t>
            </a:r>
          </a:p>
        </p:txBody>
      </p:sp>
    </p:spTree>
    <p:extLst>
      <p:ext uri="{BB962C8B-B14F-4D97-AF65-F5344CB8AC3E}">
        <p14:creationId xmlns:p14="http://schemas.microsoft.com/office/powerpoint/2010/main" val="360295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Open-closed principal violation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87" y="1997560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 err="1"/>
              <a:t>AreaCalculator</a:t>
            </a:r>
            <a:r>
              <a:rPr lang="en-US" sz="2400" dirty="0"/>
              <a:t> isn’t closed for modification as we need to change it in order to extend it. Or in other words: it isn’t open for extension.</a:t>
            </a:r>
          </a:p>
          <a:p>
            <a:pPr lvl="1"/>
            <a:r>
              <a:rPr lang="en-US" sz="2400" dirty="0"/>
              <a:t>Makes the overall program difficult to maintain.</a:t>
            </a:r>
          </a:p>
          <a:p>
            <a:pPr lvl="1"/>
            <a:r>
              <a:rPr lang="en-US" sz="2400" dirty="0"/>
              <a:t>Makes testing difficult.</a:t>
            </a:r>
          </a:p>
          <a:p>
            <a:pPr lvl="1"/>
            <a:r>
              <a:rPr lang="en-US" sz="2400" dirty="0"/>
              <a:t>How to implement in accordance with Open-close principles?</a:t>
            </a:r>
          </a:p>
          <a:p>
            <a:pPr lvl="2"/>
            <a:r>
              <a:rPr lang="en-US" sz="2200" dirty="0"/>
              <a:t>Use interface or abstraction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92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609601"/>
            <a:ext cx="10445527" cy="668593"/>
          </a:xfrm>
        </p:spPr>
        <p:txBody>
          <a:bodyPr anchor="b">
            <a:normAutofit/>
          </a:bodyPr>
          <a:lstStyle/>
          <a:p>
            <a:r>
              <a:rPr lang="en-US" dirty="0"/>
              <a:t>Proper implementation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28AF180-263E-F68B-5360-105E3164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2" y="1278194"/>
            <a:ext cx="3346640" cy="2458064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53DF1787-7581-8BCA-9026-31641F31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01" y="3790335"/>
            <a:ext cx="3346639" cy="2559936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5D1423BD-7E59-F955-D3AA-019FDE75A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555" y="1351934"/>
            <a:ext cx="3566708" cy="3706762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D93BD5C1-E11C-4C20-2F85-289CD6A0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489" y="1278193"/>
            <a:ext cx="3346640" cy="38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5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299A-E164-17A4-18B9-BECF64F0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464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Liskov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substitution principle (LSP)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F05D-4314-2CDE-A753-144CB08A6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5342"/>
            <a:ext cx="9905999" cy="4345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 states that subclasses should be substitutable for their base classes.</a:t>
            </a:r>
          </a:p>
          <a:p>
            <a:pPr lvl="1"/>
            <a:r>
              <a:rPr lang="en-US" dirty="0"/>
              <a:t>Given that class B is a subclass of class A, we should be able to pass an object of class B to any method that expects an object of class A and the method should function without any error.</a:t>
            </a:r>
          </a:p>
          <a:p>
            <a:pPr lvl="1"/>
            <a:r>
              <a:rPr lang="en-US" dirty="0"/>
              <a:t>This means a subclass should inherit all the characteristics of its parent class and never disregard or downsize any property of the parent class.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5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9E2-8DDD-A49A-CB7F-56EB6E94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1DCA21F-370E-3CD2-A01D-EA24EEC68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184" y="2097087"/>
            <a:ext cx="5286617" cy="4035092"/>
          </a:xfrm>
        </p:spPr>
      </p:pic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E985E2CB-4DDF-67FA-87C1-B93A9498B7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7198" y="2064593"/>
            <a:ext cx="4766186" cy="406758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924AD4-8948-6BDF-B10D-07581DD76606}"/>
              </a:ext>
            </a:extLst>
          </p:cNvPr>
          <p:cNvSpPr txBox="1">
            <a:spLocks/>
          </p:cNvSpPr>
          <p:nvPr/>
        </p:nvSpPr>
        <p:spPr>
          <a:xfrm>
            <a:off x="1141410" y="1583810"/>
            <a:ext cx="4878391" cy="51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we the following classes.</a:t>
            </a:r>
          </a:p>
        </p:txBody>
      </p:sp>
    </p:spTree>
    <p:extLst>
      <p:ext uri="{BB962C8B-B14F-4D97-AF65-F5344CB8AC3E}">
        <p14:creationId xmlns:p14="http://schemas.microsoft.com/office/powerpoint/2010/main" val="215815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3E3-EF00-03A4-C52D-F27B8697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19" y="-107523"/>
            <a:ext cx="7810482" cy="1029655"/>
          </a:xfrm>
        </p:spPr>
        <p:txBody>
          <a:bodyPr anchor="b">
            <a:normAutofit/>
          </a:bodyPr>
          <a:lstStyle/>
          <a:p>
            <a:r>
              <a:rPr lang="en-US" sz="3000" dirty="0"/>
              <a:t>demo in which substitution works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5408ACD-9BE5-57C0-B43C-45A39C21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22132"/>
            <a:ext cx="4678681" cy="5198534"/>
          </a:xfrm>
          <a:noFill/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492333F-E3B8-693F-BF9B-C2CD5FEC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7319" y="1099113"/>
            <a:ext cx="4580358" cy="45839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our inheritance was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the output to this be?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Let's fly!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if we wanted implement a bird that can’t fly. I.e., Penguin.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Background </a:t>
            </a:r>
          </a:p>
        </p:txBody>
      </p:sp>
      <p:pic>
        <p:nvPicPr>
          <p:cNvPr id="6" name="Content Placeholder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AD52F916-196F-FB7F-8D02-B5A728E2F2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5842" b="5245"/>
          <a:stretch/>
        </p:blipFill>
        <p:spPr>
          <a:xfrm>
            <a:off x="1141410" y="2249486"/>
            <a:ext cx="4878389" cy="3541714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en-US" sz="2400" dirty="0"/>
              <a:t>SOLID principles are a set of object-oriented design principles  collected by American computer Scantiest Robert C. Martin (aka uncle Bob) in 1995. 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Martin has written many book.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Recommendation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400" dirty="0"/>
              <a:t>“Design principles and patterns”(2000)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6D4083B-7F77-C4D2-98AB-8872EDF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6488"/>
          </a:xfrm>
        </p:spPr>
        <p:txBody>
          <a:bodyPr/>
          <a:lstStyle/>
          <a:p>
            <a:r>
              <a:rPr lang="en-US" dirty="0"/>
              <a:t>LSP example </a:t>
            </a:r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3D995E9-82EE-5BDB-FC6D-0075D53891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528" y="1465006"/>
            <a:ext cx="4377899" cy="4326193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C2F6D49-FE37-AA72-F10E-E9635A8411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3293" y="1465006"/>
            <a:ext cx="4674831" cy="4646613"/>
          </a:xfrm>
        </p:spPr>
      </p:pic>
    </p:spTree>
    <p:extLst>
      <p:ext uri="{BB962C8B-B14F-4D97-AF65-F5344CB8AC3E}">
        <p14:creationId xmlns:p14="http://schemas.microsoft.com/office/powerpoint/2010/main" val="33644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FEB-7519-2FCE-241F-7BF8A5A5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74" y="376358"/>
            <a:ext cx="10861471" cy="796412"/>
          </a:xfrm>
        </p:spPr>
        <p:txBody>
          <a:bodyPr anchor="b">
            <a:normAutofit/>
          </a:bodyPr>
          <a:lstStyle/>
          <a:p>
            <a:r>
              <a:rPr lang="en-US" dirty="0" err="1"/>
              <a:t>LSp</a:t>
            </a:r>
            <a:r>
              <a:rPr lang="en-US" dirty="0"/>
              <a:t> Example </a:t>
            </a:r>
            <a:r>
              <a:rPr lang="en-US" dirty="0" err="1"/>
              <a:t>Cont</a:t>
            </a:r>
            <a:r>
              <a:rPr lang="en-US" dirty="0"/>
              <a:t> ….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3FD67CC-4980-5489-8792-E73C7323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72770"/>
            <a:ext cx="4873626" cy="5198534"/>
          </a:xfr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0A7882-F147-D94B-2F44-3E258059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6873" y="1433409"/>
            <a:ext cx="4133218" cy="35417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would the out be for the demo?</a:t>
            </a:r>
          </a:p>
          <a:p>
            <a:pPr lvl="1"/>
            <a:r>
              <a:rPr lang="en-US" sz="2200" dirty="0"/>
              <a:t>Because penguin can’t fly the demo will throw an exception.</a:t>
            </a:r>
          </a:p>
          <a:p>
            <a:r>
              <a:rPr lang="en-US" sz="2400" dirty="0"/>
              <a:t>Of course, we can fix this by filtering out birds that can’t fly, but it’s not ideal approach.</a:t>
            </a:r>
          </a:p>
          <a:p>
            <a:r>
              <a:rPr lang="en-US" sz="2400" dirty="0"/>
              <a:t>Why shouldn't we do that?</a:t>
            </a:r>
          </a:p>
        </p:txBody>
      </p:sp>
    </p:spTree>
    <p:extLst>
      <p:ext uri="{BB962C8B-B14F-4D97-AF65-F5344CB8AC3E}">
        <p14:creationId xmlns:p14="http://schemas.microsoft.com/office/powerpoint/2010/main" val="324437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BF6FB66-CFCF-4A62-C698-48D93E37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93398"/>
            <a:ext cx="9906001" cy="805804"/>
          </a:xfrm>
        </p:spPr>
        <p:txBody>
          <a:bodyPr/>
          <a:lstStyle/>
          <a:p>
            <a:r>
              <a:rPr lang="en-US" dirty="0"/>
              <a:t>What problems do we observe?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339F49-061F-585D-1A49-B08581BF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1799202"/>
            <a:ext cx="9904505" cy="39990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penguin class downsize the functionality of the bird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direct violation of the LSP.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Functions that use pointers or references to base classes must be able to use objects of derived classes without knowing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also breaks the open-closed principle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if we added multiple birds that can not fly?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we can we refactor the program so that we can avoid the misbehavior of non-flying birds?</a:t>
            </a:r>
          </a:p>
        </p:txBody>
      </p:sp>
    </p:spTree>
    <p:extLst>
      <p:ext uri="{BB962C8B-B14F-4D97-AF65-F5344CB8AC3E}">
        <p14:creationId xmlns:p14="http://schemas.microsoft.com/office/powerpoint/2010/main" val="94212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ECEE-EF69-A82B-0464-26B5B350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68" y="701044"/>
            <a:ext cx="9906001" cy="717314"/>
          </a:xfrm>
        </p:spPr>
        <p:txBody>
          <a:bodyPr/>
          <a:lstStyle/>
          <a:p>
            <a:r>
              <a:rPr lang="en-US" dirty="0"/>
              <a:t>In class exercise.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DC88C-A1AF-B430-B475-B4C24E58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268" y="1710813"/>
            <a:ext cx="10130601" cy="40874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Refactor the program such that it operates in accordance with LSP.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Think of the single responsibility rule.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Where do we have multiple responsibilities in a single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would we decouple those responsibilities.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593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1B1BCF-8F51-8BBA-4939-B8DA602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811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57FEFE4C-2D73-FE1E-1678-DA57CC54B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2948" y="1698878"/>
            <a:ext cx="4875211" cy="4357791"/>
          </a:xfrm>
        </p:spPr>
      </p:pic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71B993B1-FD25-A9F7-3E46-87DE0157A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98877"/>
            <a:ext cx="4709652" cy="4481431"/>
          </a:xfrm>
        </p:spPr>
      </p:pic>
    </p:spTree>
    <p:extLst>
      <p:ext uri="{BB962C8B-B14F-4D97-AF65-F5344CB8AC3E}">
        <p14:creationId xmlns:p14="http://schemas.microsoft.com/office/powerpoint/2010/main" val="357230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AC7E-AA71-33F4-E922-182EDE9D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3805"/>
          </a:xfrm>
        </p:spPr>
        <p:txBody>
          <a:bodyPr/>
          <a:lstStyle/>
          <a:p>
            <a:r>
              <a:rPr lang="en-US" dirty="0"/>
              <a:t>Solution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017E7FA-F2BF-9DEB-01B0-5A5AB3E2CD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335" y="1387195"/>
            <a:ext cx="4189488" cy="4590818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51B6242-CE02-02EC-904C-B8CFA6C92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61241" y="1387196"/>
            <a:ext cx="4818751" cy="4590818"/>
          </a:xfrm>
        </p:spPr>
      </p:pic>
    </p:spTree>
    <p:extLst>
      <p:ext uri="{BB962C8B-B14F-4D97-AF65-F5344CB8AC3E}">
        <p14:creationId xmlns:p14="http://schemas.microsoft.com/office/powerpoint/2010/main" val="200411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FC5-42D4-AA18-7BF9-F3F3ED7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04" y="2565305"/>
            <a:ext cx="9905998" cy="1478570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4986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Solid principle?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SOLID Principles are five principles of Object-Oriented class design.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SOLID is an acronym for the following five principles.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- Single responsibility principle (SRS)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- Open-Closed principle (OCP)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Liskov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substitution principle (LSP)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- Interface segregation principle (ISP)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- 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are the goals of </a:t>
            </a:r>
            <a:r>
              <a:rPr lang="en-US" sz="4400" dirty="0" err="1">
                <a:latin typeface="Rockwell" panose="02060603020205020403" pitchFamily="18" charset="0"/>
              </a:rPr>
              <a:t>SOLId</a:t>
            </a:r>
            <a:r>
              <a:rPr lang="en-US" sz="4400" dirty="0">
                <a:latin typeface="Rockwell" panose="02060603020205020403" pitchFamily="18" charset="0"/>
              </a:rPr>
              <a:t> Principle?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make program 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Understandable 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Maintainable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Single Responsibility Principle (SRP)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87" y="1997560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Guiding principle for SRP is</a:t>
            </a:r>
          </a:p>
          <a:p>
            <a:pPr lvl="2"/>
            <a:r>
              <a:rPr lang="en-US" sz="2400" dirty="0"/>
              <a:t>A class should have one and only reason to change.</a:t>
            </a:r>
          </a:p>
          <a:p>
            <a:pPr lvl="1"/>
            <a:r>
              <a:rPr lang="en-US" sz="2400" dirty="0"/>
              <a:t>This means each class should have single responsibilities.</a:t>
            </a:r>
          </a:p>
          <a:p>
            <a:pPr lvl="1"/>
            <a:r>
              <a:rPr lang="en-US" sz="2400" dirty="0"/>
              <a:t>Emphasis on high cohesion and low coupling.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3D44-5209-887B-9A9D-EF814E5D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140"/>
          </a:xfrm>
        </p:spPr>
        <p:txBody>
          <a:bodyPr/>
          <a:lstStyle/>
          <a:p>
            <a:r>
              <a:rPr lang="en-US" dirty="0"/>
              <a:t>Why SPR?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9629-318F-3364-7942-A5332A2E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2658"/>
            <a:ext cx="9905999" cy="4188543"/>
          </a:xfrm>
        </p:spPr>
        <p:txBody>
          <a:bodyPr/>
          <a:lstStyle/>
          <a:p>
            <a:r>
              <a:rPr lang="en-US" dirty="0"/>
              <a:t>Improves readability</a:t>
            </a:r>
          </a:p>
          <a:p>
            <a:r>
              <a:rPr lang="en-US" dirty="0"/>
              <a:t>Higher usability </a:t>
            </a:r>
          </a:p>
          <a:p>
            <a:r>
              <a:rPr lang="en-US" dirty="0"/>
              <a:t>Makes testing easier</a:t>
            </a:r>
          </a:p>
          <a:p>
            <a:r>
              <a:rPr lang="en-US" dirty="0"/>
              <a:t>Improves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575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AE9829-2044-FA10-DD2F-CF6EC7DF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657349"/>
            <a:ext cx="3856037" cy="592135"/>
          </a:xfrm>
        </p:spPr>
        <p:txBody>
          <a:bodyPr anchor="b">
            <a:normAutofit/>
          </a:bodyPr>
          <a:lstStyle/>
          <a:p>
            <a:r>
              <a:rPr lang="en-US" dirty="0"/>
              <a:t>Violation of SRP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05B116-AB09-C98F-7C75-EF0B15D57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Where did this implementation violate the SRP? </a:t>
            </a:r>
          </a:p>
          <a:p>
            <a:r>
              <a:rPr lang="en-US" sz="2000" dirty="0"/>
              <a:t>How can the code be improved?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F7DF6B2-817B-6D6C-B54A-65C482B4D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458" y="234243"/>
            <a:ext cx="4608837" cy="6262851"/>
          </a:xfrm>
        </p:spPr>
      </p:pic>
    </p:spTree>
    <p:extLst>
      <p:ext uri="{BB962C8B-B14F-4D97-AF65-F5344CB8AC3E}">
        <p14:creationId xmlns:p14="http://schemas.microsoft.com/office/powerpoint/2010/main" val="264694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0114"/>
          </a:xfrm>
        </p:spPr>
        <p:txBody>
          <a:bodyPr anchor="ctr">
            <a:normAutofit/>
          </a:bodyPr>
          <a:lstStyle/>
          <a:p>
            <a:r>
              <a:rPr lang="en-US" dirty="0"/>
              <a:t>What problem have we noticed?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87" y="1997560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Two different responsibilities assigned to a single class.</a:t>
            </a:r>
          </a:p>
          <a:p>
            <a:pPr lvl="2"/>
            <a:r>
              <a:rPr lang="en-US" sz="2200" dirty="0"/>
              <a:t>Although this works just fine, it is not an ideal implementation.</a:t>
            </a:r>
          </a:p>
          <a:p>
            <a:pPr lvl="2"/>
            <a:r>
              <a:rPr lang="en-US" sz="2200" dirty="0"/>
              <a:t> Here we have two responsibilities: manipulating and printing the text</a:t>
            </a:r>
          </a:p>
          <a:p>
            <a:pPr lvl="1"/>
            <a:r>
              <a:rPr lang="en-US" sz="2400" dirty="0"/>
              <a:t>How might that be a problem?</a:t>
            </a:r>
          </a:p>
          <a:p>
            <a:pPr lvl="2"/>
            <a:r>
              <a:rPr lang="en-US" sz="2000" dirty="0"/>
              <a:t>Lack of cohesion</a:t>
            </a:r>
          </a:p>
          <a:p>
            <a:pPr lvl="2"/>
            <a:r>
              <a:rPr lang="en-US" sz="2000" dirty="0"/>
              <a:t>Makes modification more difficult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434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87" y="1997560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400" dirty="0"/>
              <a:t>What changes can we make to the class to make sure that the class adheres to the single responsibility principle?</a:t>
            </a:r>
          </a:p>
          <a:p>
            <a:pPr lvl="2"/>
            <a:r>
              <a:rPr lang="en-US" sz="2200" dirty="0"/>
              <a:t>Decouple the manipulate and output logic.</a:t>
            </a:r>
          </a:p>
          <a:p>
            <a:pPr lvl="1"/>
            <a:r>
              <a:rPr lang="en-US" sz="2400" dirty="0"/>
              <a:t>What would be the benefit of decoupling the logics?  </a:t>
            </a:r>
          </a:p>
          <a:p>
            <a:pPr lvl="2"/>
            <a:r>
              <a:rPr lang="en-US" sz="2200" dirty="0"/>
              <a:t>Easy to modify</a:t>
            </a:r>
          </a:p>
          <a:p>
            <a:pPr lvl="2"/>
            <a:r>
              <a:rPr lang="en-US" sz="2200" dirty="0"/>
              <a:t>Can expand the print logic further</a:t>
            </a:r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5496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B6685CC61744696CC4E76FF29D996" ma:contentTypeVersion="11" ma:contentTypeDescription="Create a new document." ma:contentTypeScope="" ma:versionID="39d951cbe2b1a374a6be8452edac4a9b">
  <xsd:schema xmlns:xsd="http://www.w3.org/2001/XMLSchema" xmlns:xs="http://www.w3.org/2001/XMLSchema" xmlns:p="http://schemas.microsoft.com/office/2006/metadata/properties" xmlns:ns3="44697573-f18e-4b4c-8f78-e2ff24fa7cdd" xmlns:ns4="a16cda6a-2f7b-4f3d-842d-c96acbf27918" targetNamespace="http://schemas.microsoft.com/office/2006/metadata/properties" ma:root="true" ma:fieldsID="b5273d86dd0a48268e677ece413780fe" ns3:_="" ns4:_="">
    <xsd:import namespace="44697573-f18e-4b4c-8f78-e2ff24fa7cdd"/>
    <xsd:import namespace="a16cda6a-2f7b-4f3d-842d-c96acbf279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97573-f18e-4b4c-8f78-e2ff24fa7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cda6a-2f7b-4f3d-842d-c96acbf279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4697573-f18e-4b4c-8f78-e2ff24fa7cdd" xsi:nil="true"/>
  </documentManagement>
</p:properties>
</file>

<file path=customXml/itemProps1.xml><?xml version="1.0" encoding="utf-8"?>
<ds:datastoreItem xmlns:ds="http://schemas.openxmlformats.org/officeDocument/2006/customXml" ds:itemID="{3D86251E-6E0D-4D4B-8C5C-5E9DAF77FE41}">
  <ds:schemaRefs>
    <ds:schemaRef ds:uri="44697573-f18e-4b4c-8f78-e2ff24fa7cdd"/>
    <ds:schemaRef ds:uri="a16cda6a-2f7b-4f3d-842d-c96acbf27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44697573-f18e-4b4c-8f78-e2ff24fa7cdd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16cda6a-2f7b-4f3d-842d-c96acbf279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2420</TotalTime>
  <Words>899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Rockwell</vt:lpstr>
      <vt:lpstr>Tahoma</vt:lpstr>
      <vt:lpstr>Tw Cen MT</vt:lpstr>
      <vt:lpstr>Circuit</vt:lpstr>
      <vt:lpstr>&lt;SOLID Principle&gt;</vt:lpstr>
      <vt:lpstr>Background </vt:lpstr>
      <vt:lpstr>What is Solid principle? </vt:lpstr>
      <vt:lpstr>What are the goals of SOLId Principle?</vt:lpstr>
      <vt:lpstr>Single Responsibility Principle (SRP) </vt:lpstr>
      <vt:lpstr>Why SPR? </vt:lpstr>
      <vt:lpstr>Violation of SRP</vt:lpstr>
      <vt:lpstr>What problem have we noticed?</vt:lpstr>
      <vt:lpstr>Solution </vt:lpstr>
      <vt:lpstr>Proper implementation</vt:lpstr>
      <vt:lpstr>Open-Closed principle (OCP) </vt:lpstr>
      <vt:lpstr>Why Open-Closed principle (OCP)?</vt:lpstr>
      <vt:lpstr>scenario</vt:lpstr>
      <vt:lpstr>What if the requirement changed?</vt:lpstr>
      <vt:lpstr>Open-closed principal violation </vt:lpstr>
      <vt:lpstr>Proper implementation</vt:lpstr>
      <vt:lpstr>Liskov substitution principle (LSP) </vt:lpstr>
      <vt:lpstr>Example</vt:lpstr>
      <vt:lpstr>demo in which substitution works</vt:lpstr>
      <vt:lpstr>LSP example cont….</vt:lpstr>
      <vt:lpstr>LSp Example Cont ….</vt:lpstr>
      <vt:lpstr>What problems do we observe?</vt:lpstr>
      <vt:lpstr>In class exercise.</vt:lpstr>
      <vt:lpstr>Solution</vt:lpstr>
      <vt:lpstr>Solution Cont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Tsige, Natnael</dc:creator>
  <cp:lastModifiedBy>Tsige, Natnael</cp:lastModifiedBy>
  <cp:revision>3</cp:revision>
  <dcterms:created xsi:type="dcterms:W3CDTF">2022-11-09T21:38:13Z</dcterms:created>
  <dcterms:modified xsi:type="dcterms:W3CDTF">2022-11-12T16:32:05Z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0x0101009C0B6685CC61744696CC4E76FF29D996</vt:lpwstr>
  </property>
</Properties>
</file>