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viewProps.xml" ContentType="application/vnd.openxmlformats-officedocument.presentationml.viewProps+xml"/>
  <Override PartName="/ppt/notesSlides/notesSlide8.xml" ContentType="application/vnd.openxmlformats-officedocument.presentationml.notesSlide+xml"/>
  <Override PartName="/ppt/presProps.xml" ContentType="application/vnd.openxmlformats-officedocument.presentationml.presProps+xml"/>
  <Override PartName="/ppt/slides/slide7.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12192000"/>
  <p:defaultTex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notesMaster" Target="notesMasters/notesMaster1.xml"/><Relationship Id="rId20" Type="http://schemas.openxmlformats.org/officeDocument/2006/relationships/presProps" Target="presProps.xml" /><Relationship Id="rId21" Type="http://schemas.openxmlformats.org/officeDocument/2006/relationships/tableStyles" Target="tableStyles.xml" /><Relationship Id="rId22"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4" name="Header Placeholder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5" name="Date Placeholder 2" hidden="0"/>
          <p:cNvSpPr>
            <a:spLocks noGrp="1"/>
          </p:cNvSpPr>
          <p:nvPr isPhoto="0" userDrawn="0">
            <p:ph type="dt" idx="2"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6" name="Date Placeholder 2" hidden="0"/>
          <p:cNvSpPr>
            <a:spLocks noGrp="1"/>
          </p:cNvSpPr>
          <p:nvPr isPhoto="0" userDrawn="0">
            <p:ph type="dt" idx="3"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7" name="Notes Placeholder 4" hidden="0"/>
          <p:cNvSpPr>
            <a:spLocks noGrp="1"/>
          </p:cNvSpPr>
          <p:nvPr isPhoto="0" userDrawn="0">
            <p:ph type="body" sz="quarter" idx="1" hasCustomPrompt="0"/>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8" name="Footer Placeholder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9" name="Slide Number Placeholder 6" hidden="0"/>
          <p:cNvSpPr>
            <a:spLocks noGrp="1"/>
          </p:cNvSpPr>
          <p:nvPr isPhoto="0" userDrawn="0">
            <p:ph type="sldNum" sz="quarter" idx="10"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accent1="accent1" accent2="accent2" accent3="accent3" accent4="accent4" accent5="accent5" accent6="accent6" bg1="lt1" bg2="lt2" folHlink="folHlink" hlink="hlink" tx1="dk1" tx2="dk2"/>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Aujourd’hui, je vais vous présenter Python, un langage très simple.</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b="0"/>
              <a:t>Python est un langage de programmation, qui est utilisé pour faire :</a:t>
            </a:r>
            <a:endParaRPr sz="1400" b="0"/>
          </a:p>
          <a:p>
            <a:pPr marL="217793" indent="-217793">
              <a:buFont typeface="Arial"/>
              <a:buChar char="–"/>
              <a:defRPr/>
            </a:pPr>
            <a:r>
              <a:rPr/>
              <a:t>des </a:t>
            </a:r>
            <a:r>
              <a:rPr b="1"/>
              <a:t>applications console</a:t>
            </a:r>
            <a:r>
              <a:rPr/>
              <a:t> </a:t>
            </a:r>
            <a:r>
              <a:rPr sz="1100"/>
              <a:t>(une console est une « boite » noire où du texte s’affiche ligne par ligne, de haut en bas)</a:t>
            </a:r>
            <a:r>
              <a:rPr/>
              <a:t>,</a:t>
            </a:r>
            <a:endParaRPr/>
          </a:p>
          <a:p>
            <a:pPr marL="217793" indent="-217793">
              <a:buFont typeface="Arial"/>
              <a:buChar char="–"/>
              <a:defRPr/>
            </a:pPr>
            <a:r>
              <a:rPr/>
              <a:t>des </a:t>
            </a:r>
            <a:r>
              <a:rPr b="1"/>
              <a:t>applications graphiques</a:t>
            </a:r>
            <a:r>
              <a:rPr/>
              <a:t> </a:t>
            </a:r>
            <a:r>
              <a:rPr sz="1100"/>
              <a:t>(</a:t>
            </a:r>
            <a:r>
              <a:rPr sz="1100"/>
              <a:t>c’est une application avec des menus, des boutons, etc... On parle de </a:t>
            </a:r>
            <a:r>
              <a:rPr lang="en-US" sz="1100" i="1"/>
              <a:t>Graphic </a:t>
            </a:r>
            <a:r>
              <a:rPr lang="en-US" sz="1100" i="1"/>
              <a:t>User Interface</a:t>
            </a:r>
            <a:r>
              <a:rPr lang="fr-FR" sz="1100"/>
              <a:t>)</a:t>
            </a:r>
            <a:r>
              <a:rPr lang="fr-FR"/>
              <a:t>, on utilise alors une « bibliothèque de code » </a:t>
            </a:r>
            <a:r>
              <a:rPr lang="fr-FR" sz="1100"/>
              <a:t>(</a:t>
            </a:r>
            <a:r>
              <a:rPr lang="fr-FR" sz="1100" i="1"/>
              <a:t>framework</a:t>
            </a:r>
            <a:r>
              <a:rPr lang="fr-FR" sz="1100"/>
              <a:t>)</a:t>
            </a:r>
            <a:r>
              <a:rPr lang="fr-FR"/>
              <a:t> appelée </a:t>
            </a:r>
            <a:r>
              <a:rPr lang="fr-FR">
                <a:latin typeface="Consolas"/>
                <a:ea typeface="Consolas"/>
                <a:cs typeface="Consolas"/>
              </a:rPr>
              <a:t>Tkinter</a:t>
            </a:r>
            <a:r>
              <a:rPr/>
              <a:t>,</a:t>
            </a:r>
            <a:endParaRPr/>
          </a:p>
          <a:p>
            <a:pPr marL="217793" indent="-217793">
              <a:buFont typeface="Arial"/>
              <a:buChar char="–"/>
              <a:defRPr/>
            </a:pPr>
            <a:r>
              <a:rPr/>
              <a:t>des </a:t>
            </a:r>
            <a:r>
              <a:rPr b="1"/>
              <a:t>jeux vidéos</a:t>
            </a:r>
            <a:r>
              <a:rPr/>
              <a:t>, avec le framework </a:t>
            </a:r>
            <a:r>
              <a:rPr>
                <a:latin typeface="Consolas"/>
                <a:ea typeface="Consolas"/>
                <a:cs typeface="Consolas"/>
              </a:rPr>
              <a:t>PyGame</a:t>
            </a:r>
            <a:r>
              <a:rPr/>
              <a:t>,</a:t>
            </a:r>
            <a:endParaRPr/>
          </a:p>
          <a:p>
            <a:pPr marL="217793" indent="-217793">
              <a:buFont typeface="Arial"/>
              <a:buChar char="–"/>
              <a:defRPr/>
            </a:pPr>
            <a:r>
              <a:rPr/>
              <a:t>et des </a:t>
            </a:r>
            <a:r>
              <a:rPr b="1"/>
              <a:t>sites Internet</a:t>
            </a:r>
            <a:r>
              <a:rPr/>
              <a:t>. </a:t>
            </a:r>
            <a:r>
              <a:rPr sz="1100"/>
              <a:t>C’est un cas particulier, car Python ne sert que pour le </a:t>
            </a:r>
            <a:r>
              <a:rPr lang="en-US" sz="1100" i="1"/>
              <a:t>back-end</a:t>
            </a:r>
            <a:r>
              <a:rPr sz="1100"/>
              <a:t> (le fonctionnement du site). Pour le </a:t>
            </a:r>
            <a:r>
              <a:rPr lang="en-US" sz="1100" i="1"/>
              <a:t>front-end</a:t>
            </a:r>
            <a:r>
              <a:rPr sz="1100"/>
              <a:t> (l’apparence du site), on utilise du </a:t>
            </a:r>
            <a:r>
              <a:rPr sz="1100" i="1"/>
              <a:t>HTML</a:t>
            </a:r>
            <a:r>
              <a:rPr sz="1100"/>
              <a:t>, du </a:t>
            </a:r>
            <a:r>
              <a:rPr sz="1100" i="1"/>
              <a:t>CSS</a:t>
            </a:r>
            <a:r>
              <a:rPr sz="1100"/>
              <a:t>, et du </a:t>
            </a:r>
            <a:r>
              <a:rPr sz="1100" i="1"/>
              <a:t>JavaScript</a:t>
            </a:r>
            <a:r>
              <a:rPr sz="1100"/>
              <a:t>.</a:t>
            </a:r>
            <a:endParaRPr sz="1100"/>
          </a:p>
          <a:p>
            <a:pPr>
              <a:defRPr/>
            </a:pPr>
            <a:r>
              <a:rPr/>
              <a:t>Il est aussi très apprécié dans le monde du </a:t>
            </a:r>
            <a:r>
              <a:rPr i="1"/>
              <a:t>machine learning</a:t>
            </a:r>
            <a:r>
              <a:rPr/>
              <a:t> </a:t>
            </a:r>
            <a:r>
              <a:rPr sz="1100"/>
              <a:t>(c’est une partie de l’intelligence artificielle où l’ordinateur va générer ses propres instructions)</a:t>
            </a:r>
            <a:r>
              <a:rPr/>
              <a:t>, et de la robotique </a:t>
            </a:r>
            <a:r>
              <a:rPr sz="1100"/>
              <a:t>(avec les Lego Mindstorms, par exemple)</a:t>
            </a:r>
            <a:r>
              <a:rPr/>
              <a: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Python est ce qu’on appelle un langage interprété. Je vous explique le fonctionnement d’un langage interprété :</a:t>
            </a:r>
            <a:endParaRPr sz="1400"/>
          </a:p>
          <a:p>
            <a:pPr marL="217793" indent="-217793">
              <a:buFont typeface="Arial"/>
              <a:buChar char="–"/>
              <a:defRPr/>
            </a:pPr>
            <a:r>
              <a:rPr/>
              <a:t>Quand on lance le script </a:t>
            </a:r>
            <a:r>
              <a:rPr sz="1100"/>
              <a:t>(le code Python)</a:t>
            </a:r>
            <a:r>
              <a:rPr/>
              <a:t>, aussi appelé </a:t>
            </a:r>
            <a:r>
              <a:rPr b="1"/>
              <a:t>code source</a:t>
            </a:r>
            <a:r>
              <a:rPr/>
              <a:t>, l’interpréteur de Python </a:t>
            </a:r>
            <a:r>
              <a:rPr b="1"/>
              <a:t>lit le code source</a:t>
            </a:r>
            <a:r>
              <a:rPr/>
              <a:t> qu’on veut lancer.</a:t>
            </a:r>
            <a:endParaRPr/>
          </a:p>
          <a:p>
            <a:pPr marL="217793" indent="-217793">
              <a:buFont typeface="Arial"/>
              <a:buChar char="–"/>
              <a:defRPr/>
            </a:pPr>
            <a:r>
              <a:rPr/>
              <a:t>Puis il va </a:t>
            </a:r>
            <a:r>
              <a:rPr b="1"/>
              <a:t>transformer</a:t>
            </a:r>
            <a:r>
              <a:rPr/>
              <a:t> le code source </a:t>
            </a:r>
            <a:r>
              <a:rPr b="1"/>
              <a:t>en langage binaire</a:t>
            </a:r>
            <a:r>
              <a:rPr/>
              <a:t> (celui avec les 0 et les 1), qui est le seul langage qu’un ordinateur peut comprendre.</a:t>
            </a:r>
            <a:endParaRPr/>
          </a:p>
          <a:p>
            <a:pPr marL="217793" indent="-217793">
              <a:buFont typeface="Arial"/>
              <a:buChar char="–"/>
              <a:defRPr/>
            </a:pPr>
            <a:r>
              <a:rPr/>
              <a:t>Enfin, il </a:t>
            </a:r>
            <a:r>
              <a:rPr b="1"/>
              <a:t>exécute</a:t>
            </a:r>
            <a:r>
              <a:rPr b="1"/>
              <a:t> ce code binaire</a:t>
            </a:r>
            <a:r>
              <a:rPr/>
              <a:t>.</a:t>
            </a:r>
            <a:endParaRPr/>
          </a:p>
          <a:p>
            <a:pPr>
              <a:defRPr/>
            </a:pPr>
            <a:r>
              <a:rPr/>
              <a:t>Ce processus est répété à chaque lancement du script, donc pour les très gros scripts la transformation en code binaire est très longue.</a:t>
            </a:r>
            <a:endParaRPr/>
          </a:p>
          <a:p>
            <a:pPr>
              <a:defRPr/>
            </a:pPr>
            <a:r>
              <a:rPr/>
              <a:t>C’est pour ça que d’autres langages sont </a:t>
            </a:r>
            <a:r>
              <a:rPr b="1"/>
              <a:t>compilés </a:t>
            </a:r>
            <a:r>
              <a:rPr/>
              <a:t>: la transformation en code binaire est effectuée une seule fois, donc au lieu de partager un code source on partage du code binaire.</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Il existe bien sûr plein de langages de programmation. Voici les plus connus :</a:t>
            </a:r>
            <a:endParaRPr/>
          </a:p>
          <a:p>
            <a:pPr marL="217793" indent="-217793">
              <a:buFont typeface="Arial"/>
              <a:buChar char="–"/>
              <a:defRPr/>
            </a:pPr>
            <a:r>
              <a:rPr i="1"/>
              <a:t>HTML</a:t>
            </a:r>
            <a:r>
              <a:rPr/>
              <a:t>, pour décrire le contenu d’un site Internet,</a:t>
            </a:r>
            <a:endParaRPr/>
          </a:p>
          <a:p>
            <a:pPr marL="217793" indent="-217793">
              <a:buFont typeface="Arial"/>
              <a:buChar char="–"/>
              <a:defRPr/>
            </a:pPr>
            <a:r>
              <a:rPr i="1"/>
              <a:t>CSS</a:t>
            </a:r>
            <a:r>
              <a:rPr/>
              <a:t>, pour ajouter de la couleur, des bordures, etc... à la page faite en </a:t>
            </a:r>
            <a:r>
              <a:rPr i="1"/>
              <a:t>HTML</a:t>
            </a:r>
            <a:r>
              <a:rPr/>
              <a:t>,</a:t>
            </a:r>
            <a:endParaRPr/>
          </a:p>
          <a:p>
            <a:pPr marL="217793" indent="-217793">
              <a:buFont typeface="Arial"/>
              <a:buChar char="–"/>
              <a:defRPr/>
            </a:pPr>
            <a:r>
              <a:rPr i="1"/>
              <a:t>JavaScript</a:t>
            </a:r>
            <a:r>
              <a:rPr/>
              <a:t>, pour ajouter par exemple des animations à un site Internet,</a:t>
            </a:r>
            <a:endParaRPr/>
          </a:p>
          <a:p>
            <a:pPr marL="217793" indent="-217793">
              <a:buFont typeface="Arial"/>
              <a:buChar char="–"/>
              <a:defRPr/>
            </a:pPr>
            <a:r>
              <a:rPr i="1"/>
              <a:t>PHP</a:t>
            </a:r>
            <a:r>
              <a:rPr/>
              <a:t>, pour programmer le </a:t>
            </a:r>
            <a:r>
              <a:rPr lang="en-US" i="1"/>
              <a:t>back-end</a:t>
            </a:r>
            <a:r>
              <a:rPr/>
              <a:t> d’un site (le fonctionnement d’un site),</a:t>
            </a:r>
            <a:endParaRPr/>
          </a:p>
          <a:p>
            <a:pPr marL="217793" indent="-217793">
              <a:buFont typeface="Arial"/>
              <a:buChar char="–"/>
              <a:defRPr/>
            </a:pPr>
            <a:r>
              <a:rPr i="1"/>
              <a:t>C++</a:t>
            </a:r>
            <a:r>
              <a:rPr/>
              <a:t>, qui est un langage compilé, et qui sert à faire des applications console et graphiques et des jeux, pour ordinateur et téléphone,</a:t>
            </a:r>
            <a:endParaRPr/>
          </a:p>
          <a:p>
            <a:pPr marL="217793" indent="-217793">
              <a:buFont typeface="Arial"/>
              <a:buChar char="–"/>
              <a:defRPr/>
            </a:pPr>
            <a:r>
              <a:rPr i="1"/>
              <a:t>C#</a:t>
            </a:r>
            <a:r>
              <a:rPr/>
              <a:t>, qui permet de faire des sites Internet, des application pour </a:t>
            </a:r>
            <a:r>
              <a:rPr i="1"/>
              <a:t>Windows</a:t>
            </a:r>
            <a:r>
              <a:rPr/>
              <a:t>, et pour téléphone,</a:t>
            </a:r>
            <a:endParaRPr/>
          </a:p>
          <a:p>
            <a:pPr marL="217793" indent="-217793">
              <a:buFont typeface="Arial"/>
              <a:buChar char="–"/>
              <a:defRPr/>
            </a:pPr>
            <a:r>
              <a:rPr/>
              <a:t>Et </a:t>
            </a:r>
            <a:r>
              <a:rPr i="1"/>
              <a:t>Java</a:t>
            </a:r>
            <a:r>
              <a:rPr/>
              <a:t>, pour faire des applications pour ordinateur et </a:t>
            </a:r>
            <a:r>
              <a:rPr i="1"/>
              <a:t>Android</a:t>
            </a:r>
            <a:r>
              <a:rPr/>
              <a: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Voici un code Python très simple :</a:t>
            </a:r>
            <a:endParaRPr sz="1400"/>
          </a:p>
          <a:p>
            <a:pPr marL="217793" indent="-217793">
              <a:buFont typeface="Arial"/>
              <a:buChar char="–"/>
              <a:defRPr/>
            </a:pPr>
            <a:r>
              <a:rPr/>
              <a:t>D’abord, on écrit dans la console « Comment t’appelles-tu ? ».</a:t>
            </a:r>
            <a:endParaRPr/>
          </a:p>
          <a:p>
            <a:pPr marL="217793" indent="-217793">
              <a:buFont typeface="Arial"/>
              <a:buChar char="–"/>
              <a:defRPr/>
            </a:pPr>
            <a:r>
              <a:rPr/>
              <a:t>Puis, on demande à l’utilisateur d’écrire son nom, et on stocke sa réponse dans une variable appelée « </a:t>
            </a:r>
            <a:r>
              <a:rPr>
                <a:latin typeface="Consolas"/>
                <a:ea typeface="Consolas"/>
                <a:cs typeface="Consolas"/>
              </a:rPr>
              <a:t>name </a:t>
            </a:r>
            <a:r>
              <a:rPr/>
              <a:t>». Une variable est un peu comme une boite, qui possède un nom, et une valeur, ou contenu.</a:t>
            </a:r>
            <a:endParaRPr/>
          </a:p>
          <a:p>
            <a:pPr marL="217793" indent="-217793">
              <a:buFont typeface="Arial"/>
              <a:buChar char="–"/>
              <a:defRPr/>
            </a:pPr>
            <a:r>
              <a:rPr/>
              <a:t>Enfin, on écrit dans la console « Salut ! », avec le contenu de la variable </a:t>
            </a:r>
            <a:r>
              <a:rPr>
                <a:latin typeface="Consolas"/>
                <a:ea typeface="Consolas"/>
                <a:cs typeface="Consolas"/>
              </a:rPr>
              <a:t>name</a:t>
            </a:r>
            <a:r>
              <a:rPr/>
              <a: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Maintenant, je vais vous expliquer le script </a:t>
            </a:r>
            <a:r>
              <a:rPr sz="1400">
                <a:latin typeface="Consolas"/>
                <a:ea typeface="Consolas"/>
                <a:cs typeface="Consolas"/>
              </a:rPr>
              <a:t>jeu_maths.py</a:t>
            </a:r>
            <a:r>
              <a:rPr sz="1400"/>
              <a:t>.</a:t>
            </a:r>
            <a:endParaRPr sz="1400"/>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Dans le dossier qui contient le projet, on trouve :</a:t>
            </a:r>
            <a:endParaRPr sz="1400"/>
          </a:p>
          <a:p>
            <a:pPr marL="217793" indent="-217793">
              <a:buFont typeface="Arial"/>
              <a:buChar char="–"/>
              <a:defRPr/>
            </a:pPr>
            <a:r>
              <a:rPr/>
              <a:t>Un dossier </a:t>
            </a:r>
            <a:r>
              <a:rPr>
                <a:latin typeface="Consolas"/>
                <a:ea typeface="Consolas"/>
                <a:cs typeface="Consolas"/>
              </a:rPr>
              <a:t>.git</a:t>
            </a:r>
            <a:r>
              <a:rPr/>
              <a:t>, qu’on utilise pour le contrôle de version. Cela permet de facilement retourner à un ancien code s’il y a un </a:t>
            </a:r>
            <a:r>
              <a:rPr i="1"/>
              <a:t>bug</a:t>
            </a:r>
            <a:r>
              <a:rPr/>
              <a:t>.</a:t>
            </a:r>
            <a:endParaRPr/>
          </a:p>
          <a:p>
            <a:pPr marL="217793" indent="-217793">
              <a:buFont typeface="Arial"/>
              <a:buChar char="–"/>
              <a:defRPr/>
            </a:pPr>
            <a:r>
              <a:rPr/>
              <a:t>3 fichier </a:t>
            </a:r>
            <a:r>
              <a:rPr>
                <a:latin typeface="Consolas"/>
                <a:ea typeface="Consolas"/>
                <a:cs typeface="Consolas"/>
              </a:rPr>
              <a:t>.json</a:t>
            </a:r>
            <a:r>
              <a:rPr/>
              <a:t>, dans un dossier </a:t>
            </a:r>
            <a:r>
              <a:rPr>
                <a:latin typeface="Consolas"/>
                <a:ea typeface="Consolas"/>
                <a:cs typeface="Consolas"/>
              </a:rPr>
              <a:t>calculs</a:t>
            </a:r>
            <a:r>
              <a:rPr/>
              <a:t>. Ils contiennent les calculs affichés dans la console. </a:t>
            </a:r>
            <a:r>
              <a:rPr i="1"/>
              <a:t>JSON </a:t>
            </a:r>
            <a:r>
              <a:rPr/>
              <a:t>est un format très simple à lire, très léger, et extrêmement pratique quand il s’agit de stocker des données statiques (qui ne changent pas).</a:t>
            </a:r>
            <a:endParaRPr/>
          </a:p>
          <a:p>
            <a:pPr marL="217792" indent="-217792">
              <a:buFont typeface="Arial"/>
              <a:buChar char="–"/>
              <a:defRPr/>
            </a:pPr>
            <a:r>
              <a:rPr/>
              <a:t>Un fichier </a:t>
            </a:r>
            <a:r>
              <a:rPr>
                <a:latin typeface="Consolas"/>
                <a:ea typeface="Consolas"/>
                <a:cs typeface="Consolas"/>
              </a:rPr>
              <a:t>code_tout_simple.py</a:t>
            </a:r>
            <a:r>
              <a:rPr/>
              <a:t>, qui contient le code de la diapo « Un code tout simple ».</a:t>
            </a:r>
            <a:endParaRPr/>
          </a:p>
          <a:p>
            <a:pPr marL="217793" indent="-217793">
              <a:buFont typeface="Arial"/>
              <a:buChar char="–"/>
              <a:defRPr/>
            </a:pPr>
            <a:r>
              <a:rPr/>
              <a:t>Un fichier </a:t>
            </a:r>
            <a:r>
              <a:rPr>
                <a:latin typeface="Consolas"/>
                <a:ea typeface="Consolas"/>
                <a:cs typeface="Consolas"/>
              </a:rPr>
              <a:t>jeu_maths.py</a:t>
            </a:r>
            <a:r>
              <a:rPr/>
              <a:t>,</a:t>
            </a:r>
            <a:r>
              <a:rPr/>
              <a:t> qui est le script Python.</a:t>
            </a:r>
            <a:endParaRPr/>
          </a:p>
          <a:p>
            <a:pPr marL="217793" indent="-217793">
              <a:buFont typeface="Arial"/>
              <a:buChar char="–"/>
              <a:defRPr/>
            </a:pPr>
            <a:r>
              <a:rPr/>
              <a:t>Une présentation </a:t>
            </a:r>
            <a:r>
              <a:rPr>
                <a:latin typeface="Consolas"/>
                <a:ea typeface="Consolas"/>
                <a:cs typeface="Consolas"/>
              </a:rPr>
              <a:t>present_python.pptx</a:t>
            </a:r>
            <a:r>
              <a:rPr/>
              <a:t>, qui est la présentation que je suis en train de vous montrer.</a:t>
            </a:r>
            <a:endParaRPr/>
          </a:p>
          <a:p>
            <a:pPr marL="217792" indent="-217792">
              <a:buFont typeface="Arial"/>
              <a:buChar char="–"/>
              <a:defRPr/>
            </a:pPr>
            <a:r>
              <a:rPr/>
              <a:t>Un fichier </a:t>
            </a:r>
            <a:r>
              <a:rPr>
                <a:latin typeface="Consolas"/>
                <a:ea typeface="Consolas"/>
                <a:cs typeface="Consolas"/>
              </a:rPr>
              <a:t>present_python.pdf</a:t>
            </a:r>
            <a:r>
              <a:rPr/>
              <a:t>, qui est la présentation au format PDF.</a:t>
            </a:r>
            <a:endParaRPr/>
          </a:p>
          <a:p>
            <a:pPr marL="217793" indent="-217793">
              <a:buFont typeface="Arial"/>
              <a:buChar char="–"/>
              <a:defRPr/>
            </a:pPr>
            <a:r>
              <a:rPr/>
              <a:t>Et un fichier </a:t>
            </a:r>
            <a:r>
              <a:rPr>
                <a:latin typeface="Consolas"/>
                <a:ea typeface="Consolas"/>
                <a:cs typeface="Consolas"/>
              </a:rPr>
              <a:t>README.md</a:t>
            </a:r>
            <a:r>
              <a:rPr/>
              <a:t>, qui contient une description du projet.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Pour coder, on n’utilise pas un logiciel comme Word, LibreOffice Writer, ou pire le bloc-notes de Windows !</a:t>
            </a:r>
            <a:endParaRPr/>
          </a:p>
          <a:p>
            <a:pPr>
              <a:defRPr/>
            </a:pPr>
            <a:r>
              <a:rPr/>
              <a:t>On utilise un éditeur de code, comme :</a:t>
            </a:r>
            <a:endParaRPr/>
          </a:p>
          <a:p>
            <a:pPr marL="217793" indent="-217793">
              <a:buFont typeface="Arial"/>
              <a:buChar char="–"/>
              <a:defRPr/>
            </a:pPr>
            <a:r>
              <a:rPr/>
              <a:t>IDLE, qui est installé avec l’interpréteur de Python,</a:t>
            </a:r>
            <a:endParaRPr/>
          </a:p>
          <a:p>
            <a:pPr marL="217793" indent="-217793">
              <a:buFont typeface="Arial"/>
              <a:buChar char="–"/>
              <a:defRPr/>
            </a:pPr>
            <a:r>
              <a:rPr/>
              <a:t>Visual Studio Code, ou VSCode, qui est l’éditeur de code le plus populaire,</a:t>
            </a:r>
            <a:endParaRPr/>
          </a:p>
          <a:p>
            <a:pPr marL="217793" indent="-217793">
              <a:buFont typeface="Arial"/>
              <a:buChar char="–"/>
              <a:defRPr/>
            </a:pPr>
            <a:r>
              <a:rPr/>
              <a:t>Atom, qui est open-source, ce qui veut dire que tout développeur peut éditer le code d’Atom, et l’améliorer,</a:t>
            </a:r>
            <a:endParaRPr/>
          </a:p>
          <a:p>
            <a:pPr marL="217793" indent="-217793">
              <a:buFont typeface="Arial"/>
              <a:buChar char="–"/>
              <a:defRPr/>
            </a:pPr>
            <a:r>
              <a:rPr/>
              <a:t>Sublime Text, qui est l’un des éditeurs de code les plus rapides, mais il est payant.</a:t>
            </a:r>
            <a:endParaRPr/>
          </a:p>
          <a:p>
            <a:pPr>
              <a:defRPr/>
            </a:pPr>
            <a:r>
              <a:rPr/>
              <a:t>Ou alors on peut utiliser un IDE (environnement de développement intégré en français). Avec Python, un éditeur de code peut suffire, les IDEs sont plutôt utilisés avec des langages compilés. Mais je vais quand même vous en citer 2, qui sont utilisables avec Python :</a:t>
            </a:r>
            <a:endParaRPr/>
          </a:p>
          <a:p>
            <a:pPr marL="217793" indent="-217793">
              <a:buFont typeface="Arial"/>
              <a:buChar char="–"/>
              <a:defRPr/>
            </a:pPr>
            <a:r>
              <a:rPr/>
              <a:t>Visual Studio, que l’on peut utiliser avec Python, C++, C# ou encore JavaScript,</a:t>
            </a:r>
            <a:endParaRPr/>
          </a:p>
          <a:p>
            <a:pPr marL="217793" indent="-217793">
              <a:buFont typeface="Arial"/>
              <a:buChar char="–"/>
              <a:defRPr/>
            </a:pPr>
            <a:r>
              <a:rPr/>
              <a:t>PyCharm, qui est payant, mais qui est l’IDE pour tout développeur Python expérimenté.</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Merci de m’avoir écouté !</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a:xfrm>
            <a:off x="1524000" y="1122363"/>
            <a:ext cx="9144000" cy="2387600"/>
          </a:xfrm>
        </p:spPr>
        <p:txBody>
          <a:bodyPr anchor="b"/>
          <a:lstStyle>
            <a:lvl1pPr algn="ctr">
              <a:defRPr sz="6000"/>
            </a:lvl1pPr>
          </a:lstStyle>
          <a:p>
            <a:pPr>
              <a:defRPr/>
            </a:pPr>
            <a:r>
              <a:rPr lang="fr-FR"/>
              <a:t>Click to edit Master title style</a:t>
            </a:r>
            <a:endParaRPr lang="fr-FR"/>
          </a:p>
        </p:txBody>
      </p:sp>
      <p:sp>
        <p:nvSpPr>
          <p:cNvPr id="5" name="Subtitle 2" hidden="0"/>
          <p:cNvSpPr>
            <a:spLocks noGrp="1"/>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fr-FR"/>
              <a:t>Click to edit Master subtitle style</a:t>
            </a:r>
            <a:endParaRPr lang="fr-F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Click to edit Master title style</a:t>
            </a:r>
            <a:endParaRPr lang="fr-FR"/>
          </a:p>
        </p:txBody>
      </p:sp>
      <p:sp>
        <p:nvSpPr>
          <p:cNvPr id="5" name="Vertical Text Placeholder 2" hidden="0"/>
          <p:cNvSpPr>
            <a:spLocks noGrp="1"/>
          </p:cNvSpPr>
          <p:nvPr isPhoto="0" userDrawn="0">
            <p:ph type="body" orient="vert" idx="1" hasCustomPrompt="0"/>
          </p:nvPr>
        </p:nvSpPr>
        <p:spPr bwMode="auto"/>
        <p:txBody>
          <a:bodyPr vert="eaVert"/>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4" name="Vertical Title 1" hidden="0"/>
          <p:cNvSpPr>
            <a:spLocks noGrp="1"/>
          </p:cNvSpPr>
          <p:nvPr isPhoto="0" userDrawn="0">
            <p:ph type="title" orient="vert" hasCustomPrompt="0"/>
          </p:nvPr>
        </p:nvSpPr>
        <p:spPr bwMode="auto">
          <a:xfrm>
            <a:off x="8724900" y="365125"/>
            <a:ext cx="2628900" cy="5811838"/>
          </a:xfrm>
        </p:spPr>
        <p:txBody>
          <a:bodyPr vert="eaVert"/>
          <a:lstStyle/>
          <a:p>
            <a:pPr>
              <a:defRPr/>
            </a:pPr>
            <a:r>
              <a:rPr lang="fr-FR"/>
              <a:t>Click to edit Master title style</a:t>
            </a:r>
            <a:endParaRPr lang="fr-FR"/>
          </a:p>
        </p:txBody>
      </p:sp>
      <p:sp>
        <p:nvSpPr>
          <p:cNvPr id="5" name="Vertical Text Placeholder 2" hidden="0"/>
          <p:cNvSpPr>
            <a:spLocks noGrp="1"/>
          </p:cNvSpPr>
          <p:nvPr isPhoto="0" userDrawn="0">
            <p:ph type="body" orient="vert" idx="1" hasCustomPrompt="0"/>
          </p:nvPr>
        </p:nvSpPr>
        <p:spPr bwMode="auto">
          <a:xfrm>
            <a:off x="838200" y="365125"/>
            <a:ext cx="7734300" cy="5811838"/>
          </a:xfrm>
        </p:spPr>
        <p:txBody>
          <a:bodyPr vert="eaVert"/>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Click to edit Master title style</a:t>
            </a:r>
            <a:endParaRPr lang="fr-FR"/>
          </a:p>
        </p:txBody>
      </p:sp>
      <p:sp>
        <p:nvSpPr>
          <p:cNvPr id="5" name="Content Placeholder 2" hidden="0"/>
          <p:cNvSpPr>
            <a:spLocks noGrp="1"/>
          </p:cNvSpPr>
          <p:nvPr isPhoto="0" userDrawn="0">
            <p:ph idx="1" hasCustomPrompt="0"/>
          </p:nvPr>
        </p:nvSpPr>
        <p:spPr bwMode="auto"/>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1850" y="1709738"/>
            <a:ext cx="10515600" cy="2852737"/>
          </a:xfrm>
        </p:spPr>
        <p:txBody>
          <a:bodyPr anchor="b"/>
          <a:lstStyle>
            <a:lvl1pPr>
              <a:defRPr sz="6000"/>
            </a:lvl1pPr>
          </a:lstStyle>
          <a:p>
            <a:pPr>
              <a:defRPr/>
            </a:pPr>
            <a:r>
              <a:rPr lang="fr-FR"/>
              <a:t>Click to edit Master title style</a:t>
            </a:r>
            <a:endParaRPr lang="fr-FR"/>
          </a:p>
        </p:txBody>
      </p:sp>
      <p:sp>
        <p:nvSpPr>
          <p:cNvPr id="5" name="Text Placeholder 2" hidden="0"/>
          <p:cNvSpPr>
            <a:spLocks noGrp="1"/>
          </p:cNvSpPr>
          <p:nvPr isPhoto="0" userDrawn="0">
            <p:ph type="body" idx="1" hasCustomPrompt="0"/>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fr-FR"/>
              <a:t>Click to edit Master text styles</a:t>
            </a:r>
            <a:endParaRP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Click to edit Master title style</a:t>
            </a:r>
            <a:endParaRPr lang="fr-FR"/>
          </a:p>
        </p:txBody>
      </p:sp>
      <p:sp>
        <p:nvSpPr>
          <p:cNvPr id="5" name="Content Placeholder 2" hidden="0"/>
          <p:cNvSpPr>
            <a:spLocks noGrp="1"/>
          </p:cNvSpPr>
          <p:nvPr isPhoto="0" userDrawn="0">
            <p:ph sz="half" idx="1" hasCustomPrompt="0"/>
          </p:nvPr>
        </p:nvSpPr>
        <p:spPr bwMode="auto">
          <a:xfrm>
            <a:off x="838200" y="1825625"/>
            <a:ext cx="5181600" cy="4351338"/>
          </a:xfrm>
        </p:spPr>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Content Placeholder 3" hidden="0"/>
          <p:cNvSpPr>
            <a:spLocks noGrp="1"/>
          </p:cNvSpPr>
          <p:nvPr isPhoto="0" userDrawn="0">
            <p:ph sz="half" idx="2" hasCustomPrompt="0"/>
          </p:nvPr>
        </p:nvSpPr>
        <p:spPr bwMode="auto">
          <a:xfrm>
            <a:off x="6172200" y="1825625"/>
            <a:ext cx="5181600" cy="4351338"/>
          </a:xfrm>
        </p:spPr>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8" name="Footer Placeholder 5" hidden="0"/>
          <p:cNvSpPr>
            <a:spLocks noGrp="1"/>
          </p:cNvSpPr>
          <p:nvPr isPhoto="0" userDrawn="0">
            <p:ph type="ftr" sz="quarter" idx="11" hasCustomPrompt="0"/>
          </p:nvPr>
        </p:nvSpPr>
        <p:spPr bwMode="auto"/>
        <p:txBody>
          <a:bodyPr/>
          <a:lstStyle/>
          <a:p>
            <a:pPr>
              <a:defRPr/>
            </a:pPr>
            <a:endParaRPr lang="fr-FR"/>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365125"/>
            <a:ext cx="10515600" cy="1325563"/>
          </a:xfrm>
        </p:spPr>
        <p:txBody>
          <a:bodyPr/>
          <a:lstStyle/>
          <a:p>
            <a:pPr>
              <a:defRPr/>
            </a:pPr>
            <a:r>
              <a:rPr lang="fr-FR"/>
              <a:t>Click to edit Master title style</a:t>
            </a:r>
            <a:endParaRPr lang="fr-FR"/>
          </a:p>
        </p:txBody>
      </p:sp>
      <p:sp>
        <p:nvSpPr>
          <p:cNvPr id="5" name="Text Placeholder 2" hidden="0"/>
          <p:cNvSpPr>
            <a:spLocks noGrp="1"/>
          </p:cNvSpPr>
          <p:nvPr isPhoto="0" userDrawn="0">
            <p:ph type="body" idx="1" hasCustomPrompt="0"/>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Click to edit Master text styles</a:t>
            </a:r>
            <a:endParaRPr/>
          </a:p>
        </p:txBody>
      </p:sp>
      <p:sp>
        <p:nvSpPr>
          <p:cNvPr id="6" name="Content Placeholder 3" hidden="0"/>
          <p:cNvSpPr>
            <a:spLocks noGrp="1"/>
          </p:cNvSpPr>
          <p:nvPr isPhoto="0" userDrawn="0">
            <p:ph sz="half" idx="2" hasCustomPrompt="0"/>
          </p:nvPr>
        </p:nvSpPr>
        <p:spPr bwMode="auto">
          <a:xfrm>
            <a:off x="839788" y="2505074"/>
            <a:ext cx="5157787" cy="3684588"/>
          </a:xfrm>
        </p:spPr>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7" name="Text Placeholder 4" hidden="0"/>
          <p:cNvSpPr>
            <a:spLocks noGrp="1"/>
          </p:cNvSpPr>
          <p:nvPr isPhoto="0" userDrawn="0">
            <p:ph type="body" sz="quarter" idx="3" hasCustomPrompt="0"/>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Click to edit Master text styles</a:t>
            </a:r>
            <a:endParaRPr/>
          </a:p>
        </p:txBody>
      </p:sp>
      <p:sp>
        <p:nvSpPr>
          <p:cNvPr id="8" name="Content Placeholder 5" hidden="0"/>
          <p:cNvSpPr>
            <a:spLocks noGrp="1"/>
          </p:cNvSpPr>
          <p:nvPr isPhoto="0" userDrawn="0">
            <p:ph sz="quarter" idx="4" hasCustomPrompt="0"/>
          </p:nvPr>
        </p:nvSpPr>
        <p:spPr bwMode="auto">
          <a:xfrm>
            <a:off x="6172200" y="2505074"/>
            <a:ext cx="5183188" cy="3684588"/>
          </a:xfrm>
        </p:spPr>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9" name="Date Placeholder 6"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10" name="Footer Placeholder 7" hidden="0"/>
          <p:cNvSpPr>
            <a:spLocks noGrp="1"/>
          </p:cNvSpPr>
          <p:nvPr isPhoto="0" userDrawn="0">
            <p:ph type="ftr" sz="quarter" idx="11" hasCustomPrompt="0"/>
          </p:nvPr>
        </p:nvSpPr>
        <p:spPr bwMode="auto"/>
        <p:txBody>
          <a:bodyPr/>
          <a:lstStyle/>
          <a:p>
            <a:pPr>
              <a:defRPr/>
            </a:pPr>
            <a:endParaRPr lang="fr-FR"/>
          </a:p>
        </p:txBody>
      </p:sp>
      <p:sp>
        <p:nvSpPr>
          <p:cNvPr id="11" name="Slide Number Placeholder 8"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Click to edit Master title style</a:t>
            </a:r>
            <a:endParaRPr lang="fr-FR"/>
          </a:p>
        </p:txBody>
      </p:sp>
      <p:sp>
        <p:nvSpPr>
          <p:cNvPr id="5" name="Date Placeholder 2"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6" name="Footer Placeholder 3" hidden="0"/>
          <p:cNvSpPr>
            <a:spLocks noGrp="1"/>
          </p:cNvSpPr>
          <p:nvPr isPhoto="0" userDrawn="0">
            <p:ph type="ftr" sz="quarter" idx="11" hasCustomPrompt="0"/>
          </p:nvPr>
        </p:nvSpPr>
        <p:spPr bwMode="auto"/>
        <p:txBody>
          <a:bodyPr/>
          <a:lstStyle/>
          <a:p>
            <a:pPr>
              <a:defRPr/>
            </a:pPr>
            <a:endParaRPr lang="fr-FR"/>
          </a:p>
        </p:txBody>
      </p:sp>
      <p:sp>
        <p:nvSpPr>
          <p:cNvPr id="7" name="Slide Number Placeholder 4"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hidden="0"/>
        <p:cNvGrpSpPr/>
        <p:nvPr isPhoto="0" userDrawn="0"/>
      </p:nvGrpSpPr>
      <p:grpSpPr bwMode="auto">
        <a:xfrm>
          <a:off x="0" y="0"/>
          <a:ext cx="0" cy="0"/>
          <a:chOff x="0" y="0"/>
          <a:chExt cx="0" cy="0"/>
        </a:xfrm>
      </p:grpSpPr>
      <p:sp>
        <p:nvSpPr>
          <p:cNvPr id="4" name="Date Placeholder 1"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5" name="Footer Placeholder 2" hidden="0"/>
          <p:cNvSpPr>
            <a:spLocks noGrp="1"/>
          </p:cNvSpPr>
          <p:nvPr isPhoto="0" userDrawn="0">
            <p:ph type="ftr" sz="quarter" idx="11" hasCustomPrompt="0"/>
          </p:nvPr>
        </p:nvSpPr>
        <p:spPr bwMode="auto"/>
        <p:txBody>
          <a:bodyPr/>
          <a:lstStyle/>
          <a:p>
            <a:pPr>
              <a:defRPr/>
            </a:pPr>
            <a:endParaRPr lang="fr-FR"/>
          </a:p>
        </p:txBody>
      </p:sp>
      <p:sp>
        <p:nvSpPr>
          <p:cNvPr id="6" name="Slide Number Placeholder 3"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fr-FR"/>
              <a:t>Click to edit Master title style</a:t>
            </a:r>
            <a:endParaRPr lang="fr-FR"/>
          </a:p>
        </p:txBody>
      </p:sp>
      <p:sp>
        <p:nvSpPr>
          <p:cNvPr id="5" name="Content Placeholder 2" hidden="0"/>
          <p:cNvSpPr>
            <a:spLocks noGrp="1"/>
          </p:cNvSpPr>
          <p:nvPr isPhoto="0" userDrawn="0">
            <p:ph idx="1" hasCustomPrompt="0"/>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fr-FR"/>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8" name="Footer Placeholder 5" hidden="0"/>
          <p:cNvSpPr>
            <a:spLocks noGrp="1"/>
          </p:cNvSpPr>
          <p:nvPr isPhoto="0" userDrawn="0">
            <p:ph type="ftr" sz="quarter" idx="11" hasCustomPrompt="0"/>
          </p:nvPr>
        </p:nvSpPr>
        <p:spPr bwMode="auto"/>
        <p:txBody>
          <a:bodyPr/>
          <a:lstStyle/>
          <a:p>
            <a:pPr>
              <a:defRPr/>
            </a:pPr>
            <a:endParaRPr lang="fr-FR"/>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fr-FR"/>
              <a:t>Click to edit Master title style</a:t>
            </a:r>
            <a:endParaRPr lang="fr-FR"/>
          </a:p>
        </p:txBody>
      </p:sp>
      <p:sp>
        <p:nvSpPr>
          <p:cNvPr id="5" name="Picture Placeholder 2" hidden="0"/>
          <p:cNvSpPr>
            <a:spLocks noChangeAspect="1" noGrp="1"/>
          </p:cNvSpPr>
          <p:nvPr isPhoto="0" userDrawn="0">
            <p:ph type="pic" idx="1" hasCustomPrompt="0"/>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fr-FR"/>
              <a:t>Click icon to add picture</a:t>
            </a:r>
            <a:endParaRPr lang="fr-FR"/>
          </a:p>
        </p:txBody>
      </p:sp>
      <p:sp>
        <p:nvSpPr>
          <p:cNvPr id="6"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fr-FR"/>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8" name="Footer Placeholder 5" hidden="0"/>
          <p:cNvSpPr>
            <a:spLocks noGrp="1"/>
          </p:cNvSpPr>
          <p:nvPr isPhoto="0" userDrawn="0">
            <p:ph type="ftr" sz="quarter" idx="11" hasCustomPrompt="0"/>
          </p:nvPr>
        </p:nvSpPr>
        <p:spPr bwMode="auto"/>
        <p:txBody>
          <a:bodyPr/>
          <a:lstStyle/>
          <a:p>
            <a:pPr>
              <a:defRPr/>
            </a:pPr>
            <a:endParaRPr lang="fr-FR"/>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4" name="Title Placeholder 1" hidden="0"/>
          <p:cNvSpPr>
            <a:spLocks noGrp="1"/>
          </p:cNvSpPr>
          <p:nvPr isPhoto="0" userDrawn="0">
            <p:ph type="title" hasCustomPrompt="0"/>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fr-FR"/>
              <a:t>Click to edit Master title style</a:t>
            </a:r>
            <a:endParaRPr lang="fr-FR"/>
          </a:p>
        </p:txBody>
      </p:sp>
      <p:sp>
        <p:nvSpPr>
          <p:cNvPr id="5" name="Text Placeholder 2" hidden="0"/>
          <p:cNvSpPr>
            <a:spLocks noGrp="1"/>
          </p:cNvSpPr>
          <p:nvPr isPhoto="0" userDrawn="0">
            <p:ph type="body" idx="1" hasCustomPrompt="0"/>
          </p:nvPr>
        </p:nvSpPr>
        <p:spPr bwMode="auto">
          <a:xfrm>
            <a:off x="838200" y="1825625"/>
            <a:ext cx="10515600" cy="4351338"/>
          </a:xfrm>
          <a:prstGeom prst="rect">
            <a:avLst/>
          </a:prstGeom>
        </p:spPr>
        <p:txBody>
          <a:bodyPr vert="horz" lIns="91440" tIns="45720" rIns="91440" bIns="45720" rtlCol="0">
            <a:normAutofit/>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Date Placeholder 3" hidden="0"/>
          <p:cNvSpPr>
            <a:spLocks noGrp="1"/>
          </p:cNvSpPr>
          <p:nvPr isPhoto="0" userDrawn="0">
            <p:ph type="dt" sz="half" idx="2" hasCustomPrompt="0"/>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3" hasCustomPrompt="0"/>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fr-FR"/>
          </a:p>
        </p:txBody>
      </p:sp>
      <p:sp>
        <p:nvSpPr>
          <p:cNvPr id="8" name="Slide Number Placeholder 5" hidden="0"/>
          <p:cNvSpPr>
            <a:spLocks noGrp="1"/>
          </p:cNvSpPr>
          <p:nvPr isPhoto="0" userDrawn="0">
            <p:ph type="sldNum" sz="quarter" idx="4" hasCustomPrompt="0"/>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fr-FR"/>
              <a:t/>
            </a:fld>
            <a:endParaRPr lang="fr-FR"/>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github.com/Natouche68/present-python-jeu-maths"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6.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7.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8.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jpg"/><Relationship Id="rId5" Type="http://schemas.openxmlformats.org/officeDocument/2006/relationships/image" Target="../media/image7.png"/><Relationship Id="rId6" Type="http://schemas.openxmlformats.org/officeDocument/2006/relationships/image" Target="../media/image8.jp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fr-FR"/>
              <a:t>Présentation de Python</a:t>
            </a:r>
            <a:endParaRPr lang="fr-FR"/>
          </a:p>
        </p:txBody>
      </p:sp>
      <p:sp>
        <p:nvSpPr>
          <p:cNvPr id="5" name="Subtitle 2" hidden="0"/>
          <p:cNvSpPr>
            <a:spLocks noGrp="1"/>
          </p:cNvSpPr>
          <p:nvPr isPhoto="0" userDrawn="0">
            <p:ph type="subTitle" idx="1" hasCustomPrompt="0"/>
          </p:nvPr>
        </p:nvSpPr>
        <p:spPr bwMode="auto"/>
        <p:txBody>
          <a:bodyPr/>
          <a:lstStyle/>
          <a:p>
            <a:pPr>
              <a:defRPr/>
            </a:pPr>
            <a:r>
              <a:rPr lang="fr-FR"/>
              <a:t>Avec le code de </a:t>
            </a:r>
            <a:r>
              <a:rPr lang="fr-FR">
                <a:solidFill>
                  <a:schemeClr val="tx1">
                    <a:lumMod val="65000"/>
                    <a:lumOff val="35000"/>
                  </a:schemeClr>
                </a:solidFill>
                <a:latin typeface="Consolas"/>
                <a:ea typeface="Consolas"/>
                <a:cs typeface="Consolas"/>
              </a:rPr>
              <a:t>jeu_maths.py</a:t>
            </a:r>
            <a:r>
              <a:rPr lang="fr-FR"/>
              <a:t>.</a:t>
            </a:r>
            <a:endParaRPr lang="fr-FR"/>
          </a:p>
          <a:p>
            <a:pPr>
              <a:defRPr/>
            </a:pPr>
            <a:r>
              <a:rPr lang="fr-FR"/>
              <a:t>Disponible sur </a:t>
            </a:r>
            <a:r>
              <a:rPr lang="fr-FR" u="sng">
                <a:hlinkClick r:id="rId4" tooltip="Repo du projet"/>
              </a:rPr>
              <a:t>GitHub</a:t>
            </a:r>
            <a:r>
              <a:rPr lang="fr-FR"/>
              <a:t>.</a:t>
            </a:r>
            <a:endParaRPr lang="fr-FR"/>
          </a:p>
        </p:txBody>
      </p:sp>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2"/>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Début du fichier</a:t>
            </a:r>
            <a:endParaRPr/>
          </a:p>
        </p:txBody>
      </p:sp>
      <p:pic>
        <p:nvPicPr>
          <p:cNvPr id="5" name="" hidden="0"/>
          <p:cNvPicPr>
            <a:picLocks noChangeAspect="1"/>
          </p:cNvPicPr>
          <p:nvPr isPhoto="0" userDrawn="0">
            <p:ph idx="1" hasCustomPrompt="0"/>
          </p:nvPr>
        </p:nvPicPr>
        <p:blipFill>
          <a:blip r:embed="rId3"/>
          <a:stretch/>
        </p:blipFill>
        <p:spPr bwMode="auto">
          <a:xfrm rot="0" flipH="0" flipV="0">
            <a:off x="869856" y="2237912"/>
            <a:ext cx="10354702" cy="35603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2"/>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Choix de la difficulté</a:t>
            </a:r>
            <a:endParaRPr/>
          </a:p>
        </p:txBody>
      </p:sp>
      <p:pic>
        <p:nvPicPr>
          <p:cNvPr id="5" name="" hidden="0"/>
          <p:cNvPicPr>
            <a:picLocks noChangeAspect="1"/>
          </p:cNvPicPr>
          <p:nvPr isPhoto="0" userDrawn="0">
            <p:ph idx="1" hasCustomPrompt="0"/>
          </p:nvPr>
        </p:nvPicPr>
        <p:blipFill>
          <a:blip r:embed="rId3"/>
          <a:stretch/>
        </p:blipFill>
        <p:spPr bwMode="auto">
          <a:xfrm rot="0" flipH="0" flipV="0">
            <a:off x="1541052" y="1387135"/>
            <a:ext cx="9062340" cy="540058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2"/>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Quelques commentaires</a:t>
            </a:r>
            <a:endParaRPr/>
          </a:p>
        </p:txBody>
      </p:sp>
      <p:pic>
        <p:nvPicPr>
          <p:cNvPr id="5" name="" hidden="0"/>
          <p:cNvPicPr>
            <a:picLocks noChangeAspect="1"/>
          </p:cNvPicPr>
          <p:nvPr isPhoto="0" userDrawn="0">
            <p:ph idx="1" hasCustomPrompt="0"/>
          </p:nvPr>
        </p:nvPicPr>
        <p:blipFill>
          <a:blip r:embed="rId3"/>
          <a:stretch/>
        </p:blipFill>
        <p:spPr bwMode="auto">
          <a:xfrm rot="0" flipH="0" flipV="0">
            <a:off x="130332" y="3116431"/>
            <a:ext cx="11954599" cy="176628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2"/>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Affichage des calculs</a:t>
            </a:r>
            <a:endParaRPr/>
          </a:p>
        </p:txBody>
      </p:sp>
      <p:pic>
        <p:nvPicPr>
          <p:cNvPr id="5" name="" hidden="0"/>
          <p:cNvPicPr>
            <a:picLocks noChangeAspect="1"/>
          </p:cNvPicPr>
          <p:nvPr isPhoto="0" userDrawn="0">
            <p:ph idx="1" hasCustomPrompt="0"/>
          </p:nvPr>
        </p:nvPicPr>
        <p:blipFill>
          <a:blip r:embed="rId3"/>
          <a:stretch/>
        </p:blipFill>
        <p:spPr bwMode="auto">
          <a:xfrm rot="0" flipH="0" flipV="0">
            <a:off x="563366" y="1405630"/>
            <a:ext cx="11053333" cy="538208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2"/>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Affichage de la note</a:t>
            </a:r>
            <a:endParaRPr/>
          </a:p>
        </p:txBody>
      </p:sp>
      <p:pic>
        <p:nvPicPr>
          <p:cNvPr id="5" name="" hidden="0"/>
          <p:cNvPicPr>
            <a:picLocks noChangeAspect="1"/>
          </p:cNvPicPr>
          <p:nvPr isPhoto="0" userDrawn="0">
            <p:ph idx="1" hasCustomPrompt="0"/>
          </p:nvPr>
        </p:nvPicPr>
        <p:blipFill>
          <a:blip r:embed="rId3"/>
          <a:stretch/>
        </p:blipFill>
        <p:spPr bwMode="auto">
          <a:xfrm rot="0" flipH="0" flipV="0">
            <a:off x="1097402" y="2154684"/>
            <a:ext cx="10414074" cy="355106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a:t>Merci de votre attention !</a:t>
            </a:r>
            <a:endParaRPr/>
          </a:p>
        </p:txBody>
      </p:sp>
      <p:sp>
        <p:nvSpPr>
          <p:cNvPr id="5" name="Text Placeholder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C’est quoi « Python » ?</a:t>
            </a:r>
            <a:endParaRPr/>
          </a:p>
        </p:txBody>
      </p:sp>
      <p:sp>
        <p:nvSpPr>
          <p:cNvPr id="5" name="Content Placeholder 2" hidden="0"/>
          <p:cNvSpPr>
            <a:spLocks noGrp="1"/>
          </p:cNvSpPr>
          <p:nvPr isPhoto="0" userDrawn="0">
            <p:ph idx="1" hasCustomPrompt="0"/>
          </p:nvPr>
        </p:nvSpPr>
        <p:spPr bwMode="auto"/>
        <p:txBody>
          <a:bodyPr/>
          <a:lstStyle/>
          <a:p>
            <a:pPr marL="0" indent="0">
              <a:buFont typeface="Arial"/>
              <a:buNone/>
              <a:defRPr/>
            </a:pPr>
            <a:r>
              <a:rPr sz="3600" b="1"/>
              <a:t>Un langage de programmation</a:t>
            </a:r>
            <a:endParaRPr sz="3600" b="1"/>
          </a:p>
          <a:p>
            <a:pPr>
              <a:defRPr/>
            </a:pPr>
            <a:r>
              <a:rPr sz="2800" b="0"/>
              <a:t>Pour les applications consoles</a:t>
            </a:r>
            <a:endParaRPr sz="2800" b="0"/>
          </a:p>
          <a:p>
            <a:pPr>
              <a:defRPr/>
            </a:pPr>
            <a:r>
              <a:rPr sz="2800" b="0"/>
              <a:t>Pour les applications graphiques (</a:t>
            </a:r>
            <a:r>
              <a:rPr sz="2800" b="0">
                <a:solidFill>
                  <a:schemeClr val="tx1">
                    <a:lumMod val="50000"/>
                    <a:lumOff val="50000"/>
                  </a:schemeClr>
                </a:solidFill>
                <a:latin typeface="Consolas"/>
                <a:ea typeface="Consolas"/>
                <a:cs typeface="Consolas"/>
              </a:rPr>
              <a:t>Tkinter</a:t>
            </a:r>
            <a:r>
              <a:rPr sz="2800" b="0"/>
              <a:t>)</a:t>
            </a:r>
            <a:endParaRPr sz="2800" b="0"/>
          </a:p>
          <a:p>
            <a:pPr>
              <a:defRPr/>
            </a:pPr>
            <a:r>
              <a:rPr sz="2800" b="0"/>
              <a:t>Pour les jeux (</a:t>
            </a:r>
            <a:r>
              <a:rPr sz="2800" b="0">
                <a:solidFill>
                  <a:schemeClr val="tx1">
                    <a:lumMod val="50000"/>
                    <a:lumOff val="50000"/>
                  </a:schemeClr>
                </a:solidFill>
                <a:latin typeface="Consolas"/>
                <a:ea typeface="Consolas"/>
                <a:cs typeface="Consolas"/>
              </a:rPr>
              <a:t>PyGame</a:t>
            </a:r>
            <a:r>
              <a:rPr sz="2800" b="0"/>
              <a:t>)</a:t>
            </a:r>
            <a:endParaRPr sz="2800" b="0"/>
          </a:p>
          <a:p>
            <a:pPr>
              <a:defRPr/>
            </a:pPr>
            <a:r>
              <a:rPr sz="2800" b="0"/>
              <a:t>Pour les sites Internet (</a:t>
            </a:r>
            <a:r>
              <a:rPr sz="2800" b="0">
                <a:solidFill>
                  <a:schemeClr val="tx1">
                    <a:lumMod val="50000"/>
                    <a:lumOff val="50000"/>
                  </a:schemeClr>
                </a:solidFill>
                <a:latin typeface="Consolas"/>
                <a:ea typeface="Consolas"/>
                <a:cs typeface="Consolas"/>
              </a:rPr>
              <a:t>Django</a:t>
            </a:r>
            <a:r>
              <a:rPr sz="2800" b="0"/>
              <a:t>, </a:t>
            </a:r>
            <a:r>
              <a:rPr sz="2800" b="0">
                <a:solidFill>
                  <a:schemeClr val="tx1">
                    <a:lumMod val="50000"/>
                    <a:lumOff val="50000"/>
                  </a:schemeClr>
                </a:solidFill>
                <a:latin typeface="Consolas"/>
                <a:ea typeface="Consolas"/>
                <a:cs typeface="Consolas"/>
              </a:rPr>
              <a:t>Flask</a:t>
            </a:r>
            <a:r>
              <a:rPr sz="2800" b="0"/>
              <a:t>)</a:t>
            </a:r>
            <a:endParaRPr sz="2800" b="0"/>
          </a:p>
          <a:p>
            <a:pPr>
              <a:defRPr/>
            </a:pPr>
            <a:r>
              <a:rPr sz="2800" b="0"/>
              <a:t>Pour le </a:t>
            </a:r>
            <a:r>
              <a:rPr sz="2800" b="0" i="1"/>
              <a:t>machine learning</a:t>
            </a:r>
            <a:endParaRPr sz="2800" b="0"/>
          </a:p>
          <a:p>
            <a:pPr>
              <a:defRPr/>
            </a:pPr>
            <a:r>
              <a:rPr sz="2800" b="0"/>
              <a:t>Pour la robotique (</a:t>
            </a:r>
            <a:r>
              <a:rPr sz="2800" b="0" i="1"/>
              <a:t>Lego Mindstorms</a:t>
            </a:r>
            <a:r>
              <a:rPr sz="2800" b="0"/>
              <a:t>)</a:t>
            </a:r>
            <a:endParaRPr sz="2800" b="0"/>
          </a:p>
        </p:txBody>
      </p:sp>
      <p:sp>
        <p:nvSpPr>
          <p:cNvPr id="6" name="" hidden="0"/>
          <p:cNvSpPr/>
          <p:nvPr isPhoto="0" userDrawn="0"/>
        </p:nvSpPr>
        <p:spPr bwMode="auto">
          <a:xfrm flipH="0" flipV="0">
            <a:off x="14382926" y="-3976314"/>
            <a:ext cx="45720" cy="125065"/>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7" name="" hidden="0"/>
          <p:cNvPicPr>
            <a:picLocks noChangeAspect="1"/>
          </p:cNvPicPr>
          <p:nvPr isPhoto="0" userDrawn="0"/>
        </p:nvPicPr>
        <p:blipFill>
          <a:blip r:embed="rId4"/>
          <a:stretch/>
        </p:blipFill>
        <p:spPr bwMode="auto">
          <a:xfrm flipH="0" flipV="0">
            <a:off x="8156325" y="718780"/>
            <a:ext cx="4064751" cy="2090564"/>
          </a:xfrm>
          <a:prstGeom prst="rect">
            <a:avLst/>
          </a:prstGeom>
        </p:spPr>
      </p:pic>
      <p:sp>
        <p:nvSpPr>
          <p:cNvPr id="8" name="" hidden="0"/>
          <p:cNvSpPr/>
          <p:nvPr isPhoto="0" userDrawn="0"/>
        </p:nvSpPr>
        <p:spPr bwMode="auto">
          <a:xfrm flipH="0" flipV="0">
            <a:off x="16279509" y="1847470"/>
            <a:ext cx="61714" cy="392532"/>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9" name="" hidden="0"/>
          <p:cNvPicPr>
            <a:picLocks noChangeAspect="1"/>
          </p:cNvPicPr>
          <p:nvPr isPhoto="0" userDrawn="0"/>
        </p:nvPicPr>
        <p:blipFill>
          <a:blip r:embed="rId5"/>
          <a:stretch/>
        </p:blipFill>
        <p:spPr bwMode="auto">
          <a:xfrm flipH="0" flipV="0">
            <a:off x="8203543" y="2979540"/>
            <a:ext cx="1892682" cy="289213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Le fonctionnement de Python</a:t>
            </a:r>
            <a:endParaRPr/>
          </a:p>
        </p:txBody>
      </p:sp>
      <p:pic>
        <p:nvPicPr>
          <p:cNvPr id="5" name="" hidden="0"/>
          <p:cNvPicPr>
            <a:picLocks noChangeAspect="1"/>
          </p:cNvPicPr>
          <p:nvPr isPhoto="0" userDrawn="0"/>
        </p:nvPicPr>
        <p:blipFill>
          <a:blip r:embed="rId4"/>
          <a:stretch/>
        </p:blipFill>
        <p:spPr bwMode="auto">
          <a:xfrm flipH="0" flipV="0">
            <a:off x="1315374" y="1527744"/>
            <a:ext cx="9172319" cy="5021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flipH="0" flipV="0">
            <a:off x="838198" y="365124"/>
            <a:ext cx="11166095" cy="1325562"/>
          </a:xfrm>
        </p:spPr>
        <p:txBody>
          <a:bodyPr/>
          <a:lstStyle/>
          <a:p>
            <a:pPr>
              <a:defRPr/>
            </a:pPr>
            <a:r>
              <a:rPr/>
              <a:t>        D’autres langages de programmation</a:t>
            </a:r>
            <a:endParaRPr/>
          </a:p>
        </p:txBody>
      </p:sp>
      <p:pic>
        <p:nvPicPr>
          <p:cNvPr id="5" name="" hidden="0"/>
          <p:cNvPicPr>
            <a:picLocks noChangeAspect="1"/>
          </p:cNvPicPr>
          <p:nvPr isPhoto="0" userDrawn="0"/>
        </p:nvPicPr>
        <p:blipFill>
          <a:blip r:embed="rId4"/>
          <a:stretch/>
        </p:blipFill>
        <p:spPr bwMode="auto">
          <a:xfrm flipH="0" flipV="0">
            <a:off x="3748646" y="4461186"/>
            <a:ext cx="1322402" cy="1470681"/>
          </a:xfrm>
          <a:prstGeom prst="rect">
            <a:avLst/>
          </a:prstGeom>
        </p:spPr>
      </p:pic>
      <p:pic>
        <p:nvPicPr>
          <p:cNvPr id="6" name="" hidden="0"/>
          <p:cNvPicPr>
            <a:picLocks noChangeAspect="1"/>
          </p:cNvPicPr>
          <p:nvPr isPhoto="0" userDrawn="0"/>
        </p:nvPicPr>
        <p:blipFill>
          <a:blip r:embed="rId5"/>
          <a:stretch/>
        </p:blipFill>
        <p:spPr bwMode="auto">
          <a:xfrm flipH="0" flipV="0">
            <a:off x="6421246" y="2155114"/>
            <a:ext cx="1639882" cy="1498105"/>
          </a:xfrm>
          <a:prstGeom prst="rect">
            <a:avLst/>
          </a:prstGeom>
        </p:spPr>
      </p:pic>
      <p:pic>
        <p:nvPicPr>
          <p:cNvPr id="7" name="" hidden="0"/>
          <p:cNvPicPr>
            <a:picLocks noChangeAspect="1"/>
          </p:cNvPicPr>
          <p:nvPr isPhoto="0" userDrawn="0"/>
        </p:nvPicPr>
        <p:blipFill>
          <a:blip r:embed="rId6"/>
          <a:stretch/>
        </p:blipFill>
        <p:spPr bwMode="auto">
          <a:xfrm flipH="0" flipV="0">
            <a:off x="759245" y="4296526"/>
            <a:ext cx="1821771" cy="1800000"/>
          </a:xfrm>
          <a:prstGeom prst="rect">
            <a:avLst/>
          </a:prstGeom>
        </p:spPr>
      </p:pic>
      <p:pic>
        <p:nvPicPr>
          <p:cNvPr id="8" name="" hidden="0"/>
          <p:cNvPicPr>
            <a:picLocks noChangeAspect="1"/>
          </p:cNvPicPr>
          <p:nvPr isPhoto="0" userDrawn="0"/>
        </p:nvPicPr>
        <p:blipFill>
          <a:blip r:embed="rId7"/>
          <a:stretch/>
        </p:blipFill>
        <p:spPr bwMode="auto">
          <a:xfrm flipH="0" flipV="0">
            <a:off x="6047304" y="4348390"/>
            <a:ext cx="2387766" cy="1830815"/>
          </a:xfrm>
          <a:prstGeom prst="rect">
            <a:avLst/>
          </a:prstGeom>
        </p:spPr>
      </p:pic>
      <p:pic>
        <p:nvPicPr>
          <p:cNvPr id="9" name="" hidden="0"/>
          <p:cNvPicPr>
            <a:picLocks noChangeAspect="1"/>
          </p:cNvPicPr>
          <p:nvPr isPhoto="0" userDrawn="0"/>
        </p:nvPicPr>
        <p:blipFill>
          <a:blip r:embed="rId8"/>
          <a:stretch/>
        </p:blipFill>
        <p:spPr bwMode="auto">
          <a:xfrm flipH="0" flipV="0">
            <a:off x="8675960" y="2417578"/>
            <a:ext cx="2717629" cy="973178"/>
          </a:xfrm>
          <a:prstGeom prst="rect">
            <a:avLst/>
          </a:prstGeom>
        </p:spPr>
      </p:pic>
      <p:pic>
        <p:nvPicPr>
          <p:cNvPr id="10" name="" hidden="0"/>
          <p:cNvPicPr>
            <a:picLocks noChangeAspect="1"/>
          </p:cNvPicPr>
          <p:nvPr isPhoto="0" userDrawn="0"/>
        </p:nvPicPr>
        <p:blipFill>
          <a:blip r:embed="rId9"/>
          <a:stretch/>
        </p:blipFill>
        <p:spPr bwMode="auto">
          <a:xfrm flipH="0" flipV="0">
            <a:off x="3518430" y="2004167"/>
            <a:ext cx="1886504" cy="1800000"/>
          </a:xfrm>
          <a:prstGeom prst="rect">
            <a:avLst/>
          </a:prstGeom>
        </p:spPr>
      </p:pic>
      <p:pic>
        <p:nvPicPr>
          <p:cNvPr id="11" name="" hidden="0"/>
          <p:cNvPicPr>
            <a:picLocks noChangeAspect="1"/>
          </p:cNvPicPr>
          <p:nvPr isPhoto="0" userDrawn="0"/>
        </p:nvPicPr>
        <p:blipFill>
          <a:blip r:embed="rId10"/>
          <a:stretch/>
        </p:blipFill>
        <p:spPr bwMode="auto">
          <a:xfrm flipH="0" flipV="0">
            <a:off x="759245" y="2004167"/>
            <a:ext cx="2197892" cy="18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vertOverflow="overflow" horzOverflow="clip" vert="horz" wrap="square" lIns="91440" tIns="45720" rIns="91440" bIns="45720" numCol="1" spcCol="0" rtlCol="0" fromWordArt="0" anchor="ctr" anchorCtr="0" forceAA="0" upright="0" compatLnSpc="0">
            <a:normAutofit/>
          </a:bodyPr>
          <a:lstStyle/>
          <a:p>
            <a:pPr>
              <a:defRPr/>
            </a:pPr>
            <a:r>
              <a:rPr/>
              <a:t>        Un code tout simple</a:t>
            </a:r>
            <a:endParaRPr/>
          </a:p>
        </p:txBody>
      </p:sp>
      <p:sp>
        <p:nvSpPr>
          <p:cNvPr id="5" name="Content Placeholder 2" hidden="0"/>
          <p:cNvSpPr>
            <a:spLocks noGrp="1"/>
          </p:cNvSpPr>
          <p:nvPr isPhoto="0" userDrawn="0">
            <p:ph sz="half" idx="1" hasCustomPrompt="0"/>
          </p:nvPr>
        </p:nvSpPr>
        <p:spPr bwMode="auto">
          <a:xfrm flipH="0" flipV="0">
            <a:off x="838198" y="2385700"/>
            <a:ext cx="5181598" cy="3284789"/>
          </a:xfrm>
          <a:prstGeom prst="rect">
            <a:avLst/>
          </a:prstGeom>
          <a:solidFill>
            <a:schemeClr val="bg2"/>
          </a:solidFill>
        </p:spPr>
        <p:txBody>
          <a:bodyPr/>
          <a:lstStyle/>
          <a:p>
            <a:pPr marL="0" indent="0">
              <a:buFont typeface="Arial"/>
              <a:buNone/>
              <a:defRPr/>
            </a:pPr>
            <a:r>
              <a:rPr sz="1800" b="0" i="0" u="none">
                <a:solidFill>
                  <a:srgbClr val="000000"/>
                </a:solidFill>
                <a:latin typeface="Consolas"/>
                <a:ea typeface="Consolas"/>
                <a:cs typeface="Consolas"/>
              </a:rPr>
              <a:t>print(</a:t>
            </a:r>
            <a:r>
              <a:rPr sz="1800" b="0" i="0" u="none">
                <a:solidFill>
                  <a:srgbClr val="A31515"/>
                </a:solidFill>
                <a:latin typeface="Consolas"/>
                <a:ea typeface="Consolas"/>
                <a:cs typeface="Consolas"/>
              </a:rPr>
              <a:t>"Comment t’appelles-tu ?"</a:t>
            </a:r>
            <a:r>
              <a:rPr sz="1800" b="0" i="0" u="none">
                <a:solidFill>
                  <a:srgbClr val="000000"/>
                </a:solidFill>
                <a:latin typeface="Consolas"/>
                <a:ea typeface="Consolas"/>
                <a:cs typeface="Consolas"/>
              </a:rPr>
              <a:t>)</a:t>
            </a:r>
            <a:endParaRPr sz="1800" b="0" i="0" u="none">
              <a:solidFill>
                <a:srgbClr val="000000"/>
              </a:solidFill>
              <a:latin typeface="Consolas"/>
              <a:ea typeface="Consolas"/>
              <a:cs typeface="Consolas"/>
            </a:endParaRPr>
          </a:p>
          <a:p>
            <a:pPr marL="0" indent="0">
              <a:buFont typeface="Arial"/>
              <a:buNone/>
              <a:defRPr/>
            </a:pPr>
            <a:r>
              <a:rPr sz="1800" b="0" i="0" u="none">
                <a:solidFill>
                  <a:srgbClr val="000000"/>
                </a:solidFill>
                <a:latin typeface="Consolas"/>
                <a:ea typeface="Consolas"/>
                <a:cs typeface="Consolas"/>
              </a:rPr>
              <a:t> </a:t>
            </a:r>
            <a:endParaRPr sz="1800" b="0" i="0" u="none">
              <a:solidFill>
                <a:srgbClr val="000000"/>
              </a:solidFill>
              <a:latin typeface="Consolas"/>
              <a:ea typeface="Consolas"/>
              <a:cs typeface="Consolas"/>
            </a:endParaRPr>
          </a:p>
          <a:p>
            <a:pPr marL="0" indent="0">
              <a:buFont typeface="Arial"/>
              <a:buNone/>
              <a:defRPr/>
            </a:pPr>
            <a:r>
              <a:rPr sz="1800" b="0" i="0" u="none">
                <a:solidFill>
                  <a:srgbClr val="000000"/>
                </a:solidFill>
                <a:latin typeface="Consolas"/>
                <a:ea typeface="Consolas"/>
                <a:cs typeface="Consolas"/>
              </a:rPr>
              <a:t>name = input()</a:t>
            </a:r>
            <a:endParaRPr sz="1800" b="0" i="0" u="none">
              <a:solidFill>
                <a:srgbClr val="000000"/>
              </a:solidFill>
              <a:latin typeface="Consolas"/>
              <a:ea typeface="Consolas"/>
              <a:cs typeface="Consolas"/>
            </a:endParaRPr>
          </a:p>
          <a:p>
            <a:pPr marL="0" indent="0">
              <a:buFont typeface="Arial"/>
              <a:buNone/>
              <a:defRPr/>
            </a:pPr>
            <a:r>
              <a:rPr sz="1800" b="0" i="0" u="none">
                <a:solidFill>
                  <a:srgbClr val="000000"/>
                </a:solidFill>
                <a:latin typeface="Consolas"/>
                <a:ea typeface="Consolas"/>
                <a:cs typeface="Consolas"/>
              </a:rPr>
              <a:t> </a:t>
            </a:r>
            <a:endParaRPr sz="1800" b="0" i="0" u="none">
              <a:solidFill>
                <a:srgbClr val="000000"/>
              </a:solidFill>
              <a:latin typeface="Consolas"/>
              <a:ea typeface="Consolas"/>
              <a:cs typeface="Consolas"/>
            </a:endParaRPr>
          </a:p>
          <a:p>
            <a:pPr marL="0" indent="0">
              <a:buFont typeface="Arial"/>
              <a:buNone/>
              <a:defRPr/>
            </a:pPr>
            <a:r>
              <a:rPr sz="1800" b="0" i="0" u="none">
                <a:solidFill>
                  <a:srgbClr val="000000"/>
                </a:solidFill>
                <a:latin typeface="Consolas"/>
                <a:ea typeface="Consolas"/>
                <a:cs typeface="Consolas"/>
              </a:rPr>
              <a:t>print("</a:t>
            </a:r>
            <a:r>
              <a:rPr sz="1800" b="0" i="0" u="none">
                <a:solidFill>
                  <a:srgbClr val="A31515"/>
                </a:solidFill>
                <a:latin typeface="Consolas"/>
                <a:ea typeface="Consolas"/>
                <a:cs typeface="Consolas"/>
              </a:rPr>
              <a:t>Salut, "</a:t>
            </a:r>
            <a:r>
              <a:rPr sz="1800" b="0" i="0" u="none">
                <a:solidFill>
                  <a:srgbClr val="000000"/>
                </a:solidFill>
                <a:latin typeface="Consolas"/>
                <a:ea typeface="Consolas"/>
                <a:cs typeface="Consolas"/>
              </a:rPr>
              <a:t> + name + </a:t>
            </a:r>
            <a:r>
              <a:rPr sz="1800" b="0" i="0" u="none">
                <a:solidFill>
                  <a:srgbClr val="A31515"/>
                </a:solidFill>
                <a:latin typeface="Consolas"/>
                <a:ea typeface="Consolas"/>
                <a:cs typeface="Consolas"/>
              </a:rPr>
              <a:t>" !</a:t>
            </a:r>
            <a:r>
              <a:rPr sz="1800" b="0" i="0" u="none">
                <a:solidFill>
                  <a:srgbClr val="A31515"/>
                </a:solidFill>
                <a:latin typeface="Consolas"/>
                <a:ea typeface="Consolas"/>
                <a:cs typeface="Consolas"/>
              </a:rPr>
              <a:t>"</a:t>
            </a:r>
            <a:r>
              <a:rPr sz="1800" b="0" i="0" u="none">
                <a:solidFill>
                  <a:srgbClr val="000000"/>
                </a:solidFill>
                <a:latin typeface="Consolas"/>
                <a:ea typeface="Consolas"/>
                <a:cs typeface="Consolas"/>
              </a:rPr>
              <a:t>)</a:t>
            </a:r>
            <a:endParaRPr sz="1800" b="0" i="0" u="none">
              <a:solidFill>
                <a:srgbClr val="A31515"/>
              </a:solidFill>
              <a:latin typeface="Consolas"/>
              <a:ea typeface="Consolas"/>
              <a:cs typeface="Consolas"/>
            </a:endParaRPr>
          </a:p>
        </p:txBody>
      </p:sp>
      <p:sp>
        <p:nvSpPr>
          <p:cNvPr id="6" name="Content Placeholder 3" hidden="0"/>
          <p:cNvSpPr>
            <a:spLocks noGrp="1"/>
          </p:cNvSpPr>
          <p:nvPr isPhoto="0" userDrawn="0">
            <p:ph sz="half" idx="2" hasCustomPrompt="0"/>
          </p:nvPr>
        </p:nvSpPr>
        <p:spPr bwMode="auto">
          <a:xfrm flipH="0" flipV="0">
            <a:off x="6172200" y="2376798"/>
            <a:ext cx="5181598" cy="3329298"/>
          </a:xfrm>
          <a:prstGeom prst="rect">
            <a:avLst/>
          </a:prstGeom>
          <a:solidFill>
            <a:schemeClr val="tx1"/>
          </a:solidFill>
        </p:spPr>
        <p:txBody>
          <a:bodyPr/>
          <a:lstStyle/>
          <a:p>
            <a:pPr marL="0" indent="0">
              <a:buFont typeface="Arial"/>
              <a:buNone/>
              <a:defRPr/>
            </a:pPr>
            <a:r>
              <a:rPr sz="1800">
                <a:solidFill>
                  <a:schemeClr val="bg1"/>
                </a:solidFill>
                <a:latin typeface="Consolas"/>
                <a:ea typeface="Consolas"/>
                <a:cs typeface="Consolas"/>
              </a:rPr>
              <a:t>Comment t’appelles-tu ?</a:t>
            </a:r>
            <a:endParaRPr sz="1800">
              <a:solidFill>
                <a:schemeClr val="bg1"/>
              </a:solidFill>
              <a:latin typeface="Consolas"/>
              <a:ea typeface="Consolas"/>
              <a:cs typeface="Consolas"/>
            </a:endParaRPr>
          </a:p>
          <a:p>
            <a:pPr marL="0" indent="0">
              <a:buFont typeface="Arial"/>
              <a:buNone/>
              <a:defRPr/>
            </a:pPr>
            <a:r>
              <a:rPr sz="1800">
                <a:solidFill>
                  <a:schemeClr val="bg1"/>
                </a:solidFill>
                <a:latin typeface="Consolas"/>
                <a:ea typeface="Consolas"/>
                <a:cs typeface="Consolas"/>
              </a:rPr>
              <a:t>Natan</a:t>
            </a:r>
            <a:endParaRPr sz="1800">
              <a:solidFill>
                <a:schemeClr val="bg1"/>
              </a:solidFill>
              <a:latin typeface="Consolas"/>
              <a:ea typeface="Consolas"/>
              <a:cs typeface="Consolas"/>
            </a:endParaRPr>
          </a:p>
          <a:p>
            <a:pPr marL="0" indent="0">
              <a:buFont typeface="Arial"/>
              <a:buNone/>
              <a:defRPr/>
            </a:pPr>
            <a:r>
              <a:rPr sz="1800">
                <a:solidFill>
                  <a:schemeClr val="bg1"/>
                </a:solidFill>
                <a:latin typeface="Consolas"/>
                <a:ea typeface="Consolas"/>
                <a:cs typeface="Consolas"/>
              </a:rPr>
              <a:t>Salut, Natan !</a:t>
            </a:r>
            <a:endParaRPr sz="1800">
              <a:solidFill>
                <a:schemeClr val="bg1"/>
              </a:solidFill>
              <a:latin typeface="Consolas"/>
              <a:ea typeface="Consolas"/>
              <a:cs typeface="Consolas"/>
            </a:endParaRPr>
          </a:p>
        </p:txBody>
      </p:sp>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2"/>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flipH="0" flipV="0">
            <a:off x="838198" y="365124"/>
            <a:ext cx="11166095" cy="1325562"/>
          </a:xfrm>
        </p:spPr>
        <p:txBody>
          <a:bodyPr/>
          <a:lstStyle/>
          <a:p>
            <a:pPr>
              <a:defRPr/>
            </a:pPr>
            <a:r>
              <a:rPr/>
              <a:t>        Simplicité du langage : Python VS C#</a:t>
            </a:r>
            <a:endParaRPr/>
          </a:p>
        </p:txBody>
      </p:sp>
      <p:sp>
        <p:nvSpPr>
          <p:cNvPr id="5" name="" hidden="0"/>
          <p:cNvSpPr/>
          <p:nvPr isPhoto="0" userDrawn="0"/>
        </p:nvSpPr>
        <p:spPr bwMode="auto">
          <a:xfrm flipH="0" flipV="0">
            <a:off x="186509" y="1868009"/>
            <a:ext cx="4901825" cy="45723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sz="2400" b="1"/>
              <a:t>Code Python :</a:t>
            </a:r>
            <a:endParaRPr sz="2400" b="1"/>
          </a:p>
        </p:txBody>
      </p:sp>
      <p:sp>
        <p:nvSpPr>
          <p:cNvPr id="6" name="" hidden="0"/>
          <p:cNvSpPr/>
          <p:nvPr isPhoto="0" userDrawn="0"/>
        </p:nvSpPr>
        <p:spPr bwMode="auto">
          <a:xfrm flipH="0" flipV="0">
            <a:off x="5550102" y="1881362"/>
            <a:ext cx="4466577" cy="443883"/>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2400" b="1"/>
              <a:t>Code C# :</a:t>
            </a:r>
            <a:endParaRPr sz="2400" b="1"/>
          </a:p>
        </p:txBody>
      </p:sp>
      <p:sp>
        <p:nvSpPr>
          <p:cNvPr id="7" name="" hidden="0"/>
          <p:cNvSpPr/>
          <p:nvPr isPhoto="0" userDrawn="0"/>
        </p:nvSpPr>
        <p:spPr bwMode="auto">
          <a:xfrm flipH="0" flipV="0">
            <a:off x="168014" y="2506091"/>
            <a:ext cx="5234126" cy="1463075"/>
          </a:xfrm>
          <a:prstGeom prst="rect">
            <a:avLst/>
          </a:prstGeom>
          <a:solidFill>
            <a:schemeClr val="bg1">
              <a:lumMod val="85000"/>
            </a:schemeClr>
          </a:solidFill>
        </p:spPr>
        <p:txBody>
          <a:bodyPr vertOverflow="overflow" horzOverflow="clip" vert="horz" wrap="square" lIns="91440" tIns="45720" rIns="91440" bIns="45720" numCol="1" spcCol="0" rtlCol="0" fromWordArt="0" anchor="t" anchorCtr="0" forceAA="0" upright="0" compatLnSpc="0">
            <a:noAutofit/>
          </a:bodyPr>
          <a:p>
            <a:pPr>
              <a:defRPr/>
            </a:pPr>
            <a:r>
              <a:rPr lang="fr-FR" sz="1800" b="0" i="0" u="none" strike="noStrike" cap="none" spc="0">
                <a:solidFill>
                  <a:srgbClr val="000000"/>
                </a:solidFill>
                <a:latin typeface="Consolas"/>
                <a:ea typeface="Consolas"/>
                <a:cs typeface="Consolas"/>
              </a:rPr>
              <a:t>print(</a:t>
            </a:r>
            <a:r>
              <a:rPr lang="fr-FR" sz="1800" b="0" i="0" u="none" strike="noStrike" cap="none" spc="0">
                <a:solidFill>
                  <a:srgbClr val="A31515"/>
                </a:solidFill>
                <a:latin typeface="Consolas"/>
                <a:ea typeface="Consolas"/>
                <a:cs typeface="Consolas"/>
              </a:rPr>
              <a:t>"</a:t>
            </a:r>
            <a:r>
              <a:rPr lang="fr-FR" sz="1800" b="0" i="0" u="none" strike="noStrike" cap="none" spc="0">
                <a:solidFill>
                  <a:srgbClr val="A31515"/>
                </a:solidFill>
                <a:latin typeface="Consolas"/>
                <a:ea typeface="Consolas"/>
                <a:cs typeface="Consolas"/>
              </a:rPr>
              <a:t>Co</a:t>
            </a:r>
            <a:r>
              <a:rPr lang="fr-FR" sz="1800" b="0" i="0" u="none" strike="noStrike" cap="none" spc="0">
                <a:solidFill>
                  <a:srgbClr val="A31515"/>
                </a:solidFill>
                <a:latin typeface="Consolas"/>
                <a:ea typeface="Consolas"/>
                <a:cs typeface="Consolas"/>
              </a:rPr>
              <a:t>mment </a:t>
            </a:r>
            <a:r>
              <a:rPr lang="fr-FR" sz="1800" b="0" i="0" u="none" strike="noStrike" cap="none" spc="0">
                <a:solidFill>
                  <a:srgbClr val="A31515"/>
                </a:solidFill>
                <a:latin typeface="Consolas"/>
                <a:ea typeface="Consolas"/>
                <a:cs typeface="Consolas"/>
              </a:rPr>
              <a:t>t’appelles-tu ?"</a:t>
            </a:r>
            <a:r>
              <a:rPr lang="fr-FR" sz="1800" b="0" i="0" u="none" strike="noStrike" cap="none" spc="0">
                <a:solidFill>
                  <a:srgbClr val="000000"/>
                </a:solidFill>
                <a:latin typeface="Consolas"/>
                <a:ea typeface="Consolas"/>
                <a:cs typeface="Consolas"/>
              </a:rPr>
              <a:t>)</a:t>
            </a:r>
            <a:endParaRPr sz="1800" b="0" i="0" u="none">
              <a:solidFill>
                <a:srgbClr val="000000"/>
              </a:solidFill>
              <a:latin typeface="Consolas"/>
              <a:ea typeface="Consolas"/>
              <a:cs typeface="Consolas"/>
            </a:endParaRPr>
          </a:p>
          <a:p>
            <a:pPr>
              <a:defRPr/>
            </a:pPr>
            <a:r>
              <a:rPr lang="fr-FR" sz="1800" b="0" i="0" u="none" strike="noStrike" cap="none" spc="0">
                <a:solidFill>
                  <a:srgbClr val="000000"/>
                </a:solidFill>
                <a:latin typeface="Consolas"/>
                <a:ea typeface="Consolas"/>
                <a:cs typeface="Consolas"/>
              </a:rPr>
              <a:t> </a:t>
            </a:r>
            <a:endParaRPr sz="1800" b="0" i="0" u="none">
              <a:solidFill>
                <a:srgbClr val="000000"/>
              </a:solidFill>
              <a:latin typeface="Consolas"/>
              <a:ea typeface="Consolas"/>
              <a:cs typeface="Consolas"/>
            </a:endParaRPr>
          </a:p>
          <a:p>
            <a:pPr>
              <a:defRPr/>
            </a:pPr>
            <a:r>
              <a:rPr lang="fr-FR" sz="1800" b="0" i="0" u="none" strike="noStrike" cap="none" spc="0">
                <a:solidFill>
                  <a:srgbClr val="000000"/>
                </a:solidFill>
                <a:latin typeface="Consolas"/>
                <a:ea typeface="Consolas"/>
                <a:cs typeface="Consolas"/>
              </a:rPr>
              <a:t>name = input()</a:t>
            </a:r>
            <a:endParaRPr sz="1800" b="0" i="0" u="none">
              <a:solidFill>
                <a:srgbClr val="000000"/>
              </a:solidFill>
              <a:latin typeface="Consolas"/>
              <a:ea typeface="Consolas"/>
              <a:cs typeface="Consolas"/>
            </a:endParaRPr>
          </a:p>
          <a:p>
            <a:pPr>
              <a:defRPr/>
            </a:pPr>
            <a:r>
              <a:rPr lang="fr-FR" sz="1800" b="0" i="0" u="none" strike="noStrike" cap="none" spc="0">
                <a:solidFill>
                  <a:srgbClr val="000000"/>
                </a:solidFill>
                <a:latin typeface="Consolas"/>
                <a:ea typeface="Consolas"/>
                <a:cs typeface="Consolas"/>
              </a:rPr>
              <a:t> </a:t>
            </a:r>
            <a:endParaRPr sz="1800" b="0" i="0" u="none">
              <a:solidFill>
                <a:srgbClr val="000000"/>
              </a:solidFill>
              <a:latin typeface="Consolas"/>
              <a:ea typeface="Consolas"/>
              <a:cs typeface="Consolas"/>
            </a:endParaRPr>
          </a:p>
          <a:p>
            <a:pPr>
              <a:defRPr/>
            </a:pPr>
            <a:r>
              <a:rPr lang="fr-FR" sz="1800" b="0" i="0" u="none" strike="noStrike" cap="none" spc="0">
                <a:solidFill>
                  <a:srgbClr val="000000"/>
                </a:solidFill>
                <a:latin typeface="Consolas"/>
                <a:ea typeface="Consolas"/>
                <a:cs typeface="Consolas"/>
              </a:rPr>
              <a:t>print(</a:t>
            </a:r>
            <a:r>
              <a:rPr lang="fr-FR" sz="1800" b="0" i="0" u="none" strike="noStrike" cap="none" spc="0">
                <a:solidFill>
                  <a:srgbClr val="A31515"/>
                </a:solidFill>
                <a:latin typeface="Consolas"/>
                <a:ea typeface="Consolas"/>
                <a:cs typeface="Consolas"/>
              </a:rPr>
              <a:t>"Salut, "</a:t>
            </a:r>
            <a:r>
              <a:rPr lang="fr-FR" sz="1800" b="0" i="0" u="none" strike="noStrike" cap="none" spc="0">
                <a:solidFill>
                  <a:srgbClr val="000000"/>
                </a:solidFill>
                <a:latin typeface="Consolas"/>
                <a:ea typeface="Consolas"/>
                <a:cs typeface="Consolas"/>
              </a:rPr>
              <a:t> + name + </a:t>
            </a:r>
            <a:r>
              <a:rPr lang="fr-FR" sz="1800" b="0" i="0" u="none" strike="noStrike" cap="none" spc="0">
                <a:solidFill>
                  <a:srgbClr val="A31515"/>
                </a:solidFill>
                <a:latin typeface="Consolas"/>
                <a:ea typeface="Consolas"/>
                <a:cs typeface="Consolas"/>
              </a:rPr>
              <a:t>" !"</a:t>
            </a:r>
            <a:r>
              <a:rPr lang="fr-FR" sz="1800" b="0" i="0" u="none" strike="noStrike" cap="none" spc="0">
                <a:solidFill>
                  <a:srgbClr val="000000"/>
                </a:solidFill>
                <a:latin typeface="Consolas"/>
                <a:ea typeface="Consolas"/>
                <a:cs typeface="Consolas"/>
              </a:rPr>
              <a:t>)</a:t>
            </a:r>
            <a:endParaRPr sz="1800" b="0" i="0" u="none">
              <a:solidFill>
                <a:srgbClr val="000000"/>
              </a:solidFill>
              <a:latin typeface="Consolas"/>
              <a:ea typeface="Consolas"/>
              <a:cs typeface="Consolas"/>
            </a:endParaRPr>
          </a:p>
        </p:txBody>
      </p:sp>
      <p:sp>
        <p:nvSpPr>
          <p:cNvPr id="8" name="" hidden="0"/>
          <p:cNvSpPr/>
          <p:nvPr isPhoto="0" userDrawn="0"/>
        </p:nvSpPr>
        <p:spPr bwMode="auto">
          <a:xfrm flipH="0" flipV="0">
            <a:off x="5550102" y="2506091"/>
            <a:ext cx="6241499" cy="3726771"/>
          </a:xfrm>
          <a:prstGeom prst="rect">
            <a:avLst/>
          </a:prstGeom>
          <a:solidFill>
            <a:schemeClr val="bg1">
              <a:lumMod val="85000"/>
            </a:schemeClr>
          </a:solidFill>
        </p:spPr>
        <p:txBody>
          <a:bodyPr vertOverflow="overflow" horzOverflow="clip" vert="horz" wrap="square" lIns="91440" tIns="45720" rIns="91440" bIns="45720" numCol="1" spcCol="0" rtlCol="0" fromWordArt="0" anchor="t" anchorCtr="0" forceAA="0" upright="0" compatLnSpc="0">
            <a:noAutofit/>
          </a:bodyPr>
          <a:p>
            <a:pPr>
              <a:defRPr/>
            </a:pPr>
            <a:r>
              <a:rPr sz="1500" b="0" i="0" u="none">
                <a:solidFill>
                  <a:srgbClr val="0000FF"/>
                </a:solidFill>
                <a:latin typeface="Consolas"/>
                <a:ea typeface="Consolas"/>
                <a:cs typeface="Consolas"/>
              </a:rPr>
              <a:t>using</a:t>
            </a:r>
            <a:r>
              <a:rPr sz="1500" b="0" i="0" u="none">
                <a:solidFill>
                  <a:srgbClr val="000000"/>
                </a:solidFill>
                <a:latin typeface="Consolas"/>
                <a:ea typeface="Consolas"/>
                <a:cs typeface="Consolas"/>
              </a:rPr>
              <a:t> System ;</a:t>
            </a:r>
            <a:endParaRPr sz="1500" b="0" i="0" u="none">
              <a:solidFill>
                <a:srgbClr val="000000"/>
              </a:solidFill>
              <a:latin typeface="Consolas"/>
              <a:ea typeface="Consolas"/>
              <a:cs typeface="Consolas"/>
            </a:endParaRPr>
          </a:p>
          <a:p>
            <a:pPr>
              <a:defRPr/>
            </a:pPr>
            <a:r>
              <a:rPr sz="1500" b="0" i="0" u="none">
                <a:solidFill>
                  <a:srgbClr val="000000"/>
                </a:solidFill>
                <a:latin typeface="Consolas"/>
                <a:ea typeface="Consolas"/>
                <a:cs typeface="Consolas"/>
              </a:rPr>
              <a:t> </a:t>
            </a:r>
            <a:endParaRPr sz="1500" b="0" i="0" u="none">
              <a:solidFill>
                <a:srgbClr val="000000"/>
              </a:solidFill>
              <a:latin typeface="Consolas"/>
              <a:ea typeface="Consolas"/>
              <a:cs typeface="Consolas"/>
            </a:endParaRPr>
          </a:p>
          <a:p>
            <a:pPr>
              <a:defRPr/>
            </a:pPr>
            <a:r>
              <a:rPr sz="1500" b="0" i="0" u="none">
                <a:solidFill>
                  <a:srgbClr val="0000FF"/>
                </a:solidFill>
                <a:latin typeface="Consolas"/>
                <a:ea typeface="Consolas"/>
                <a:cs typeface="Consolas"/>
              </a:rPr>
              <a:t>namespace</a:t>
            </a:r>
            <a:r>
              <a:rPr sz="1500" b="0" i="0" u="none">
                <a:solidFill>
                  <a:srgbClr val="000000"/>
                </a:solidFill>
                <a:latin typeface="Consolas"/>
                <a:ea typeface="Consolas"/>
                <a:cs typeface="Consolas"/>
              </a:rPr>
              <a:t> </a:t>
            </a:r>
            <a:r>
              <a:rPr sz="1500" b="0" i="0" u="none">
                <a:solidFill>
                  <a:srgbClr val="A31515"/>
                </a:solidFill>
                <a:latin typeface="Consolas"/>
                <a:ea typeface="Consolas"/>
                <a:cs typeface="Consolas"/>
              </a:rPr>
              <a:t>QuelEstTonNom</a:t>
            </a:r>
            <a:endParaRPr sz="1500" b="0" i="0" u="none">
              <a:solidFill>
                <a:srgbClr val="A31515"/>
              </a:solidFill>
              <a:latin typeface="Consolas"/>
              <a:ea typeface="Consolas"/>
              <a:cs typeface="Consolas"/>
            </a:endParaRPr>
          </a:p>
          <a:p>
            <a:pPr>
              <a:defRPr/>
            </a:pPr>
            <a:r>
              <a:rPr sz="1500" b="0" i="0" u="none">
                <a:solidFill>
                  <a:srgbClr val="000000"/>
                </a:solidFill>
                <a:latin typeface="Consolas"/>
                <a:ea typeface="Consolas"/>
                <a:cs typeface="Consolas"/>
              </a:rPr>
              <a:t>{</a:t>
            </a:r>
            <a:endParaRPr sz="1500" b="0" i="0" u="none">
              <a:solidFill>
                <a:srgbClr val="000000"/>
              </a:solidFill>
              <a:latin typeface="Consolas"/>
              <a:ea typeface="Consolas"/>
              <a:cs typeface="Consolas"/>
            </a:endParaRPr>
          </a:p>
          <a:p>
            <a:pPr>
              <a:defRPr/>
            </a:pPr>
            <a:r>
              <a:rPr sz="1500" b="0" i="0" u="none">
                <a:solidFill>
                  <a:srgbClr val="0000FF"/>
                </a:solidFill>
                <a:latin typeface="Consolas"/>
                <a:ea typeface="Consolas"/>
                <a:cs typeface="Consolas"/>
              </a:rPr>
              <a:t>    class</a:t>
            </a:r>
            <a:r>
              <a:rPr sz="1500" b="0" i="0" u="none">
                <a:solidFill>
                  <a:srgbClr val="000000"/>
                </a:solidFill>
                <a:latin typeface="Consolas"/>
                <a:ea typeface="Consolas"/>
                <a:cs typeface="Consolas"/>
              </a:rPr>
              <a:t> </a:t>
            </a:r>
            <a:r>
              <a:rPr sz="1500" b="0" i="0" u="none">
                <a:solidFill>
                  <a:srgbClr val="A31515"/>
                </a:solidFill>
                <a:latin typeface="Consolas"/>
                <a:ea typeface="Consolas"/>
                <a:cs typeface="Consolas"/>
              </a:rPr>
              <a:t>Programm</a:t>
            </a:r>
            <a:endParaRPr sz="1500" b="0" i="0" u="none">
              <a:solidFill>
                <a:srgbClr val="000000"/>
              </a:solidFill>
              <a:latin typeface="Consolas"/>
              <a:ea typeface="Consolas"/>
              <a:cs typeface="Consolas"/>
            </a:endParaRPr>
          </a:p>
          <a:p>
            <a:pPr>
              <a:defRPr/>
            </a:pPr>
            <a:r>
              <a:rPr sz="1500" b="0" i="0" u="none">
                <a:solidFill>
                  <a:srgbClr val="000000"/>
                </a:solidFill>
                <a:latin typeface="Consolas"/>
                <a:ea typeface="Consolas"/>
                <a:cs typeface="Consolas"/>
              </a:rPr>
              <a:t>    {</a:t>
            </a:r>
            <a:endParaRPr sz="1500" b="0" i="0" u="none">
              <a:solidFill>
                <a:srgbClr val="000000"/>
              </a:solidFill>
              <a:latin typeface="Consolas"/>
              <a:ea typeface="Consolas"/>
              <a:cs typeface="Consolas"/>
            </a:endParaRPr>
          </a:p>
          <a:p>
            <a:pPr>
              <a:defRPr/>
            </a:pPr>
            <a:r>
              <a:rPr sz="1500" b="0" i="0" u="none">
                <a:solidFill>
                  <a:srgbClr val="0000FF"/>
                </a:solidFill>
                <a:latin typeface="Consolas"/>
                <a:ea typeface="Consolas"/>
                <a:cs typeface="Consolas"/>
              </a:rPr>
              <a:t>        static</a:t>
            </a:r>
            <a:r>
              <a:rPr sz="1500" b="0" i="0" u="none">
                <a:solidFill>
                  <a:srgbClr val="000000"/>
                </a:solidFill>
                <a:latin typeface="Consolas"/>
                <a:ea typeface="Consolas"/>
                <a:cs typeface="Consolas"/>
              </a:rPr>
              <a:t> </a:t>
            </a:r>
            <a:r>
              <a:rPr sz="1500" b="0" i="0" u="none">
                <a:solidFill>
                  <a:srgbClr val="0000FF"/>
                </a:solidFill>
                <a:latin typeface="Consolas"/>
                <a:ea typeface="Consolas"/>
                <a:cs typeface="Consolas"/>
              </a:rPr>
              <a:t>void</a:t>
            </a:r>
            <a:r>
              <a:rPr sz="1500" b="0" i="0" u="none">
                <a:solidFill>
                  <a:srgbClr val="000000"/>
                </a:solidFill>
                <a:latin typeface="Consolas"/>
                <a:ea typeface="Consolas"/>
                <a:cs typeface="Consolas"/>
              </a:rPr>
              <a:t> </a:t>
            </a:r>
            <a:r>
              <a:rPr sz="1500" b="0" i="0" u="none">
                <a:solidFill>
                  <a:srgbClr val="A31515"/>
                </a:solidFill>
                <a:latin typeface="Consolas"/>
                <a:ea typeface="Consolas"/>
                <a:cs typeface="Consolas"/>
              </a:rPr>
              <a:t>Main</a:t>
            </a:r>
            <a:r>
              <a:rPr sz="1500" b="0" i="0" u="none">
                <a:solidFill>
                  <a:srgbClr val="000000"/>
                </a:solidFill>
                <a:latin typeface="Consolas"/>
                <a:ea typeface="Consolas"/>
                <a:cs typeface="Consolas"/>
              </a:rPr>
              <a:t>(</a:t>
            </a:r>
            <a:r>
              <a:rPr sz="1500" b="0" i="0" u="none">
                <a:solidFill>
                  <a:srgbClr val="0000FF"/>
                </a:solidFill>
                <a:latin typeface="Consolas"/>
                <a:ea typeface="Consolas"/>
                <a:cs typeface="Consolas"/>
              </a:rPr>
              <a:t>string</a:t>
            </a:r>
            <a:r>
              <a:rPr sz="1500" b="0" i="0" u="none">
                <a:solidFill>
                  <a:srgbClr val="000000"/>
                </a:solidFill>
                <a:latin typeface="Consolas"/>
                <a:ea typeface="Consolas"/>
                <a:cs typeface="Consolas"/>
              </a:rPr>
              <a:t>[] args</a:t>
            </a:r>
            <a:r>
              <a:rPr sz="1500" b="0" i="0" u="none">
                <a:solidFill>
                  <a:srgbClr val="000000"/>
                </a:solidFill>
                <a:latin typeface="Consolas"/>
                <a:ea typeface="Consolas"/>
                <a:cs typeface="Consolas"/>
              </a:rPr>
              <a:t>)</a:t>
            </a:r>
            <a:endParaRPr sz="1500" b="0" i="0" u="none">
              <a:solidFill>
                <a:srgbClr val="000000"/>
              </a:solidFill>
              <a:latin typeface="Consolas"/>
              <a:ea typeface="Consolas"/>
              <a:cs typeface="Consolas"/>
            </a:endParaRPr>
          </a:p>
          <a:p>
            <a:pPr>
              <a:defRPr/>
            </a:pPr>
            <a:r>
              <a:rPr sz="1500" b="0" i="0" u="none">
                <a:solidFill>
                  <a:srgbClr val="000000"/>
                </a:solidFill>
                <a:latin typeface="Consolas"/>
                <a:ea typeface="Consolas"/>
                <a:cs typeface="Consolas"/>
              </a:rPr>
              <a:t>        {</a:t>
            </a:r>
            <a:endParaRPr sz="1500" b="0" i="0" u="none">
              <a:solidFill>
                <a:srgbClr val="000000"/>
              </a:solidFill>
              <a:latin typeface="Consolas"/>
              <a:ea typeface="Consolas"/>
              <a:cs typeface="Consolas"/>
            </a:endParaRPr>
          </a:p>
          <a:p>
            <a:pPr>
              <a:defRPr/>
            </a:pPr>
            <a:r>
              <a:rPr sz="1500" b="0" i="0" u="none">
                <a:solidFill>
                  <a:srgbClr val="000000"/>
                </a:solidFill>
                <a:latin typeface="Consolas"/>
                <a:ea typeface="Consolas"/>
                <a:cs typeface="Consolas"/>
              </a:rPr>
              <a:t>            Console.WriteLine(</a:t>
            </a:r>
            <a:r>
              <a:rPr sz="1500" b="0" i="0" u="none">
                <a:solidFill>
                  <a:srgbClr val="A31515"/>
                </a:solidFill>
                <a:latin typeface="Consolas"/>
                <a:ea typeface="Consolas"/>
                <a:cs typeface="Consolas"/>
              </a:rPr>
              <a:t>"</a:t>
            </a:r>
            <a:r>
              <a:rPr sz="1500" b="0" i="0" u="none">
                <a:solidFill>
                  <a:srgbClr val="A31515"/>
                </a:solidFill>
                <a:latin typeface="Consolas"/>
                <a:ea typeface="Consolas"/>
                <a:cs typeface="Consolas"/>
              </a:rPr>
              <a:t>Comment t’appelles-tu ?"</a:t>
            </a:r>
            <a:r>
              <a:rPr sz="1500" b="0" i="0" u="none">
                <a:solidFill>
                  <a:srgbClr val="000000"/>
                </a:solidFill>
                <a:latin typeface="Consolas"/>
                <a:ea typeface="Consolas"/>
                <a:cs typeface="Consolas"/>
              </a:rPr>
              <a:t>);</a:t>
            </a:r>
            <a:endParaRPr sz="1500" b="0" i="0" u="none">
              <a:solidFill>
                <a:srgbClr val="000000"/>
              </a:solidFill>
              <a:latin typeface="Consolas"/>
              <a:ea typeface="Consolas"/>
              <a:cs typeface="Consolas"/>
            </a:endParaRPr>
          </a:p>
          <a:p>
            <a:pPr>
              <a:defRPr/>
            </a:pPr>
            <a:r>
              <a:rPr sz="1500" b="0" i="0" u="none">
                <a:solidFill>
                  <a:srgbClr val="000000"/>
                </a:solidFill>
                <a:latin typeface="Consolas"/>
                <a:ea typeface="Consolas"/>
                <a:cs typeface="Consolas"/>
              </a:rPr>
              <a:t>            </a:t>
            </a:r>
            <a:endParaRPr sz="1500" b="0" i="0" u="none">
              <a:solidFill>
                <a:srgbClr val="0000FF"/>
              </a:solidFill>
              <a:latin typeface="Consolas"/>
              <a:ea typeface="Consolas"/>
              <a:cs typeface="Consolas"/>
            </a:endParaRPr>
          </a:p>
          <a:p>
            <a:pPr>
              <a:defRPr/>
            </a:pPr>
            <a:r>
              <a:rPr sz="1500" b="0" i="0" u="none">
                <a:solidFill>
                  <a:srgbClr val="0000FF"/>
                </a:solidFill>
                <a:latin typeface="Consolas"/>
                <a:ea typeface="Consolas"/>
                <a:cs typeface="Consolas"/>
              </a:rPr>
              <a:t>            string</a:t>
            </a:r>
            <a:r>
              <a:rPr sz="1500" b="0" i="0" u="none">
                <a:solidFill>
                  <a:srgbClr val="000000"/>
                </a:solidFill>
                <a:latin typeface="Consolas"/>
                <a:ea typeface="Consolas"/>
                <a:cs typeface="Consolas"/>
              </a:rPr>
              <a:t> name = Console.ReadLine();</a:t>
            </a:r>
            <a:endParaRPr sz="1500" b="0" i="0" u="none">
              <a:solidFill>
                <a:srgbClr val="000000"/>
              </a:solidFill>
              <a:latin typeface="Consolas"/>
              <a:ea typeface="Consolas"/>
              <a:cs typeface="Consolas"/>
            </a:endParaRPr>
          </a:p>
          <a:p>
            <a:pPr>
              <a:defRPr/>
            </a:pPr>
            <a:r>
              <a:rPr sz="1500" b="0" i="0" u="none">
                <a:solidFill>
                  <a:srgbClr val="000000"/>
                </a:solidFill>
                <a:latin typeface="Consolas"/>
                <a:ea typeface="Consolas"/>
                <a:cs typeface="Consolas"/>
              </a:rPr>
              <a:t>            </a:t>
            </a:r>
            <a:endParaRPr sz="1500" b="0" i="0" u="none">
              <a:solidFill>
                <a:srgbClr val="000000"/>
              </a:solidFill>
              <a:latin typeface="Consolas"/>
              <a:ea typeface="Consolas"/>
              <a:cs typeface="Consolas"/>
            </a:endParaRPr>
          </a:p>
          <a:p>
            <a:pPr>
              <a:defRPr/>
            </a:pPr>
            <a:r>
              <a:rPr sz="1500" b="0" i="0" u="none">
                <a:solidFill>
                  <a:srgbClr val="000000"/>
                </a:solidFill>
                <a:latin typeface="Consolas"/>
                <a:ea typeface="Consolas"/>
                <a:cs typeface="Consolas"/>
              </a:rPr>
              <a:t>            Console.WriteLine(</a:t>
            </a:r>
            <a:r>
              <a:rPr sz="1500" b="0" i="0" u="none">
                <a:solidFill>
                  <a:srgbClr val="A31515"/>
                </a:solidFill>
                <a:latin typeface="Consolas"/>
                <a:ea typeface="Consolas"/>
                <a:cs typeface="Consolas"/>
              </a:rPr>
              <a:t>"Salut, "</a:t>
            </a:r>
            <a:r>
              <a:rPr sz="1500" b="0" i="0" u="none">
                <a:solidFill>
                  <a:srgbClr val="000000"/>
                </a:solidFill>
                <a:latin typeface="Consolas"/>
                <a:ea typeface="Consolas"/>
                <a:cs typeface="Consolas"/>
              </a:rPr>
              <a:t> + name + </a:t>
            </a:r>
            <a:r>
              <a:rPr sz="1500" b="0" i="0" u="none">
                <a:solidFill>
                  <a:srgbClr val="A31515"/>
                </a:solidFill>
                <a:latin typeface="Consolas"/>
                <a:ea typeface="Consolas"/>
                <a:cs typeface="Consolas"/>
              </a:rPr>
              <a:t>" !"</a:t>
            </a:r>
            <a:r>
              <a:rPr sz="1500" b="0" i="0" u="none">
                <a:solidFill>
                  <a:srgbClr val="000000"/>
                </a:solidFill>
                <a:latin typeface="Consolas"/>
                <a:ea typeface="Consolas"/>
                <a:cs typeface="Consolas"/>
              </a:rPr>
              <a:t>);</a:t>
            </a:r>
            <a:endParaRPr sz="1500" b="0" i="0" u="none">
              <a:solidFill>
                <a:srgbClr val="000000"/>
              </a:solidFill>
              <a:latin typeface="Consolas"/>
              <a:ea typeface="Consolas"/>
              <a:cs typeface="Consolas"/>
            </a:endParaRPr>
          </a:p>
          <a:p>
            <a:pPr>
              <a:defRPr/>
            </a:pPr>
            <a:r>
              <a:rPr sz="1500" b="0" i="0" u="none">
                <a:solidFill>
                  <a:srgbClr val="000000"/>
                </a:solidFill>
                <a:latin typeface="Consolas"/>
                <a:ea typeface="Consolas"/>
                <a:cs typeface="Consolas"/>
              </a:rPr>
              <a:t>        }</a:t>
            </a:r>
            <a:endParaRPr sz="1500" b="0" i="0" u="none">
              <a:solidFill>
                <a:srgbClr val="000000"/>
              </a:solidFill>
              <a:latin typeface="Consolas"/>
              <a:ea typeface="Consolas"/>
              <a:cs typeface="Consolas"/>
            </a:endParaRPr>
          </a:p>
          <a:p>
            <a:pPr>
              <a:defRPr/>
            </a:pPr>
            <a:r>
              <a:rPr sz="1500" b="0" i="0" u="none">
                <a:solidFill>
                  <a:srgbClr val="000000"/>
                </a:solidFill>
                <a:latin typeface="Consolas"/>
                <a:ea typeface="Consolas"/>
                <a:cs typeface="Consolas"/>
              </a:rPr>
              <a:t>    }</a:t>
            </a:r>
            <a:endParaRPr sz="1500" b="0" i="0" u="none">
              <a:solidFill>
                <a:srgbClr val="000000"/>
              </a:solidFill>
              <a:latin typeface="Consolas"/>
              <a:ea typeface="Consolas"/>
              <a:cs typeface="Consolas"/>
            </a:endParaRPr>
          </a:p>
          <a:p>
            <a:pPr>
              <a:defRPr/>
            </a:pPr>
            <a:r>
              <a:rPr sz="1500" b="0" i="0" u="none">
                <a:solidFill>
                  <a:srgbClr val="000000"/>
                </a:solidFill>
                <a:latin typeface="Consolas"/>
                <a:ea typeface="Consolas"/>
                <a:cs typeface="Consolas"/>
              </a:rPr>
              <a:t>}</a:t>
            </a:r>
            <a:endParaRPr sz="1500" b="0" i="0" u="none">
              <a:solidFill>
                <a:srgbClr val="000000"/>
              </a:solidFill>
              <a:latin typeface="Consolas"/>
              <a:ea typeface="Consolas"/>
              <a:cs typeface="Consolas"/>
            </a:endParaRPr>
          </a:p>
        </p:txBody>
      </p:sp>
      <p:sp>
        <p:nvSpPr>
          <p:cNvPr id="9" name="" hidden="0"/>
          <p:cNvSpPr/>
          <p:nvPr isPhoto="0" userDrawn="0"/>
        </p:nvSpPr>
        <p:spPr bwMode="auto">
          <a:xfrm flipH="0" flipV="0">
            <a:off x="250630" y="4189150"/>
            <a:ext cx="4947955" cy="45723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sz="2400" b="1"/>
              <a:t>Résultat :</a:t>
            </a:r>
            <a:endParaRPr sz="2400" b="1"/>
          </a:p>
        </p:txBody>
      </p:sp>
      <p:sp>
        <p:nvSpPr>
          <p:cNvPr id="10" name="" hidden="0"/>
          <p:cNvSpPr/>
          <p:nvPr isPhoto="0" userDrawn="0"/>
        </p:nvSpPr>
        <p:spPr bwMode="auto">
          <a:xfrm flipH="0" flipV="0">
            <a:off x="213640" y="4762499"/>
            <a:ext cx="5187888" cy="1821771"/>
          </a:xfrm>
          <a:prstGeom prst="rect">
            <a:avLst/>
          </a:prstGeom>
          <a:solidFill>
            <a:schemeClr val="tx1"/>
          </a:solidFill>
        </p:spPr>
        <p:txBody>
          <a:bodyPr vertOverflow="overflow" horzOverflow="clip" vert="horz" wrap="square" lIns="91440" tIns="45720" rIns="91440" bIns="45720" numCol="1" spcCol="0" rtlCol="0" fromWordArt="0" anchor="t" anchorCtr="0" forceAA="0" upright="0" compatLnSpc="0">
            <a:noAutofit/>
          </a:bodyPr>
          <a:p>
            <a:pPr>
              <a:defRPr/>
            </a:pPr>
            <a:r>
              <a:rPr>
                <a:solidFill>
                  <a:schemeClr val="bg1"/>
                </a:solidFill>
                <a:latin typeface="Consolas"/>
                <a:ea typeface="Consolas"/>
                <a:cs typeface="Consolas"/>
              </a:rPr>
              <a:t>Comment t’appelles-tu ?</a:t>
            </a:r>
            <a:endParaRPr>
              <a:solidFill>
                <a:schemeClr val="bg1"/>
              </a:solidFill>
              <a:latin typeface="Consolas"/>
              <a:ea typeface="Consolas"/>
              <a:cs typeface="Consolas"/>
            </a:endParaRPr>
          </a:p>
          <a:p>
            <a:pPr>
              <a:defRPr/>
            </a:pPr>
            <a:r>
              <a:rPr>
                <a:solidFill>
                  <a:schemeClr val="bg1"/>
                </a:solidFill>
                <a:latin typeface="Consolas"/>
                <a:ea typeface="Consolas"/>
                <a:cs typeface="Consolas"/>
              </a:rPr>
              <a:t>Natan</a:t>
            </a:r>
            <a:endParaRPr>
              <a:solidFill>
                <a:schemeClr val="bg1"/>
              </a:solidFill>
              <a:latin typeface="Consolas"/>
              <a:ea typeface="Consolas"/>
              <a:cs typeface="Consolas"/>
            </a:endParaRPr>
          </a:p>
          <a:p>
            <a:pPr>
              <a:defRPr/>
            </a:pPr>
            <a:r>
              <a:rPr>
                <a:solidFill>
                  <a:schemeClr val="bg1"/>
                </a:solidFill>
                <a:latin typeface="Consolas"/>
                <a:ea typeface="Consolas"/>
                <a:cs typeface="Consolas"/>
              </a:rPr>
              <a:t>Salut, Natan !</a:t>
            </a:r>
            <a:endParaRPr>
              <a:solidFill>
                <a:schemeClr val="bg1"/>
              </a:solidFill>
              <a:latin typeface="Consolas"/>
              <a:ea typeface="Consolas"/>
              <a:cs typeface="Consolas"/>
            </a:endParaRPr>
          </a:p>
        </p:txBody>
      </p:sp>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a:t>Décryptons </a:t>
            </a:r>
            <a:r>
              <a:rPr>
                <a:solidFill>
                  <a:schemeClr val="tx1">
                    <a:lumMod val="50000"/>
                    <a:lumOff val="50000"/>
                  </a:schemeClr>
                </a:solidFill>
                <a:latin typeface="Consolas"/>
                <a:ea typeface="Consolas"/>
                <a:cs typeface="Consolas"/>
              </a:rPr>
              <a:t>jeu_maths.py</a:t>
            </a:r>
            <a:endParaRPr/>
          </a:p>
        </p:txBody>
      </p:sp>
      <p:sp>
        <p:nvSpPr>
          <p:cNvPr id="5" name="Text Placeholder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pic>
        <p:nvPicPr>
          <p:cNvPr id="4" name="" hidden="0"/>
          <p:cNvPicPr>
            <a:picLocks noChangeAspect="1"/>
          </p:cNvPicPr>
          <p:nvPr isPhoto="0" userDrawn="0"/>
        </p:nvPicPr>
        <p:blipFill>
          <a:blip r:embed="rId4"/>
          <a:stretch/>
        </p:blipFill>
        <p:spPr bwMode="auto">
          <a:xfrm flipH="0" flipV="0">
            <a:off x="240436" y="2034128"/>
            <a:ext cx="4911407" cy="4593817"/>
          </a:xfrm>
          <a:prstGeom prst="rect">
            <a:avLst/>
          </a:prstGeom>
        </p:spPr>
      </p:pic>
      <p:sp>
        <p:nvSpPr>
          <p:cNvPr id="5" name="Title 1" hidden="0"/>
          <p:cNvSpPr>
            <a:spLocks noGrp="1"/>
          </p:cNvSpPr>
          <p:nvPr isPhoto="0" userDrawn="0">
            <p:ph type="title" hasCustomPrompt="0"/>
          </p:nvPr>
        </p:nvSpPr>
        <p:spPr bwMode="auto"/>
        <p:txBody>
          <a:bodyPr/>
          <a:lstStyle/>
          <a:p>
            <a:pPr>
              <a:defRPr/>
            </a:pPr>
            <a:r>
              <a:rPr/>
              <a:t>        Le contenu du projet</a:t>
            </a:r>
            <a:endParaRPr/>
          </a:p>
        </p:txBody>
      </p:sp>
      <p:sp>
        <p:nvSpPr>
          <p:cNvPr id="6" name="" hidden="0"/>
          <p:cNvSpPr/>
          <p:nvPr isPhoto="0" userDrawn="0"/>
        </p:nvSpPr>
        <p:spPr bwMode="auto">
          <a:xfrm flipH="0" flipV="0">
            <a:off x="7568389" y="4292313"/>
            <a:ext cx="109899" cy="7404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7" name="" hidden="0"/>
          <p:cNvSpPr/>
          <p:nvPr isPhoto="0" userDrawn="0"/>
        </p:nvSpPr>
        <p:spPr bwMode="auto">
          <a:xfrm flipH="0" flipV="0">
            <a:off x="6513877" y="4806683"/>
            <a:ext cx="2109022"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Le script Python</a:t>
            </a:r>
            <a:endParaRPr/>
          </a:p>
        </p:txBody>
      </p:sp>
      <p:sp>
        <p:nvSpPr>
          <p:cNvPr id="8" name="" hidden="0"/>
          <p:cNvSpPr/>
          <p:nvPr isPhoto="0" userDrawn="0"/>
        </p:nvSpPr>
        <p:spPr bwMode="auto">
          <a:xfrm flipH="0" flipV="0">
            <a:off x="6723931" y="3514077"/>
            <a:ext cx="2626310" cy="64011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Les fichiers JSON : pour stocker les calculs</a:t>
            </a:r>
            <a:endParaRPr/>
          </a:p>
        </p:txBody>
      </p:sp>
      <p:sp>
        <p:nvSpPr>
          <p:cNvPr id="9" name="" hidden="0"/>
          <p:cNvSpPr/>
          <p:nvPr isPhoto="0" userDrawn="0"/>
        </p:nvSpPr>
        <p:spPr bwMode="auto">
          <a:xfrm flipH="0" flipV="0">
            <a:off x="6797912" y="2182426"/>
            <a:ext cx="3033202" cy="70281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Le dossier .git pour le contrôle de version</a:t>
            </a:r>
            <a:endParaRPr/>
          </a:p>
        </p:txBody>
      </p:sp>
      <p:sp>
        <p:nvSpPr>
          <p:cNvPr id="10" name="" hidden="0"/>
          <p:cNvSpPr/>
          <p:nvPr isPhoto="0" userDrawn="0"/>
        </p:nvSpPr>
        <p:spPr bwMode="auto">
          <a:xfrm flipH="0" flipV="0">
            <a:off x="6603712" y="5631772"/>
            <a:ext cx="3097936" cy="406892"/>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La présentation PowerPoint</a:t>
            </a:r>
            <a:endParaRPr/>
          </a:p>
        </p:txBody>
      </p:sp>
      <p:sp>
        <p:nvSpPr>
          <p:cNvPr id="11" name="" hidden="0"/>
          <p:cNvSpPr/>
          <p:nvPr isPhoto="0" userDrawn="0"/>
        </p:nvSpPr>
        <p:spPr bwMode="auto">
          <a:xfrm flipH="0" flipV="0">
            <a:off x="6566722" y="6140387"/>
            <a:ext cx="2073112" cy="64011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README.md pour expliquer le projet</a:t>
            </a:r>
            <a:endParaRPr/>
          </a:p>
        </p:txBody>
      </p:sp>
      <p:cxnSp>
        <p:nvCxnSpPr>
          <p:cNvPr id="12" name="" hidden="0"/>
          <p:cNvCxnSpPr>
            <a:cxnSpLocks/>
            <a:stCxn id="9" idx="1"/>
          </p:cNvCxnSpPr>
          <p:nvPr isPhoto="0" userDrawn="0"/>
        </p:nvCxnSpPr>
        <p:spPr bwMode="auto">
          <a:xfrm rot="10799989" flipH="0" flipV="0">
            <a:off x="1831965" y="2237912"/>
            <a:ext cx="4965945" cy="295920"/>
          </a:xfrm>
          <a:prstGeom prst="line">
            <a:avLst/>
          </a:prstGeom>
          <a:ln w="38099" cap="flat" cmpd="sng" algn="ctr">
            <a:solidFill>
              <a:srgbClr val="FF00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3" name="" hidden="0"/>
          <p:cNvCxnSpPr>
            <a:cxnSpLocks/>
            <a:stCxn id="8" idx="1"/>
          </p:cNvCxnSpPr>
          <p:nvPr isPhoto="0" userDrawn="0"/>
        </p:nvCxnSpPr>
        <p:spPr bwMode="auto">
          <a:xfrm rot="10799989" flipH="0" flipV="0">
            <a:off x="3515024" y="3162669"/>
            <a:ext cx="3208906" cy="671464"/>
          </a:xfrm>
          <a:prstGeom prst="line">
            <a:avLst/>
          </a:prstGeom>
          <a:ln w="38099" cap="flat" cmpd="sng" algn="ctr">
            <a:solidFill>
              <a:srgbClr val="FFFF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4" name="" hidden="0"/>
          <p:cNvCxnSpPr>
            <a:cxnSpLocks/>
          </p:cNvCxnSpPr>
          <p:nvPr isPhoto="0" userDrawn="0"/>
        </p:nvCxnSpPr>
        <p:spPr bwMode="auto">
          <a:xfrm rot="10799989" flipH="0" flipV="0">
            <a:off x="3468786" y="3597300"/>
            <a:ext cx="3255142" cy="236833"/>
          </a:xfrm>
          <a:prstGeom prst="line">
            <a:avLst/>
          </a:prstGeom>
          <a:ln w="38099" cap="flat" cmpd="sng" algn="ctr">
            <a:solidFill>
              <a:srgbClr val="FFFF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5" name="" hidden="0"/>
          <p:cNvCxnSpPr>
            <a:cxnSpLocks/>
          </p:cNvCxnSpPr>
          <p:nvPr isPhoto="0" userDrawn="0"/>
        </p:nvCxnSpPr>
        <p:spPr bwMode="auto">
          <a:xfrm rot="10799989" flipH="0" flipV="1">
            <a:off x="3357815" y="3834133"/>
            <a:ext cx="3366114" cy="225544"/>
          </a:xfrm>
          <a:prstGeom prst="line">
            <a:avLst/>
          </a:prstGeom>
          <a:ln w="38099" cap="flat" cmpd="sng" algn="ctr">
            <a:solidFill>
              <a:srgbClr val="FFFF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6" name="" hidden="0"/>
          <p:cNvCxnSpPr>
            <a:cxnSpLocks/>
            <a:stCxn id="7" idx="1"/>
          </p:cNvCxnSpPr>
          <p:nvPr isPhoto="0" userDrawn="0"/>
        </p:nvCxnSpPr>
        <p:spPr bwMode="auto">
          <a:xfrm rot="10799989" flipH="0" flipV="0">
            <a:off x="2997159" y="4938203"/>
            <a:ext cx="3516717" cy="51377"/>
          </a:xfrm>
          <a:prstGeom prst="line">
            <a:avLst/>
          </a:prstGeom>
          <a:ln w="38099" cap="flat" cmpd="sng" algn="ctr">
            <a:solidFill>
              <a:srgbClr val="00B0F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7" name="" hidden="0"/>
          <p:cNvCxnSpPr>
            <a:cxnSpLocks/>
            <a:stCxn id="10" idx="1"/>
          </p:cNvCxnSpPr>
          <p:nvPr isPhoto="0" userDrawn="0"/>
        </p:nvCxnSpPr>
        <p:spPr bwMode="auto">
          <a:xfrm rot="10799989" flipH="0" flipV="0">
            <a:off x="3820194" y="5816722"/>
            <a:ext cx="2783518" cy="18495"/>
          </a:xfrm>
          <a:prstGeom prst="line">
            <a:avLst/>
          </a:prstGeom>
          <a:ln w="38099" cap="flat" cmpd="sng" algn="ctr">
            <a:solidFill>
              <a:schemeClr val="accent4"/>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8" name="" hidden="0"/>
          <p:cNvCxnSpPr>
            <a:cxnSpLocks/>
            <a:stCxn id="11" idx="1"/>
          </p:cNvCxnSpPr>
          <p:nvPr isPhoto="0" userDrawn="0"/>
        </p:nvCxnSpPr>
        <p:spPr bwMode="auto">
          <a:xfrm rot="10799989" flipH="0" flipV="0">
            <a:off x="2904684" y="6297596"/>
            <a:ext cx="3662038" cy="162848"/>
          </a:xfrm>
          <a:prstGeom prst="line">
            <a:avLst/>
          </a:prstGeom>
          <a:ln w="38099" cap="flat" cmpd="sng" algn="ctr">
            <a:solidFill>
              <a:srgbClr val="92D05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19" name="" hidden="0"/>
          <p:cNvSpPr/>
          <p:nvPr isPhoto="0" userDrawn="0"/>
        </p:nvSpPr>
        <p:spPr bwMode="auto">
          <a:xfrm flipH="0" flipV="0">
            <a:off x="6437256" y="5257761"/>
            <a:ext cx="3523325" cy="374011"/>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La présentation au format PDF</a:t>
            </a:r>
            <a:endParaRPr/>
          </a:p>
        </p:txBody>
      </p:sp>
      <p:cxnSp>
        <p:nvCxnSpPr>
          <p:cNvPr id="20" name="" hidden="0"/>
          <p:cNvCxnSpPr>
            <a:cxnSpLocks/>
            <a:stCxn id="19" idx="1"/>
          </p:cNvCxnSpPr>
          <p:nvPr isPhoto="0" userDrawn="0"/>
        </p:nvCxnSpPr>
        <p:spPr bwMode="auto">
          <a:xfrm rot="10799989" flipH="0" flipV="0">
            <a:off x="3727718" y="5382087"/>
            <a:ext cx="2709538" cy="62679"/>
          </a:xfrm>
          <a:prstGeom prst="line">
            <a:avLst/>
          </a:prstGeom>
          <a:ln w="38099" cap="flat" cmpd="sng" algn="ctr">
            <a:solidFill>
              <a:srgbClr val="FF00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21" name="" hidden="0"/>
          <p:cNvSpPr/>
          <p:nvPr isPhoto="0" userDrawn="0"/>
        </p:nvSpPr>
        <p:spPr bwMode="auto">
          <a:xfrm flipH="0" flipV="0">
            <a:off x="6910203" y="4296736"/>
            <a:ext cx="5149577" cy="419524"/>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Le script de la diapo « Un code tout simple »</a:t>
            </a:r>
            <a:endParaRPr/>
          </a:p>
        </p:txBody>
      </p:sp>
      <p:cxnSp>
        <p:nvCxnSpPr>
          <p:cNvPr id="22" name="" hidden="0"/>
          <p:cNvCxnSpPr>
            <a:cxnSpLocks/>
            <a:stCxn id="21" idx="1"/>
          </p:cNvCxnSpPr>
          <p:nvPr isPhoto="0" userDrawn="0"/>
        </p:nvCxnSpPr>
        <p:spPr bwMode="auto">
          <a:xfrm rot="10799989" flipH="0" flipV="1">
            <a:off x="3810946" y="4506499"/>
            <a:ext cx="3099257" cy="24810"/>
          </a:xfrm>
          <a:prstGeom prst="line">
            <a:avLst/>
          </a:prstGeom>
          <a:ln w="38099" cap="flat" cmpd="sng" algn="ctr">
            <a:solidFill>
              <a:srgbClr val="00B0F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Explorons le code</a:t>
            </a:r>
            <a:endParaRPr/>
          </a:p>
        </p:txBody>
      </p:sp>
      <p:sp>
        <p:nvSpPr>
          <p:cNvPr id="5" name="Content Placeholder 2" hidden="0"/>
          <p:cNvSpPr>
            <a:spLocks noGrp="1"/>
          </p:cNvSpPr>
          <p:nvPr isPhoto="0" userDrawn="0">
            <p:ph idx="1" hasCustomPrompt="0"/>
          </p:nvPr>
        </p:nvSpPr>
        <p:spPr bwMode="auto">
          <a:xfrm flipH="0" flipV="0">
            <a:off x="838198" y="1825624"/>
            <a:ext cx="4313644" cy="514010"/>
          </a:xfrm>
        </p:spPr>
        <p:txBody>
          <a:bodyPr/>
          <a:lstStyle/>
          <a:p>
            <a:pPr marL="0" indent="0">
              <a:buFont typeface="Arial"/>
              <a:buNone/>
              <a:defRPr/>
            </a:pPr>
            <a:r>
              <a:rPr b="1"/>
              <a:t>Avec un éditeur de code</a:t>
            </a:r>
            <a:endParaRPr b="1"/>
          </a:p>
        </p:txBody>
      </p:sp>
      <p:sp>
        <p:nvSpPr>
          <p:cNvPr id="6" name="" hidden="0"/>
          <p:cNvSpPr/>
          <p:nvPr isPhoto="0" userDrawn="0"/>
        </p:nvSpPr>
        <p:spPr bwMode="auto">
          <a:xfrm flipH="0" flipV="0">
            <a:off x="916455" y="4337111"/>
            <a:ext cx="9857912" cy="619587"/>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2800" b="1"/>
              <a:t>Ou avec un IDE </a:t>
            </a:r>
            <a:r>
              <a:rPr lang="en-US" sz="2800" b="0" i="1"/>
              <a:t>(</a:t>
            </a:r>
            <a:r>
              <a:rPr lang="en-US" sz="2800" b="1" i="1"/>
              <a:t>I</a:t>
            </a:r>
            <a:r>
              <a:rPr lang="en-US" sz="2800" b="0" i="1"/>
              <a:t>ntegrated </a:t>
            </a:r>
            <a:r>
              <a:rPr lang="en-US" sz="2800" b="1" i="1"/>
              <a:t>D</a:t>
            </a:r>
            <a:r>
              <a:rPr lang="en-US" sz="2800" b="0" i="1"/>
              <a:t>evelopment</a:t>
            </a:r>
            <a:r>
              <a:rPr lang="en-US" sz="2800" b="0" i="1"/>
              <a:t> </a:t>
            </a:r>
            <a:r>
              <a:rPr lang="en-US" sz="2800" b="1" i="1"/>
              <a:t>E</a:t>
            </a:r>
            <a:r>
              <a:rPr lang="en-US" sz="2800" b="0" i="1"/>
              <a:t>nvironment)</a:t>
            </a:r>
            <a:endParaRPr lang="en-US"/>
          </a:p>
        </p:txBody>
      </p:sp>
      <p:pic>
        <p:nvPicPr>
          <p:cNvPr id="7" name="" hidden="0"/>
          <p:cNvPicPr>
            <a:picLocks noChangeAspect="1"/>
          </p:cNvPicPr>
          <p:nvPr isPhoto="0" userDrawn="0"/>
        </p:nvPicPr>
        <p:blipFill>
          <a:blip r:embed="rId4"/>
          <a:stretch/>
        </p:blipFill>
        <p:spPr bwMode="auto">
          <a:xfrm flipH="0" flipV="0">
            <a:off x="1250188" y="2352987"/>
            <a:ext cx="1451868" cy="1451868"/>
          </a:xfrm>
          <a:prstGeom prst="rect">
            <a:avLst/>
          </a:prstGeom>
        </p:spPr>
      </p:pic>
      <p:sp>
        <p:nvSpPr>
          <p:cNvPr id="8" name="" hidden="0"/>
          <p:cNvSpPr/>
          <p:nvPr isPhoto="0" userDrawn="0"/>
        </p:nvSpPr>
        <p:spPr bwMode="auto">
          <a:xfrm flipH="0" flipV="0">
            <a:off x="1471309" y="3917011"/>
            <a:ext cx="749052" cy="36579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IDLE</a:t>
            </a:r>
            <a:endParaRPr/>
          </a:p>
        </p:txBody>
      </p:sp>
      <p:pic>
        <p:nvPicPr>
          <p:cNvPr id="9" name="" hidden="0"/>
          <p:cNvPicPr>
            <a:picLocks noChangeAspect="1"/>
          </p:cNvPicPr>
          <p:nvPr isPhoto="0" userDrawn="0"/>
        </p:nvPicPr>
        <p:blipFill>
          <a:blip r:embed="rId5"/>
          <a:stretch/>
        </p:blipFill>
        <p:spPr bwMode="auto">
          <a:xfrm flipH="0" flipV="0">
            <a:off x="3856702" y="2330601"/>
            <a:ext cx="1499061" cy="1444624"/>
          </a:xfrm>
          <a:prstGeom prst="rect">
            <a:avLst/>
          </a:prstGeom>
        </p:spPr>
      </p:pic>
      <p:pic>
        <p:nvPicPr>
          <p:cNvPr id="10" name="" hidden="0"/>
          <p:cNvPicPr>
            <a:picLocks noChangeAspect="1"/>
          </p:cNvPicPr>
          <p:nvPr isPhoto="0" userDrawn="0"/>
        </p:nvPicPr>
        <p:blipFill>
          <a:blip r:embed="rId6"/>
          <a:stretch/>
        </p:blipFill>
        <p:spPr bwMode="auto">
          <a:xfrm flipH="0" flipV="0">
            <a:off x="6464999" y="2312541"/>
            <a:ext cx="1507354" cy="1462684"/>
          </a:xfrm>
          <a:prstGeom prst="rect">
            <a:avLst/>
          </a:prstGeom>
        </p:spPr>
      </p:pic>
      <p:pic>
        <p:nvPicPr>
          <p:cNvPr id="11" name="" hidden="0"/>
          <p:cNvPicPr>
            <a:picLocks noChangeAspect="1"/>
          </p:cNvPicPr>
          <p:nvPr isPhoto="0" userDrawn="0"/>
        </p:nvPicPr>
        <p:blipFill>
          <a:blip r:embed="rId7"/>
          <a:stretch/>
        </p:blipFill>
        <p:spPr bwMode="auto">
          <a:xfrm flipH="0" flipV="0">
            <a:off x="9063567" y="2311893"/>
            <a:ext cx="1854648" cy="1659422"/>
          </a:xfrm>
          <a:prstGeom prst="rect">
            <a:avLst/>
          </a:prstGeom>
        </p:spPr>
      </p:pic>
      <p:sp>
        <p:nvSpPr>
          <p:cNvPr id="12" name="" hidden="0"/>
          <p:cNvSpPr/>
          <p:nvPr isPhoto="0" userDrawn="0"/>
        </p:nvSpPr>
        <p:spPr bwMode="auto">
          <a:xfrm flipH="0" flipV="0">
            <a:off x="3533519" y="3917011"/>
            <a:ext cx="2219417" cy="388397"/>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Visual Studio Code</a:t>
            </a:r>
            <a:endParaRPr/>
          </a:p>
        </p:txBody>
      </p:sp>
      <p:sp>
        <p:nvSpPr>
          <p:cNvPr id="13" name="" hidden="0"/>
          <p:cNvSpPr/>
          <p:nvPr isPhoto="0" userDrawn="0"/>
        </p:nvSpPr>
        <p:spPr bwMode="auto">
          <a:xfrm flipH="0" flipV="0">
            <a:off x="6797912" y="3917011"/>
            <a:ext cx="749197"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Atom</a:t>
            </a:r>
            <a:endParaRPr/>
          </a:p>
        </p:txBody>
      </p:sp>
      <p:sp>
        <p:nvSpPr>
          <p:cNvPr id="14" name="" hidden="0"/>
          <p:cNvSpPr/>
          <p:nvPr isPhoto="0" userDrawn="0"/>
        </p:nvSpPr>
        <p:spPr bwMode="auto">
          <a:xfrm flipH="0" flipV="0">
            <a:off x="9234147" y="3917011"/>
            <a:ext cx="1544776"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Sublime Text</a:t>
            </a:r>
            <a:endParaRPr/>
          </a:p>
        </p:txBody>
      </p:sp>
      <p:pic>
        <p:nvPicPr>
          <p:cNvPr id="15" name="" hidden="0"/>
          <p:cNvPicPr>
            <a:picLocks noChangeAspect="1"/>
          </p:cNvPicPr>
          <p:nvPr isPhoto="0" userDrawn="0"/>
        </p:nvPicPr>
        <p:blipFill>
          <a:blip r:embed="rId8"/>
          <a:stretch/>
        </p:blipFill>
        <p:spPr bwMode="auto">
          <a:xfrm flipH="0" flipV="0">
            <a:off x="1794974" y="5012183"/>
            <a:ext cx="1649417" cy="1507354"/>
          </a:xfrm>
          <a:prstGeom prst="rect">
            <a:avLst/>
          </a:prstGeom>
        </p:spPr>
      </p:pic>
      <p:pic>
        <p:nvPicPr>
          <p:cNvPr id="16" name="" hidden="0"/>
          <p:cNvPicPr>
            <a:picLocks noChangeAspect="1"/>
          </p:cNvPicPr>
          <p:nvPr isPhoto="0" userDrawn="0"/>
        </p:nvPicPr>
        <p:blipFill>
          <a:blip r:embed="rId9"/>
          <a:stretch/>
        </p:blipFill>
        <p:spPr bwMode="auto">
          <a:xfrm flipH="0" flipV="0">
            <a:off x="5468992" y="5012183"/>
            <a:ext cx="1525084" cy="1439592"/>
          </a:xfrm>
          <a:prstGeom prst="rect">
            <a:avLst/>
          </a:prstGeom>
        </p:spPr>
      </p:pic>
      <p:sp>
        <p:nvSpPr>
          <p:cNvPr id="17" name="" hidden="0"/>
          <p:cNvSpPr/>
          <p:nvPr isPhoto="0" userDrawn="0"/>
        </p:nvSpPr>
        <p:spPr bwMode="auto">
          <a:xfrm flipH="0" flipV="0">
            <a:off x="3422008" y="5411923"/>
            <a:ext cx="1221219" cy="64011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Visual Studio</a:t>
            </a:r>
            <a:endParaRPr/>
          </a:p>
        </p:txBody>
      </p:sp>
      <p:sp>
        <p:nvSpPr>
          <p:cNvPr id="18" name="" hidden="0"/>
          <p:cNvSpPr/>
          <p:nvPr isPhoto="0" userDrawn="0"/>
        </p:nvSpPr>
        <p:spPr bwMode="auto">
          <a:xfrm flipH="0" flipV="0">
            <a:off x="7112329" y="5549083"/>
            <a:ext cx="1267169"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PyCharm</a:t>
            </a:r>
            <a:endParaRPr/>
          </a:p>
        </p:txBody>
      </p:sp>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ONLYOFFICE/6.2.0.148</Application>
  <DocSecurity>0</DocSecurity>
  <PresentationFormat>Widescreen</PresentationFormat>
  <Paragraphs>0</Paragraphs>
  <Slides>15</Slides>
  <Notes>15</Notes>
  <HiddenSlides>0</HiddenSlides>
  <MMClips>2</MMClips>
  <ScaleCrop>0</ScaleCrop>
  <HeadingPairs>
    <vt:vector size="4" baseType="variant">
      <vt:variant>
        <vt:lpstr>Theme</vt:lpstr>
      </vt:variant>
      <vt:variant>
        <vt:i4>1</vt:i4>
      </vt:variant>
      <vt:variant>
        <vt:lpstr>Slide Titles</vt:lpstr>
      </vt:variant>
      <vt:variant>
        <vt:i4>15</vt:i4>
      </vt:variant>
    </vt:vector>
  </HeadingPairs>
  <TitlesOfParts>
    <vt:vector size="16"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17</cp:revision>
  <dcterms:created xsi:type="dcterms:W3CDTF">2012-12-03T06:56:55Z</dcterms:created>
  <dcterms:modified xsi:type="dcterms:W3CDTF">2021-05-14T18:40:08Z</dcterms:modified>
  <cp:category/>
  <cp:contentStatus/>
  <cp:version/>
</cp:coreProperties>
</file>