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e1a3f042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e1a3f042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e1a3f042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e1a3f042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e1a3f042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e1a3f042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boxplots are snipped of data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d8e42705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d8e42705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d8e42705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d8e42705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d8e4270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d8e4270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the motivation behind the questions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d8e4270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d8e4270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Used Kaggle to find existing datasets on e-sports earnings, we found one dataset someone created using csv files from a larger dataset that contained esports financial data from 1998-2020.</a:t>
            </a:r>
            <a:endParaRPr/>
          </a:p>
          <a:p>
            <a:pPr indent="0" lvl="0" marL="0" rtl="0" algn="l">
              <a:spcBef>
                <a:spcPts val="0"/>
              </a:spcBef>
              <a:spcAft>
                <a:spcPts val="0"/>
              </a:spcAft>
              <a:buNone/>
            </a:pPr>
            <a:r>
              <a:rPr lang="en"/>
              <a:t>We used two Csv files from the kaggle dataset: Highest Earning Players Csv and Country and Continent Codes list csv for our analysis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5d8e42705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5d8e42705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5d8e42705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5d8e42705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e1a3f042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5e1a3f042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bar chart shows the Total USD Prize by country. We can see that China, Korea, and the U.S had the highest total earnings compared to all other countries.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d722a03d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d722a03d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took the total earnings from each country and calculated the averages. We can see from this chart that when conducting averages, Lebanon, Pakistan, Jordan, and Estonia had the highest average earnings.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e1a3f042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e1a3f042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d722a03d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8d722a03d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a:t>
            </a:r>
            <a:r>
              <a:rPr lang="en" sz="5100"/>
              <a:t>nalysis</a:t>
            </a:r>
            <a:r>
              <a:rPr lang="en" sz="5100"/>
              <a:t> of E-sports Earnings</a:t>
            </a:r>
            <a:endParaRPr sz="5100"/>
          </a:p>
        </p:txBody>
      </p:sp>
      <p:sp>
        <p:nvSpPr>
          <p:cNvPr id="60" name="Google Shape;60;p13"/>
          <p:cNvSpPr txBox="1"/>
          <p:nvPr>
            <p:ph idx="1" type="subTitle"/>
          </p:nvPr>
        </p:nvSpPr>
        <p:spPr>
          <a:xfrm>
            <a:off x="330125" y="2969475"/>
            <a:ext cx="8520600" cy="146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Natalia Phipps:</a:t>
            </a:r>
            <a:r>
              <a:rPr lang="en" sz="1500">
                <a:solidFill>
                  <a:schemeClr val="dk1"/>
                </a:solidFill>
              </a:rPr>
              <a:t> (Project Lead)</a:t>
            </a:r>
            <a:endParaRPr sz="1500">
              <a:solidFill>
                <a:schemeClr val="dk1"/>
              </a:solidFill>
            </a:endParaRPr>
          </a:p>
          <a:p>
            <a:pPr indent="0" lvl="0" marL="0" rtl="0" algn="ctr">
              <a:spcBef>
                <a:spcPts val="0"/>
              </a:spcBef>
              <a:spcAft>
                <a:spcPts val="0"/>
              </a:spcAft>
              <a:buNone/>
            </a:pPr>
            <a:r>
              <a:rPr lang="en">
                <a:solidFill>
                  <a:schemeClr val="dk1"/>
                </a:solidFill>
              </a:rPr>
              <a:t>Hugo S</a:t>
            </a:r>
            <a:r>
              <a:rPr lang="en">
                <a:solidFill>
                  <a:schemeClr val="dk1"/>
                </a:solidFill>
                <a:latin typeface="Times New Roman"/>
                <a:ea typeface="Times New Roman"/>
                <a:cs typeface="Times New Roman"/>
                <a:sym typeface="Times New Roman"/>
              </a:rPr>
              <a:t>: </a:t>
            </a:r>
            <a:r>
              <a:rPr lang="en" sz="1500">
                <a:solidFill>
                  <a:schemeClr val="dk1"/>
                </a:solidFill>
                <a:latin typeface="Times New Roman"/>
                <a:ea typeface="Times New Roman"/>
                <a:cs typeface="Times New Roman"/>
                <a:sym typeface="Times New Roman"/>
              </a:rPr>
              <a:t>(Visualization Expert)</a:t>
            </a:r>
            <a:endParaRPr sz="15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
                <a:solidFill>
                  <a:schemeClr val="dk1"/>
                </a:solidFill>
              </a:rPr>
              <a:t>Aron Lecznar</a:t>
            </a:r>
            <a:r>
              <a:rPr lang="en">
                <a:solidFill>
                  <a:schemeClr val="dk1"/>
                </a:solidFill>
                <a:latin typeface="Times New Roman"/>
                <a:ea typeface="Times New Roman"/>
                <a:cs typeface="Times New Roman"/>
                <a:sym typeface="Times New Roman"/>
              </a:rPr>
              <a:t> : </a:t>
            </a:r>
            <a:r>
              <a:rPr lang="en" sz="1500">
                <a:solidFill>
                  <a:schemeClr val="dk1"/>
                </a:solidFill>
                <a:latin typeface="Times New Roman"/>
                <a:ea typeface="Times New Roman"/>
                <a:cs typeface="Times New Roman"/>
                <a:sym typeface="Times New Roman"/>
              </a:rPr>
              <a:t>(Data Cleaning Expert)</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286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b="1" lang="en"/>
              <a:t>Question 3: </a:t>
            </a:r>
            <a:r>
              <a:rPr b="1" lang="en" sz="1766"/>
              <a:t>Do certain video games have an impact on total earnings?</a:t>
            </a:r>
            <a:endParaRPr b="1"/>
          </a:p>
        </p:txBody>
      </p:sp>
      <p:pic>
        <p:nvPicPr>
          <p:cNvPr id="115" name="Google Shape;115;p22"/>
          <p:cNvPicPr preferRelativeResize="0"/>
          <p:nvPr/>
        </p:nvPicPr>
        <p:blipFill>
          <a:blip r:embed="rId3">
            <a:alphaModFix/>
          </a:blip>
          <a:stretch>
            <a:fillRect/>
          </a:stretch>
        </p:blipFill>
        <p:spPr>
          <a:xfrm>
            <a:off x="152400" y="1011375"/>
            <a:ext cx="8292699" cy="3734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320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b="1" lang="en"/>
              <a:t>Question 4: </a:t>
            </a:r>
            <a:r>
              <a:rPr b="1" lang="en" sz="1766"/>
              <a:t>Does the number of players in each country have an impact on total earnings?</a:t>
            </a:r>
            <a:endParaRPr b="1"/>
          </a:p>
        </p:txBody>
      </p:sp>
      <p:pic>
        <p:nvPicPr>
          <p:cNvPr id="121" name="Google Shape;121;p23"/>
          <p:cNvPicPr preferRelativeResize="0"/>
          <p:nvPr/>
        </p:nvPicPr>
        <p:blipFill>
          <a:blip r:embed="rId3">
            <a:alphaModFix/>
          </a:blip>
          <a:stretch>
            <a:fillRect/>
          </a:stretch>
        </p:blipFill>
        <p:spPr>
          <a:xfrm>
            <a:off x="152400" y="1046050"/>
            <a:ext cx="7090050" cy="3772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178850" y="451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1730"/>
              <a:buFont typeface="Arial"/>
              <a:buNone/>
            </a:pPr>
            <a:r>
              <a:rPr b="1" lang="en"/>
              <a:t>Question 5: </a:t>
            </a:r>
            <a:r>
              <a:rPr b="1" lang="en" sz="1766"/>
              <a:t>What is the relationship between country and total earning?</a:t>
            </a:r>
            <a:endParaRPr b="1" sz="3466"/>
          </a:p>
        </p:txBody>
      </p:sp>
      <p:sp>
        <p:nvSpPr>
          <p:cNvPr id="127" name="Google Shape;127;p24"/>
          <p:cNvSpPr txBox="1"/>
          <p:nvPr>
            <p:ph idx="1" type="body"/>
          </p:nvPr>
        </p:nvSpPr>
        <p:spPr>
          <a:xfrm>
            <a:off x="311700" y="1152475"/>
            <a:ext cx="8520600" cy="379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4"/>
          <p:cNvPicPr preferRelativeResize="0"/>
          <p:nvPr/>
        </p:nvPicPr>
        <p:blipFill rotWithShape="1">
          <a:blip r:embed="rId3">
            <a:alphaModFix/>
          </a:blip>
          <a:srcRect b="0" l="5254" r="3530" t="0"/>
          <a:stretch/>
        </p:blipFill>
        <p:spPr>
          <a:xfrm>
            <a:off x="4527450" y="1152475"/>
            <a:ext cx="4372625" cy="3679850"/>
          </a:xfrm>
          <a:prstGeom prst="rect">
            <a:avLst/>
          </a:prstGeom>
          <a:noFill/>
          <a:ln>
            <a:noFill/>
          </a:ln>
        </p:spPr>
      </p:pic>
      <p:pic>
        <p:nvPicPr>
          <p:cNvPr id="129" name="Google Shape;129;p24"/>
          <p:cNvPicPr preferRelativeResize="0"/>
          <p:nvPr/>
        </p:nvPicPr>
        <p:blipFill>
          <a:blip r:embed="rId4">
            <a:alphaModFix/>
          </a:blip>
          <a:stretch>
            <a:fillRect/>
          </a:stretch>
        </p:blipFill>
        <p:spPr>
          <a:xfrm>
            <a:off x="311700" y="1152475"/>
            <a:ext cx="3857625" cy="91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Conclusions</a:t>
            </a:r>
            <a:endParaRPr b="1"/>
          </a:p>
        </p:txBody>
      </p:sp>
      <p:sp>
        <p:nvSpPr>
          <p:cNvPr id="135" name="Google Shape;135;p25"/>
          <p:cNvSpPr txBox="1"/>
          <p:nvPr>
            <p:ph idx="2" type="body"/>
          </p:nvPr>
        </p:nvSpPr>
        <p:spPr>
          <a:xfrm>
            <a:off x="4874725" y="724200"/>
            <a:ext cx="3837000" cy="3695100"/>
          </a:xfrm>
          <a:prstGeom prst="rect">
            <a:avLst/>
          </a:prstGeom>
        </p:spPr>
        <p:txBody>
          <a:bodyPr anchorCtr="0" anchor="ctr" bIns="91425" lIns="91425" spcFirstLastPara="1" rIns="91425" wrap="square" tIns="91425">
            <a:noAutofit/>
          </a:bodyPr>
          <a:lstStyle/>
          <a:p>
            <a:pPr indent="-312737" lvl="0" marL="457200" rtl="0" algn="l">
              <a:lnSpc>
                <a:spcPct val="95000"/>
              </a:lnSpc>
              <a:spcBef>
                <a:spcPts val="0"/>
              </a:spcBef>
              <a:spcAft>
                <a:spcPts val="0"/>
              </a:spcAft>
              <a:buClr>
                <a:srgbClr val="000000"/>
              </a:buClr>
              <a:buSzPts val="1325"/>
              <a:buChar char="●"/>
            </a:pPr>
            <a:r>
              <a:rPr b="1" lang="en" sz="887">
                <a:solidFill>
                  <a:srgbClr val="000000"/>
                </a:solidFill>
              </a:rPr>
              <a:t>Do certain video games have an impact on total earning?</a:t>
            </a:r>
            <a:endParaRPr b="1" sz="887">
              <a:solidFill>
                <a:srgbClr val="000000"/>
              </a:solidFill>
            </a:endParaRPr>
          </a:p>
          <a:p>
            <a:pPr indent="-284956" lvl="1" marL="914400" rtl="0" algn="l">
              <a:lnSpc>
                <a:spcPct val="95000"/>
              </a:lnSpc>
              <a:spcBef>
                <a:spcPts val="0"/>
              </a:spcBef>
              <a:spcAft>
                <a:spcPts val="0"/>
              </a:spcAft>
              <a:buClr>
                <a:srgbClr val="000000"/>
              </a:buClr>
              <a:buSzPts val="888"/>
              <a:buChar char="○"/>
            </a:pPr>
            <a:r>
              <a:rPr lang="en" sz="887">
                <a:solidFill>
                  <a:srgbClr val="000000"/>
                </a:solidFill>
              </a:rPr>
              <a:t>Yes, Dota 2 had the highest earnings compared to the other 9 games</a:t>
            </a:r>
            <a:endParaRPr sz="887">
              <a:solidFill>
                <a:srgbClr val="000000"/>
              </a:solidFill>
            </a:endParaRPr>
          </a:p>
          <a:p>
            <a:pPr indent="-284956" lvl="1" marL="914400" rtl="0" algn="l">
              <a:lnSpc>
                <a:spcPct val="95000"/>
              </a:lnSpc>
              <a:spcBef>
                <a:spcPts val="0"/>
              </a:spcBef>
              <a:spcAft>
                <a:spcPts val="0"/>
              </a:spcAft>
              <a:buClr>
                <a:srgbClr val="000000"/>
              </a:buClr>
              <a:buSzPts val="888"/>
              <a:buChar char="○"/>
            </a:pPr>
            <a:r>
              <a:rPr lang="en" sz="887">
                <a:solidFill>
                  <a:srgbClr val="000000"/>
                </a:solidFill>
              </a:rPr>
              <a:t>Majority of players compete in Dota 2</a:t>
            </a:r>
            <a:endParaRPr sz="887">
              <a:solidFill>
                <a:srgbClr val="000000"/>
              </a:solidFill>
            </a:endParaRPr>
          </a:p>
          <a:p>
            <a:pPr indent="-284956" lvl="1" marL="914400" rtl="0" algn="l">
              <a:lnSpc>
                <a:spcPct val="95000"/>
              </a:lnSpc>
              <a:spcBef>
                <a:spcPts val="0"/>
              </a:spcBef>
              <a:spcAft>
                <a:spcPts val="0"/>
              </a:spcAft>
              <a:buClr>
                <a:srgbClr val="000000"/>
              </a:buClr>
              <a:buSzPts val="888"/>
              <a:buChar char="○"/>
            </a:pPr>
            <a:r>
              <a:rPr lang="en" sz="887">
                <a:solidFill>
                  <a:srgbClr val="000000"/>
                </a:solidFill>
              </a:rPr>
              <a:t>Players that are the most dominant in e-sports industry compete in Dota2</a:t>
            </a:r>
            <a:endParaRPr sz="887">
              <a:solidFill>
                <a:srgbClr val="000000"/>
              </a:solidFill>
            </a:endParaRPr>
          </a:p>
          <a:p>
            <a:pPr indent="-284956" lvl="1" marL="914400" rtl="0" algn="l">
              <a:lnSpc>
                <a:spcPct val="95000"/>
              </a:lnSpc>
              <a:spcBef>
                <a:spcPts val="0"/>
              </a:spcBef>
              <a:spcAft>
                <a:spcPts val="0"/>
              </a:spcAft>
              <a:buClr>
                <a:srgbClr val="000000"/>
              </a:buClr>
              <a:buSzPts val="888"/>
              <a:buChar char="○"/>
            </a:pPr>
            <a:r>
              <a:rPr lang="en" sz="887">
                <a:solidFill>
                  <a:srgbClr val="000000"/>
                </a:solidFill>
              </a:rPr>
              <a:t>Dota 2 has bigger funding</a:t>
            </a:r>
            <a:endParaRPr sz="887">
              <a:solidFill>
                <a:srgbClr val="000000"/>
              </a:solidFill>
            </a:endParaRPr>
          </a:p>
          <a:p>
            <a:pPr indent="-312737" lvl="0" marL="457200" rtl="0" algn="l">
              <a:lnSpc>
                <a:spcPct val="95000"/>
              </a:lnSpc>
              <a:spcBef>
                <a:spcPts val="0"/>
              </a:spcBef>
              <a:spcAft>
                <a:spcPts val="0"/>
              </a:spcAft>
              <a:buClr>
                <a:srgbClr val="000000"/>
              </a:buClr>
              <a:buSzPts val="1325"/>
              <a:buChar char="●"/>
            </a:pPr>
            <a:r>
              <a:rPr b="1" lang="en" sz="887">
                <a:solidFill>
                  <a:srgbClr val="000000"/>
                </a:solidFill>
              </a:rPr>
              <a:t>Is there visual variability in the earnings each country makes?</a:t>
            </a:r>
            <a:endParaRPr b="1" sz="887">
              <a:solidFill>
                <a:srgbClr val="000000"/>
              </a:solidFill>
            </a:endParaRPr>
          </a:p>
          <a:p>
            <a:pPr indent="-284956" lvl="1" marL="914400" rtl="0" algn="l">
              <a:lnSpc>
                <a:spcPct val="95000"/>
              </a:lnSpc>
              <a:spcBef>
                <a:spcPts val="0"/>
              </a:spcBef>
              <a:spcAft>
                <a:spcPts val="0"/>
              </a:spcAft>
              <a:buClr>
                <a:srgbClr val="000000"/>
              </a:buClr>
              <a:buSzPts val="888"/>
              <a:buChar char="○"/>
            </a:pPr>
            <a:r>
              <a:rPr lang="en" sz="887">
                <a:solidFill>
                  <a:srgbClr val="000000"/>
                </a:solidFill>
              </a:rPr>
              <a:t>Yes, we can see from the visualization that China has the highest total earnings compared to the other countries</a:t>
            </a:r>
            <a:endParaRPr sz="887">
              <a:solidFill>
                <a:srgbClr val="000000"/>
              </a:solidFill>
            </a:endParaRPr>
          </a:p>
          <a:p>
            <a:pPr indent="-284956" lvl="1" marL="914400" rtl="0" algn="l">
              <a:lnSpc>
                <a:spcPct val="95000"/>
              </a:lnSpc>
              <a:spcBef>
                <a:spcPts val="0"/>
              </a:spcBef>
              <a:spcAft>
                <a:spcPts val="0"/>
              </a:spcAft>
              <a:buClr>
                <a:srgbClr val="000000"/>
              </a:buClr>
              <a:buSzPts val="888"/>
              <a:buChar char="○"/>
            </a:pPr>
            <a:r>
              <a:rPr lang="en" sz="887">
                <a:solidFill>
                  <a:srgbClr val="000000"/>
                </a:solidFill>
              </a:rPr>
              <a:t>Esports industry may be very popular in china</a:t>
            </a:r>
            <a:endParaRPr sz="887">
              <a:solidFill>
                <a:srgbClr val="000000"/>
              </a:solidFill>
            </a:endParaRPr>
          </a:p>
          <a:p>
            <a:pPr indent="-284956" lvl="1" marL="914400" rtl="0" algn="l">
              <a:lnSpc>
                <a:spcPct val="95000"/>
              </a:lnSpc>
              <a:spcBef>
                <a:spcPts val="0"/>
              </a:spcBef>
              <a:spcAft>
                <a:spcPts val="0"/>
              </a:spcAft>
              <a:buClr>
                <a:srgbClr val="000000"/>
              </a:buClr>
              <a:buSzPts val="888"/>
              <a:buChar char="○"/>
            </a:pPr>
            <a:r>
              <a:rPr lang="en" sz="887">
                <a:solidFill>
                  <a:srgbClr val="000000"/>
                </a:solidFill>
              </a:rPr>
              <a:t>China has a huge player count</a:t>
            </a:r>
            <a:endParaRPr sz="887">
              <a:solidFill>
                <a:srgbClr val="000000"/>
              </a:solidFill>
            </a:endParaRPr>
          </a:p>
          <a:p>
            <a:pPr indent="-312737" lvl="0" marL="457200" rtl="0" algn="l">
              <a:lnSpc>
                <a:spcPct val="95000"/>
              </a:lnSpc>
              <a:spcBef>
                <a:spcPts val="0"/>
              </a:spcBef>
              <a:spcAft>
                <a:spcPts val="0"/>
              </a:spcAft>
              <a:buClr>
                <a:srgbClr val="000000"/>
              </a:buClr>
              <a:buSzPts val="1325"/>
              <a:buChar char="●"/>
            </a:pPr>
            <a:r>
              <a:rPr b="1" lang="en" sz="887">
                <a:solidFill>
                  <a:srgbClr val="000000"/>
                </a:solidFill>
              </a:rPr>
              <a:t>Is there a relationship between the genre of game and how much a country earns?</a:t>
            </a:r>
            <a:endParaRPr b="1" sz="887">
              <a:solidFill>
                <a:srgbClr val="000000"/>
              </a:solidFill>
            </a:endParaRPr>
          </a:p>
          <a:p>
            <a:pPr indent="-284956" lvl="1" marL="914400" rtl="0" algn="l">
              <a:lnSpc>
                <a:spcPct val="95000"/>
              </a:lnSpc>
              <a:spcBef>
                <a:spcPts val="0"/>
              </a:spcBef>
              <a:spcAft>
                <a:spcPts val="0"/>
              </a:spcAft>
              <a:buClr>
                <a:srgbClr val="000000"/>
              </a:buClr>
              <a:buSzPts val="888"/>
              <a:buChar char="○"/>
            </a:pPr>
            <a:r>
              <a:rPr lang="en" sz="887">
                <a:solidFill>
                  <a:srgbClr val="000000"/>
                </a:solidFill>
              </a:rPr>
              <a:t>Yes, genre has a big impact on total earnings</a:t>
            </a:r>
            <a:endParaRPr sz="887">
              <a:solidFill>
                <a:srgbClr val="000000"/>
              </a:solidFill>
            </a:endParaRPr>
          </a:p>
          <a:p>
            <a:pPr indent="-284956" lvl="1" marL="914400" rtl="0" algn="l">
              <a:lnSpc>
                <a:spcPct val="95000"/>
              </a:lnSpc>
              <a:spcBef>
                <a:spcPts val="0"/>
              </a:spcBef>
              <a:spcAft>
                <a:spcPts val="0"/>
              </a:spcAft>
              <a:buClr>
                <a:srgbClr val="000000"/>
              </a:buClr>
              <a:buSzPts val="888"/>
              <a:buChar char="○"/>
            </a:pPr>
            <a:r>
              <a:rPr lang="en" sz="887">
                <a:solidFill>
                  <a:srgbClr val="000000"/>
                </a:solidFill>
              </a:rPr>
              <a:t>Multiplayer battle arena had the highest total earnings</a:t>
            </a:r>
            <a:endParaRPr sz="887">
              <a:solidFill>
                <a:srgbClr val="000000"/>
              </a:solidFill>
            </a:endParaRPr>
          </a:p>
          <a:p>
            <a:pPr indent="-312737" lvl="0" marL="457200" rtl="0" algn="l">
              <a:lnSpc>
                <a:spcPct val="95000"/>
              </a:lnSpc>
              <a:spcBef>
                <a:spcPts val="0"/>
              </a:spcBef>
              <a:spcAft>
                <a:spcPts val="0"/>
              </a:spcAft>
              <a:buClr>
                <a:srgbClr val="000000"/>
              </a:buClr>
              <a:buSzPts val="1325"/>
              <a:buChar char="●"/>
            </a:pPr>
            <a:r>
              <a:rPr b="1" lang="en" sz="887">
                <a:solidFill>
                  <a:srgbClr val="000000"/>
                </a:solidFill>
              </a:rPr>
              <a:t>Average Total Prize</a:t>
            </a:r>
            <a:endParaRPr b="1" sz="887">
              <a:solidFill>
                <a:srgbClr val="000000"/>
              </a:solidFill>
            </a:endParaRPr>
          </a:p>
          <a:p>
            <a:pPr indent="-284956" lvl="1" marL="914400" rtl="0" algn="l">
              <a:lnSpc>
                <a:spcPct val="95000"/>
              </a:lnSpc>
              <a:spcBef>
                <a:spcPts val="0"/>
              </a:spcBef>
              <a:spcAft>
                <a:spcPts val="0"/>
              </a:spcAft>
              <a:buClr>
                <a:srgbClr val="000000"/>
              </a:buClr>
              <a:buSzPts val="888"/>
              <a:buChar char="○"/>
            </a:pPr>
            <a:r>
              <a:rPr lang="en" sz="887">
                <a:solidFill>
                  <a:srgbClr val="000000"/>
                </a:solidFill>
              </a:rPr>
              <a:t>Our bar chart revealed that Lebanon had the highest average in earnings</a:t>
            </a:r>
            <a:endParaRPr sz="887">
              <a:solidFill>
                <a:srgbClr val="000000"/>
              </a:solidFill>
            </a:endParaRPr>
          </a:p>
          <a:p>
            <a:pPr indent="-284956" lvl="1" marL="914400" rtl="0" algn="l">
              <a:lnSpc>
                <a:spcPct val="95000"/>
              </a:lnSpc>
              <a:spcBef>
                <a:spcPts val="0"/>
              </a:spcBef>
              <a:spcAft>
                <a:spcPts val="0"/>
              </a:spcAft>
              <a:buClr>
                <a:srgbClr val="000000"/>
              </a:buClr>
              <a:buSzPts val="888"/>
              <a:buChar char="○"/>
            </a:pPr>
            <a:r>
              <a:rPr lang="en" sz="887">
                <a:solidFill>
                  <a:srgbClr val="000000"/>
                </a:solidFill>
              </a:rPr>
              <a:t>This could indicate that while the total earnings for Lebanon were comparatively smaller than other countries, the average earnings each player makes is greater. </a:t>
            </a:r>
            <a:endParaRPr sz="887">
              <a:solidFill>
                <a:srgbClr val="000000"/>
              </a:solidFill>
            </a:endParaRPr>
          </a:p>
          <a:p>
            <a:pPr indent="-312737" lvl="0" marL="457200" rtl="0" algn="l">
              <a:lnSpc>
                <a:spcPct val="95000"/>
              </a:lnSpc>
              <a:spcBef>
                <a:spcPts val="0"/>
              </a:spcBef>
              <a:spcAft>
                <a:spcPts val="0"/>
              </a:spcAft>
              <a:buClr>
                <a:srgbClr val="000000"/>
              </a:buClr>
              <a:buSzPts val="1325"/>
              <a:buChar char="●"/>
            </a:pPr>
            <a:r>
              <a:rPr b="1" lang="en" sz="887">
                <a:solidFill>
                  <a:srgbClr val="000000"/>
                </a:solidFill>
              </a:rPr>
              <a:t>Does the number of players in each country have an impact on total earning?</a:t>
            </a:r>
            <a:endParaRPr b="1" sz="887">
              <a:solidFill>
                <a:srgbClr val="000000"/>
              </a:solidFill>
            </a:endParaRPr>
          </a:p>
          <a:p>
            <a:pPr indent="-284956" lvl="1" marL="914400" rtl="0" algn="l">
              <a:lnSpc>
                <a:spcPct val="95000"/>
              </a:lnSpc>
              <a:spcBef>
                <a:spcPts val="0"/>
              </a:spcBef>
              <a:spcAft>
                <a:spcPts val="0"/>
              </a:spcAft>
              <a:buClr>
                <a:srgbClr val="000000"/>
              </a:buClr>
              <a:buSzPts val="888"/>
              <a:buChar char="○"/>
            </a:pPr>
            <a:r>
              <a:rPr lang="en" sz="887">
                <a:solidFill>
                  <a:srgbClr val="000000"/>
                </a:solidFill>
              </a:rPr>
              <a:t>Yes,</a:t>
            </a:r>
            <a:r>
              <a:rPr b="1" lang="en" sz="887">
                <a:solidFill>
                  <a:srgbClr val="000000"/>
                </a:solidFill>
              </a:rPr>
              <a:t> </a:t>
            </a:r>
            <a:r>
              <a:rPr lang="en" sz="887">
                <a:solidFill>
                  <a:srgbClr val="000000"/>
                </a:solidFill>
              </a:rPr>
              <a:t>Surprisingly, countries with smaller player counts generated the highest earnings. This could mean that those players are dominant in the industry, or they frequently compete in esports.</a:t>
            </a:r>
            <a:endParaRPr b="1" sz="887">
              <a:solidFill>
                <a:srgbClr val="000000"/>
              </a:solidFill>
            </a:endParaRPr>
          </a:p>
          <a:p>
            <a:pPr indent="-312737" lvl="0" marL="457200" rtl="0" algn="l">
              <a:lnSpc>
                <a:spcPct val="95000"/>
              </a:lnSpc>
              <a:spcBef>
                <a:spcPts val="0"/>
              </a:spcBef>
              <a:spcAft>
                <a:spcPts val="0"/>
              </a:spcAft>
              <a:buClr>
                <a:srgbClr val="000000"/>
              </a:buClr>
              <a:buSzPts val="1325"/>
              <a:buChar char="●"/>
            </a:pPr>
            <a:r>
              <a:rPr b="1" lang="en" sz="887">
                <a:solidFill>
                  <a:srgbClr val="000000"/>
                </a:solidFill>
              </a:rPr>
              <a:t>What is the relationship between country and total earnings?</a:t>
            </a:r>
            <a:endParaRPr b="1" sz="887">
              <a:solidFill>
                <a:srgbClr val="000000"/>
              </a:solidFill>
            </a:endParaRPr>
          </a:p>
          <a:p>
            <a:pPr indent="-284956" lvl="1" marL="914400" rtl="0" algn="l">
              <a:lnSpc>
                <a:spcPct val="95000"/>
              </a:lnSpc>
              <a:spcBef>
                <a:spcPts val="0"/>
              </a:spcBef>
              <a:spcAft>
                <a:spcPts val="0"/>
              </a:spcAft>
              <a:buClr>
                <a:srgbClr val="000000"/>
              </a:buClr>
              <a:buSzPts val="888"/>
              <a:buChar char="○"/>
            </a:pPr>
            <a:r>
              <a:rPr lang="en" sz="887">
                <a:solidFill>
                  <a:srgbClr val="000000"/>
                </a:solidFill>
              </a:rPr>
              <a:t> Our p-value came out to 0.001506 which lets us reject our null hypothesis. </a:t>
            </a:r>
            <a:endParaRPr sz="887">
              <a:solidFill>
                <a:srgbClr val="000000"/>
              </a:solidFill>
            </a:endParaRPr>
          </a:p>
          <a:p>
            <a:pPr indent="-284956" lvl="1" marL="914400" rtl="0" algn="l">
              <a:lnSpc>
                <a:spcPct val="95000"/>
              </a:lnSpc>
              <a:spcBef>
                <a:spcPts val="0"/>
              </a:spcBef>
              <a:spcAft>
                <a:spcPts val="0"/>
              </a:spcAft>
              <a:buClr>
                <a:srgbClr val="000000"/>
              </a:buClr>
              <a:buSzPts val="888"/>
              <a:buChar char="○"/>
            </a:pPr>
            <a:r>
              <a:rPr lang="en" sz="887">
                <a:solidFill>
                  <a:srgbClr val="000000"/>
                </a:solidFill>
              </a:rPr>
              <a:t>The differences between country of origin and Total USD Prize was not due to chance</a:t>
            </a:r>
            <a:endParaRPr sz="887">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Implications</a:t>
            </a:r>
            <a:endParaRPr b="1"/>
          </a:p>
        </p:txBody>
      </p:sp>
      <p:sp>
        <p:nvSpPr>
          <p:cNvPr id="141" name="Google Shape;141;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9250" lvl="0" marL="457200" rtl="0" algn="l">
              <a:spcBef>
                <a:spcPts val="0"/>
              </a:spcBef>
              <a:spcAft>
                <a:spcPts val="0"/>
              </a:spcAft>
              <a:buClr>
                <a:srgbClr val="000000"/>
              </a:buClr>
              <a:buSzPts val="1900"/>
              <a:buChar char="●"/>
            </a:pPr>
            <a:r>
              <a:rPr lang="en" sz="1200">
                <a:solidFill>
                  <a:srgbClr val="000000"/>
                </a:solidFill>
              </a:rPr>
              <a:t>it appears that a player's country of origin does have an impact on their earnings in the esports industry.</a:t>
            </a:r>
            <a:endParaRPr sz="1200">
              <a:solidFill>
                <a:srgbClr val="000000"/>
              </a:solidFill>
            </a:endParaRPr>
          </a:p>
          <a:p>
            <a:pPr indent="-349250" lvl="0" marL="457200" rtl="0" algn="l">
              <a:spcBef>
                <a:spcPts val="0"/>
              </a:spcBef>
              <a:spcAft>
                <a:spcPts val="0"/>
              </a:spcAft>
              <a:buClr>
                <a:srgbClr val="000000"/>
              </a:buClr>
              <a:buSzPts val="1900"/>
              <a:buChar char="●"/>
            </a:pPr>
            <a:r>
              <a:rPr lang="en" sz="1200">
                <a:solidFill>
                  <a:srgbClr val="000000"/>
                </a:solidFill>
              </a:rPr>
              <a:t> Variables such as game genre, and player count also play significant roles in determining total earnings. </a:t>
            </a:r>
            <a:endParaRPr sz="1200">
              <a:solidFill>
                <a:srgbClr val="000000"/>
              </a:solidFill>
            </a:endParaRPr>
          </a:p>
          <a:p>
            <a:pPr indent="-304800" lvl="0" marL="914400" rtl="0" algn="l">
              <a:spcBef>
                <a:spcPts val="0"/>
              </a:spcBef>
              <a:spcAft>
                <a:spcPts val="0"/>
              </a:spcAft>
              <a:buClr>
                <a:srgbClr val="000000"/>
              </a:buClr>
              <a:buSzPts val="1200"/>
              <a:buChar char="●"/>
            </a:pPr>
            <a:r>
              <a:rPr lang="en" sz="1200">
                <a:solidFill>
                  <a:srgbClr val="000000"/>
                </a:solidFill>
              </a:rPr>
              <a:t>Popularity of the esports industry in those countries</a:t>
            </a:r>
            <a:endParaRPr sz="1200">
              <a:solidFill>
                <a:srgbClr val="000000"/>
              </a:solidFill>
            </a:endParaRPr>
          </a:p>
          <a:p>
            <a:pPr indent="-304800" lvl="0" marL="914400" rtl="0" algn="l">
              <a:spcBef>
                <a:spcPts val="0"/>
              </a:spcBef>
              <a:spcAft>
                <a:spcPts val="0"/>
              </a:spcAft>
              <a:buClr>
                <a:srgbClr val="000000"/>
              </a:buClr>
              <a:buSzPts val="1200"/>
              <a:buChar char="●"/>
            </a:pPr>
            <a:r>
              <a:rPr lang="en" sz="1200">
                <a:solidFill>
                  <a:srgbClr val="000000"/>
                </a:solidFill>
              </a:rPr>
              <a:t>Age of players in these countries</a:t>
            </a:r>
            <a:endParaRPr sz="1200">
              <a:solidFill>
                <a:srgbClr val="000000"/>
              </a:solidFill>
            </a:endParaRPr>
          </a:p>
          <a:p>
            <a:pPr indent="-304800" lvl="0" marL="914400" rtl="0" algn="l">
              <a:spcBef>
                <a:spcPts val="0"/>
              </a:spcBef>
              <a:spcAft>
                <a:spcPts val="0"/>
              </a:spcAft>
              <a:buClr>
                <a:srgbClr val="000000"/>
              </a:buClr>
              <a:buSzPts val="1200"/>
              <a:buChar char="●"/>
            </a:pPr>
            <a:r>
              <a:rPr lang="en" sz="1200">
                <a:solidFill>
                  <a:srgbClr val="000000"/>
                </a:solidFill>
              </a:rPr>
              <a:t>Tournaments</a:t>
            </a:r>
            <a:endParaRPr sz="1200">
              <a:solidFill>
                <a:srgbClr val="000000"/>
              </a:solidFill>
            </a:endParaRPr>
          </a:p>
          <a:p>
            <a:pPr indent="-304800" lvl="0" marL="914400" rtl="0" algn="l">
              <a:spcBef>
                <a:spcPts val="0"/>
              </a:spcBef>
              <a:spcAft>
                <a:spcPts val="0"/>
              </a:spcAft>
              <a:buClr>
                <a:srgbClr val="000000"/>
              </a:buClr>
              <a:buSzPts val="1200"/>
              <a:buChar char="●"/>
            </a:pPr>
            <a:r>
              <a:rPr lang="en" sz="1200">
                <a:solidFill>
                  <a:srgbClr val="000000"/>
                </a:solidFill>
              </a:rPr>
              <a:t>Funding</a:t>
            </a:r>
            <a:endParaRPr sz="1200">
              <a:solidFill>
                <a:srgbClr val="000000"/>
              </a:solidFill>
            </a:endParaRPr>
          </a:p>
          <a:p>
            <a:pPr indent="-304800" lvl="0" marL="914400" rtl="0" algn="l">
              <a:spcBef>
                <a:spcPts val="0"/>
              </a:spcBef>
              <a:spcAft>
                <a:spcPts val="0"/>
              </a:spcAft>
              <a:buClr>
                <a:srgbClr val="000000"/>
              </a:buClr>
              <a:buSzPts val="1200"/>
              <a:buChar char="●"/>
            </a:pPr>
            <a:r>
              <a:rPr lang="en" sz="1200">
                <a:solidFill>
                  <a:srgbClr val="000000"/>
                </a:solidFill>
              </a:rPr>
              <a:t>Dominant players country of origin</a:t>
            </a:r>
            <a:endParaRPr sz="1200">
              <a:solidFill>
                <a:srgbClr val="000000"/>
              </a:solidFill>
            </a:endParaRPr>
          </a:p>
          <a:p>
            <a:pPr indent="-304800" lvl="0" marL="914400" rtl="0" algn="l">
              <a:spcBef>
                <a:spcPts val="0"/>
              </a:spcBef>
              <a:spcAft>
                <a:spcPts val="0"/>
              </a:spcAft>
              <a:buClr>
                <a:srgbClr val="000000"/>
              </a:buClr>
              <a:buSzPts val="1200"/>
              <a:buChar char="●"/>
            </a:pPr>
            <a:r>
              <a:rPr lang="en" sz="1200">
                <a:solidFill>
                  <a:srgbClr val="000000"/>
                </a:solidFill>
              </a:rPr>
              <a:t>Future research and analysis could provide insights into how the esports industry could advertise to certain demographics where esports are popular.</a:t>
            </a:r>
            <a:endParaRPr sz="1200">
              <a:solidFill>
                <a:srgbClr val="000000"/>
              </a:solidFill>
            </a:endParaRPr>
          </a:p>
          <a:p>
            <a:pPr indent="-304800" lvl="0" marL="914400" rtl="0" algn="l">
              <a:spcBef>
                <a:spcPts val="0"/>
              </a:spcBef>
              <a:spcAft>
                <a:spcPts val="0"/>
              </a:spcAft>
              <a:buClr>
                <a:srgbClr val="000000"/>
              </a:buClr>
              <a:buSzPts val="1200"/>
              <a:buChar char="●"/>
            </a:pPr>
            <a:r>
              <a:rPr lang="en" sz="1200">
                <a:solidFill>
                  <a:srgbClr val="000000"/>
                </a:solidFill>
              </a:rPr>
              <a:t>Financing esports teams</a:t>
            </a:r>
            <a:endParaRPr sz="1200">
              <a:solidFill>
                <a:srgbClr val="000000"/>
              </a:solidFill>
            </a:endParaRPr>
          </a:p>
          <a:p>
            <a:pPr indent="-304800" lvl="0" marL="914400" rtl="0" algn="l">
              <a:spcBef>
                <a:spcPts val="0"/>
              </a:spcBef>
              <a:spcAft>
                <a:spcPts val="0"/>
              </a:spcAft>
              <a:buClr>
                <a:srgbClr val="000000"/>
              </a:buClr>
              <a:buSzPts val="1200"/>
              <a:buChar char="●"/>
            </a:pPr>
            <a:r>
              <a:rPr lang="en" sz="1200">
                <a:solidFill>
                  <a:srgbClr val="000000"/>
                </a:solidFill>
              </a:rPr>
              <a:t>Where to hold tournaments</a:t>
            </a:r>
            <a:endParaRPr sz="1200">
              <a:solidFill>
                <a:srgbClr val="000000"/>
              </a:solidFill>
            </a:endParaRPr>
          </a:p>
          <a:p>
            <a:pPr indent="-304800" lvl="0" marL="914400" rtl="0" algn="l">
              <a:spcBef>
                <a:spcPts val="0"/>
              </a:spcBef>
              <a:spcAft>
                <a:spcPts val="0"/>
              </a:spcAft>
              <a:buClr>
                <a:srgbClr val="000000"/>
              </a:buClr>
              <a:buSzPts val="1200"/>
              <a:buChar char="●"/>
            </a:pPr>
            <a:r>
              <a:rPr lang="en" sz="1200">
                <a:solidFill>
                  <a:srgbClr val="000000"/>
                </a:solidFill>
              </a:rPr>
              <a:t>Server </a:t>
            </a:r>
            <a:r>
              <a:rPr lang="en" sz="1200">
                <a:solidFill>
                  <a:srgbClr val="000000"/>
                </a:solidFill>
              </a:rPr>
              <a:t>location</a:t>
            </a:r>
            <a:endParaRPr sz="12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Research Questions</a:t>
            </a:r>
            <a:endParaRPr/>
          </a:p>
        </p:txBody>
      </p:sp>
      <p:sp>
        <p:nvSpPr>
          <p:cNvPr id="66" name="Google Shape;66;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300">
                <a:solidFill>
                  <a:srgbClr val="000000"/>
                </a:solidFill>
              </a:rPr>
              <a:t>Null Hypothesis: Player Country of origin has no bearing, positive or negative, on the amount of money a player is capable of earning in e-sports</a:t>
            </a:r>
            <a:endParaRPr sz="1300">
              <a:solidFill>
                <a:srgbClr val="000000"/>
              </a:solidFill>
            </a:endParaRPr>
          </a:p>
          <a:p>
            <a:pPr indent="0" lvl="0" marL="0" rtl="0" algn="l">
              <a:spcBef>
                <a:spcPts val="0"/>
              </a:spcBef>
              <a:spcAft>
                <a:spcPts val="0"/>
              </a:spcAft>
              <a:buClr>
                <a:schemeClr val="dk1"/>
              </a:buClr>
              <a:buSzPts val="1100"/>
              <a:buFont typeface="Arial"/>
              <a:buNone/>
            </a:pPr>
            <a:r>
              <a:t/>
            </a:r>
            <a:endParaRPr sz="1300">
              <a:solidFill>
                <a:srgbClr val="000000"/>
              </a:solidFill>
            </a:endParaRPr>
          </a:p>
          <a:p>
            <a:pPr indent="-311150" lvl="0" marL="457200" rtl="0" algn="l">
              <a:spcBef>
                <a:spcPts val="0"/>
              </a:spcBef>
              <a:spcAft>
                <a:spcPts val="0"/>
              </a:spcAft>
              <a:buClr>
                <a:srgbClr val="000000"/>
              </a:buClr>
              <a:buSzPts val="1300"/>
              <a:buAutoNum type="arabicPeriod"/>
            </a:pPr>
            <a:r>
              <a:rPr lang="en" sz="1300">
                <a:solidFill>
                  <a:srgbClr val="000000"/>
                </a:solidFill>
              </a:rPr>
              <a:t>Is there visual variability in the earnings each country makes?</a:t>
            </a:r>
            <a:endParaRPr sz="1300">
              <a:solidFill>
                <a:srgbClr val="000000"/>
              </a:solidFill>
            </a:endParaRPr>
          </a:p>
          <a:p>
            <a:pPr indent="-311150" lvl="0" marL="457200" rtl="0" algn="l">
              <a:spcBef>
                <a:spcPts val="0"/>
              </a:spcBef>
              <a:spcAft>
                <a:spcPts val="0"/>
              </a:spcAft>
              <a:buClr>
                <a:srgbClr val="000000"/>
              </a:buClr>
              <a:buSzPts val="1300"/>
              <a:buAutoNum type="arabicPeriod"/>
            </a:pPr>
            <a:r>
              <a:rPr lang="en" sz="1300">
                <a:solidFill>
                  <a:srgbClr val="000000"/>
                </a:solidFill>
              </a:rPr>
              <a:t>Is there a relationship between the genre of game and how much a country earns?</a:t>
            </a:r>
            <a:endParaRPr sz="1300">
              <a:solidFill>
                <a:srgbClr val="000000"/>
              </a:solidFill>
            </a:endParaRPr>
          </a:p>
          <a:p>
            <a:pPr indent="-311150" lvl="0" marL="457200" rtl="0" algn="l">
              <a:spcBef>
                <a:spcPts val="0"/>
              </a:spcBef>
              <a:spcAft>
                <a:spcPts val="0"/>
              </a:spcAft>
              <a:buClr>
                <a:srgbClr val="000000"/>
              </a:buClr>
              <a:buSzPts val="1300"/>
              <a:buAutoNum type="arabicPeriod"/>
            </a:pPr>
            <a:r>
              <a:rPr lang="en" sz="1300">
                <a:solidFill>
                  <a:srgbClr val="000000"/>
                </a:solidFill>
              </a:rPr>
              <a:t>Do certain video games have an impact on total earning?</a:t>
            </a:r>
            <a:endParaRPr sz="1300">
              <a:solidFill>
                <a:srgbClr val="000000"/>
              </a:solidFill>
            </a:endParaRPr>
          </a:p>
          <a:p>
            <a:pPr indent="-311150" lvl="0" marL="457200" rtl="0" algn="l">
              <a:spcBef>
                <a:spcPts val="0"/>
              </a:spcBef>
              <a:spcAft>
                <a:spcPts val="0"/>
              </a:spcAft>
              <a:buClr>
                <a:srgbClr val="000000"/>
              </a:buClr>
              <a:buSzPts val="1300"/>
              <a:buAutoNum type="arabicPeriod"/>
            </a:pPr>
            <a:r>
              <a:rPr lang="en" sz="1300">
                <a:solidFill>
                  <a:srgbClr val="000000"/>
                </a:solidFill>
              </a:rPr>
              <a:t>Does the number of players in each country have an impact on total earning?</a:t>
            </a:r>
            <a:endParaRPr sz="1300">
              <a:solidFill>
                <a:srgbClr val="000000"/>
              </a:solidFill>
            </a:endParaRPr>
          </a:p>
          <a:p>
            <a:pPr indent="-311150" lvl="0" marL="457200" rtl="0" algn="l">
              <a:spcBef>
                <a:spcPts val="0"/>
              </a:spcBef>
              <a:spcAft>
                <a:spcPts val="0"/>
              </a:spcAft>
              <a:buClr>
                <a:srgbClr val="000000"/>
              </a:buClr>
              <a:buSzPts val="1300"/>
              <a:buAutoNum type="arabicPeriod"/>
            </a:pPr>
            <a:r>
              <a:rPr lang="en" sz="1300">
                <a:solidFill>
                  <a:srgbClr val="000000"/>
                </a:solidFill>
              </a:rPr>
              <a:t>What is the relationship between country and total earning?</a:t>
            </a:r>
            <a:endParaRPr sz="1300">
              <a:solidFill>
                <a:srgbClr val="000000"/>
              </a:solidFill>
            </a:endParaRPr>
          </a:p>
          <a:p>
            <a:pPr indent="0" lvl="0" marL="0" rtl="0" algn="l">
              <a:spcBef>
                <a:spcPts val="0"/>
              </a:spcBef>
              <a:spcAft>
                <a:spcPts val="1200"/>
              </a:spcAft>
              <a:buNone/>
            </a:pPr>
            <a:r>
              <a:t/>
            </a:r>
            <a:endParaRPr sz="20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Sources</a:t>
            </a:r>
            <a:endParaRPr/>
          </a:p>
        </p:txBody>
      </p:sp>
      <p:sp>
        <p:nvSpPr>
          <p:cNvPr id="72" name="Google Shape;72;p15"/>
          <p:cNvSpPr txBox="1"/>
          <p:nvPr>
            <p:ph idx="2" type="body"/>
          </p:nvPr>
        </p:nvSpPr>
        <p:spPr>
          <a:xfrm>
            <a:off x="4777550" y="614075"/>
            <a:ext cx="40452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Kaggle</a:t>
            </a:r>
            <a:r>
              <a:rPr lang="en">
                <a:solidFill>
                  <a:srgbClr val="000000"/>
                </a:solidFill>
              </a:rPr>
              <a:t>: e-sports earnings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2 CSV files used:</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Highest_earning_players.csv</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Country-and-continent-codes-list.csv</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Dataset</a:t>
            </a:r>
            <a:r>
              <a:rPr lang="en">
                <a:solidFill>
                  <a:srgbClr val="000000"/>
                </a:solidFill>
              </a:rPr>
              <a:t> was taken from an pre-existing dataset on e-sports earnings from 1998-2020</a:t>
            </a:r>
            <a:endParaRPr>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Exploration </a:t>
            </a:r>
            <a:endParaRPr/>
          </a:p>
        </p:txBody>
      </p:sp>
      <p:sp>
        <p:nvSpPr>
          <p:cNvPr id="78" name="Google Shape;78;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Merged the two datasets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Cleaned Data</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Broke down the data to help us answer the research questions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Game by USD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Prize by USD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Genre by USD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Average USD by Country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Amount of players in each country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Total USD the players earned</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Analysis Process</a:t>
            </a:r>
            <a:endParaRPr b="1"/>
          </a:p>
        </p:txBody>
      </p:sp>
      <p:sp>
        <p:nvSpPr>
          <p:cNvPr id="84" name="Google Shape;84;p17"/>
          <p:cNvSpPr txBox="1"/>
          <p:nvPr>
            <p:ph idx="2" type="body"/>
          </p:nvPr>
        </p:nvSpPr>
        <p:spPr>
          <a:xfrm>
            <a:off x="4874725" y="6918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Cleaned the dataset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Formulated summary tables to answer our certain research questions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Created visualizations to display the relationships in our dataset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Running ANOVA to find the p-value, did we fail to reject the null hypothesis</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257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Question 1: </a:t>
            </a:r>
            <a:r>
              <a:rPr b="1" lang="en" sz="1766"/>
              <a:t>I</a:t>
            </a:r>
            <a:r>
              <a:rPr b="1" lang="en" sz="2100"/>
              <a:t>s there visual variability in the earnings each country makes?</a:t>
            </a:r>
            <a:endParaRPr b="1" sz="3800"/>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311700" y="1152475"/>
            <a:ext cx="8520599" cy="3874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Average Total USD Prize</a:t>
            </a:r>
            <a:endParaRPr b="1"/>
          </a:p>
        </p:txBody>
      </p:sp>
      <p:pic>
        <p:nvPicPr>
          <p:cNvPr id="97" name="Google Shape;97;p19"/>
          <p:cNvPicPr preferRelativeResize="0"/>
          <p:nvPr/>
        </p:nvPicPr>
        <p:blipFill>
          <a:blip r:embed="rId3">
            <a:alphaModFix/>
          </a:blip>
          <a:stretch>
            <a:fillRect/>
          </a:stretch>
        </p:blipFill>
        <p:spPr>
          <a:xfrm>
            <a:off x="123100" y="1017725"/>
            <a:ext cx="5943600" cy="3895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266350" y="37350"/>
            <a:ext cx="80508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2060"/>
              <a:t>Question 2: </a:t>
            </a:r>
            <a:r>
              <a:rPr b="1" lang="en" sz="1490"/>
              <a:t>Is there a relationship between the genre of game and how much a country earns?</a:t>
            </a:r>
            <a:endParaRPr b="1" sz="2060"/>
          </a:p>
        </p:txBody>
      </p:sp>
      <p:pic>
        <p:nvPicPr>
          <p:cNvPr id="103" name="Google Shape;103;p20"/>
          <p:cNvPicPr preferRelativeResize="0"/>
          <p:nvPr/>
        </p:nvPicPr>
        <p:blipFill>
          <a:blip r:embed="rId3">
            <a:alphaModFix/>
          </a:blip>
          <a:stretch>
            <a:fillRect/>
          </a:stretch>
        </p:blipFill>
        <p:spPr>
          <a:xfrm>
            <a:off x="129575" y="865475"/>
            <a:ext cx="5166575" cy="31936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1"/>
          <p:cNvPicPr preferRelativeResize="0"/>
          <p:nvPr/>
        </p:nvPicPr>
        <p:blipFill>
          <a:blip r:embed="rId3">
            <a:alphaModFix/>
          </a:blip>
          <a:stretch>
            <a:fillRect/>
          </a:stretch>
        </p:blipFill>
        <p:spPr>
          <a:xfrm>
            <a:off x="523600" y="653900"/>
            <a:ext cx="7249275" cy="4253825"/>
          </a:xfrm>
          <a:prstGeom prst="rect">
            <a:avLst/>
          </a:prstGeom>
          <a:noFill/>
          <a:ln>
            <a:noFill/>
          </a:ln>
        </p:spPr>
      </p:pic>
      <p:sp>
        <p:nvSpPr>
          <p:cNvPr id="109" name="Google Shape;109;p21"/>
          <p:cNvSpPr txBox="1"/>
          <p:nvPr/>
        </p:nvSpPr>
        <p:spPr>
          <a:xfrm>
            <a:off x="614750" y="75150"/>
            <a:ext cx="73914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Genre Earnings Bar Chart</a:t>
            </a:r>
            <a:endParaRPr>
              <a:solidFill>
                <a:schemeClr val="dk1"/>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