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0" r:id="rId5"/>
    <p:sldId id="261" r:id="rId6"/>
    <p:sldId id="270" r:id="rId7"/>
    <p:sldId id="271" r:id="rId8"/>
    <p:sldId id="274" r:id="rId9"/>
    <p:sldId id="275" r:id="rId10"/>
    <p:sldId id="269" r:id="rId11"/>
    <p:sldId id="272" r:id="rId12"/>
    <p:sldId id="273"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AF7D3-1BAA-4483-824C-5674F8DCDABF}" v="5" dt="2024-03-19T03:22:55.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2" d="100"/>
          <a:sy n="72" d="100"/>
        </p:scale>
        <p:origin x="902" y="4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18/05/2024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886273"/>
            <a:ext cx="11925300" cy="1296210"/>
          </a:xfrm>
        </p:spPr>
        <p:txBody>
          <a:bodyPr/>
          <a:lstStyle/>
          <a:p>
            <a:r>
              <a:rPr lang="en-GB" sz="2700" dirty="0">
                <a:latin typeface="Arial" panose="020B0604020202020204" pitchFamily="34" charset="0"/>
                <a:cs typeface="Arial" panose="020B0604020202020204" pitchFamily="34" charset="0"/>
              </a:rPr>
              <a:t>PROJECT TITLE</a:t>
            </a: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Anomaly Detection in Credit Card Transactions</a:t>
            </a:r>
            <a:r>
              <a:rPr lang="en-GB" dirty="0">
                <a:latin typeface="Arial" panose="020B0604020202020204" pitchFamily="34" charset="0"/>
                <a:cs typeface="Arial" panose="020B0604020202020204" pitchFamily="34" charset="0"/>
              </a:rPr>
              <a:t> </a:t>
            </a:r>
            <a:endParaRPr lang="en-IN" sz="3600" b="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46445" y="2716306"/>
            <a:ext cx="5426015" cy="1545614"/>
          </a:xfrm>
        </p:spPr>
        <p:txBody>
          <a:bodyPr>
            <a:normAutofit lnSpcReduction="10000"/>
          </a:bodyPr>
          <a:lstStyle/>
          <a:p>
            <a:r>
              <a:rPr lang="en-GB" sz="3000" dirty="0">
                <a:latin typeface="Arial" panose="020B0604020202020204" pitchFamily="34" charset="0"/>
                <a:cs typeface="Arial" panose="020B0604020202020204" pitchFamily="34" charset="0"/>
              </a:rPr>
              <a:t> Batch: 8ISE2</a:t>
            </a:r>
          </a:p>
          <a:p>
            <a:pPr algn="l"/>
            <a:endParaRPr lang="en-GB" sz="2600" dirty="0">
              <a:latin typeface="Arial" panose="020B0604020202020204" pitchFamily="34" charset="0"/>
              <a:cs typeface="Arial" panose="020B0604020202020204" pitchFamily="34" charset="0"/>
            </a:endParaRPr>
          </a:p>
          <a:p>
            <a:pPr algn="l"/>
            <a:r>
              <a:rPr lang="en-GB" sz="26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Reviewer:  Mrs. Poornima</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84299951"/>
              </p:ext>
            </p:extLst>
          </p:nvPr>
        </p:nvGraphicFramePr>
        <p:xfrm>
          <a:off x="3730936" y="4478207"/>
          <a:ext cx="4730128" cy="2987040"/>
        </p:xfrm>
        <a:graphic>
          <a:graphicData uri="http://schemas.openxmlformats.org/drawingml/2006/table">
            <a:tbl>
              <a:tblPr firstRow="1" bandRow="1">
                <a:tableStyleId>{2D5ABB26-0587-4C30-8999-92F81FD0307C}</a:tableStyleId>
              </a:tblPr>
              <a:tblGrid>
                <a:gridCol w="1727518">
                  <a:extLst>
                    <a:ext uri="{9D8B030D-6E8A-4147-A177-3AD203B41FA5}">
                      <a16:colId xmlns:a16="http://schemas.microsoft.com/office/drawing/2014/main" val="3331634959"/>
                    </a:ext>
                  </a:extLst>
                </a:gridCol>
                <a:gridCol w="3002610">
                  <a:extLst>
                    <a:ext uri="{9D8B030D-6E8A-4147-A177-3AD203B41FA5}">
                      <a16:colId xmlns:a16="http://schemas.microsoft.com/office/drawing/2014/main" val="2054911721"/>
                    </a:ext>
                  </a:extLst>
                </a:gridCol>
              </a:tblGrid>
              <a:tr h="0">
                <a:tc>
                  <a:txBody>
                    <a:bodyPr/>
                    <a:lstStyle/>
                    <a:p>
                      <a:pPr algn="l"/>
                      <a:r>
                        <a:rPr lang="en-GB" sz="1600" b="1" u="sng"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1600" b="1" u="sng" dirty="0">
                        <a:solidFill>
                          <a:schemeClr val="tx2">
                            <a:lumMod val="75000"/>
                          </a:schemeClr>
                        </a:solidFill>
                      </a:endParaRPr>
                    </a:p>
                    <a:p>
                      <a:pPr algn="l"/>
                      <a:r>
                        <a:rPr lang="en-GB" sz="1600" b="1" u="sng" dirty="0">
                          <a:solidFill>
                            <a:schemeClr val="tx2">
                              <a:lumMod val="75000"/>
                            </a:schemeClr>
                          </a:solidFill>
                        </a:rPr>
                        <a:t>Student Name</a:t>
                      </a:r>
                    </a:p>
                    <a:p>
                      <a:pPr algn="ctr"/>
                      <a:endParaRPr lang="en-GB" sz="1600" b="1" u="sng"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96096">
                <a:tc>
                  <a:txBody>
                    <a:bodyPr/>
                    <a:lstStyle/>
                    <a:p>
                      <a:pPr algn="l"/>
                      <a:r>
                        <a:rPr lang="en-GB" sz="1600" u="sng" dirty="0"/>
                        <a:t>20201ISE0088</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u="sng" dirty="0"/>
                        <a:t>20201ISE0089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u="sng" dirty="0"/>
                        <a:t>20201ISE0065</a:t>
                      </a:r>
                    </a:p>
                    <a:p>
                      <a:pPr marL="0" marR="0" indent="0" algn="ctr" defTabSz="914400" rtl="0" eaLnBrk="1" fontAlgn="auto" latinLnBrk="0" hangingPunct="1">
                        <a:lnSpc>
                          <a:spcPct val="100000"/>
                        </a:lnSpc>
                        <a:spcBef>
                          <a:spcPts val="0"/>
                        </a:spcBef>
                        <a:spcAft>
                          <a:spcPts val="0"/>
                        </a:spcAft>
                        <a:buClrTx/>
                        <a:buSzTx/>
                        <a:buFontTx/>
                        <a:buNone/>
                        <a:tabLst/>
                        <a:defRPr/>
                      </a:pPr>
                      <a:endParaRPr lang="en-GB" sz="1600" u="sng"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sz="1600" u="sng" baseline="0" dirty="0"/>
                        <a:t>Gaurav Kumar</a:t>
                      </a:r>
                    </a:p>
                    <a:p>
                      <a:pPr algn="l"/>
                      <a:r>
                        <a:rPr lang="en-GB" sz="1600" u="sng" baseline="0" dirty="0"/>
                        <a:t>Ankit Kumar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u="sng" dirty="0"/>
                        <a:t>Natraj S</a:t>
                      </a:r>
                    </a:p>
                    <a:p>
                      <a:pPr algn="ctr"/>
                      <a:endParaRPr lang="en-GB" sz="1600" u="sng" baseline="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50166">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50166">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50166">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383566" y="3426865"/>
            <a:ext cx="4604695" cy="229881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a:spLocks/>
          </p:cNvSpPr>
          <p:nvPr/>
        </p:nvSpPr>
        <p:spPr>
          <a:xfrm>
            <a:off x="3538747" y="160155"/>
            <a:ext cx="5469147" cy="871677"/>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0" dirty="0"/>
              <a:t>CSE2026 - Data Handling and Visualization</a:t>
            </a:r>
            <a:endParaRPr lang="en-GB" dirty="0"/>
          </a:p>
          <a:p>
            <a:r>
              <a:rPr lang="en-GB" dirty="0"/>
              <a:t>Review0/1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657" y="1107041"/>
            <a:ext cx="11449050" cy="273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83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Visualizations</a:t>
            </a:r>
          </a:p>
        </p:txBody>
      </p:sp>
      <p:sp>
        <p:nvSpPr>
          <p:cNvPr id="3" name="Content Placeholder 2"/>
          <p:cNvSpPr>
            <a:spLocks noGrp="1"/>
          </p:cNvSpPr>
          <p:nvPr>
            <p:ph idx="1"/>
          </p:nvPr>
        </p:nvSpPr>
        <p:spPr>
          <a:xfrm>
            <a:off x="465826" y="905399"/>
            <a:ext cx="11447878" cy="5262113"/>
          </a:xfrm>
        </p:spPr>
        <p:txBody>
          <a:bodyPr>
            <a:noAutofit/>
          </a:bodyPr>
          <a:lstStyle/>
          <a:p>
            <a:r>
              <a:rPr lang="en-US" dirty="0">
                <a:latin typeface="Arial" panose="020B0604020202020204" pitchFamily="34" charset="0"/>
                <a:cs typeface="Arial" panose="020B0604020202020204" pitchFamily="34" charset="0"/>
              </a:rPr>
              <a:t>Training and Validation: Split the data into training and validation sets. Train the chosen models on the training set and validate their performance using the validation set.</a:t>
            </a:r>
          </a:p>
          <a:p>
            <a:r>
              <a:rPr lang="en-US" dirty="0">
                <a:latin typeface="Arial" panose="020B0604020202020204" pitchFamily="34" charset="0"/>
                <a:cs typeface="Arial" panose="020B0604020202020204" pitchFamily="34" charset="0"/>
              </a:rPr>
              <a:t>Evaluation Metrics: Evaluate the models using metrics such as accuracy, precision, recall, F1-score, and Area Under the Receiver Operating Characteristic Curve (AUC-ROC).</a:t>
            </a:r>
          </a:p>
          <a:p>
            <a:r>
              <a:rPr lang="en-US" dirty="0">
                <a:latin typeface="Arial" panose="020B0604020202020204" pitchFamily="34" charset="0"/>
                <a:cs typeface="Arial" panose="020B0604020202020204" pitchFamily="34" charset="0"/>
              </a:rPr>
              <a:t>Model Tuning: Fine-tune the models based on evaluation results to improve performance.</a:t>
            </a:r>
          </a:p>
          <a:p>
            <a:r>
              <a:rPr lang="en-US" dirty="0">
                <a:latin typeface="Arial" panose="020B0604020202020204" pitchFamily="34" charset="0"/>
                <a:cs typeface="Arial" panose="020B0604020202020204" pitchFamily="34" charset="0"/>
              </a:rPr>
              <a:t>Deployment: Implement the final model into the transaction processing system for real-time anomaly detection.</a:t>
            </a:r>
            <a:endParaRPr lang="en-GB"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06170"/>
            <a:ext cx="12192001" cy="56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01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Heat Map</a:t>
            </a:r>
          </a:p>
        </p:txBody>
      </p:sp>
      <p:sp>
        <p:nvSpPr>
          <p:cNvPr id="3" name="Content Placeholder 2"/>
          <p:cNvSpPr>
            <a:spLocks noGrp="1"/>
          </p:cNvSpPr>
          <p:nvPr>
            <p:ph idx="1"/>
          </p:nvPr>
        </p:nvSpPr>
        <p:spPr>
          <a:xfrm>
            <a:off x="465826" y="905399"/>
            <a:ext cx="11447878" cy="5262113"/>
          </a:xfrm>
        </p:spPr>
        <p:txBody>
          <a:bodyPr>
            <a:noAutofit/>
          </a:bodyPr>
          <a:lstStyle/>
          <a:p>
            <a:pPr marL="0" indent="0">
              <a:buNone/>
            </a:pPr>
            <a:endParaRPr lang="en-GB"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715224"/>
            <a:ext cx="10574338" cy="56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8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424070" y="952501"/>
            <a:ext cx="11648660" cy="4952997"/>
          </a:xfrm>
        </p:spPr>
        <p:txBody>
          <a:bodyPr>
            <a:noAutofit/>
          </a:bodyPr>
          <a:lstStyle/>
          <a:p>
            <a:r>
              <a:rPr lang="en-US" sz="2800" dirty="0">
                <a:latin typeface="Arial" panose="020B0604020202020204" pitchFamily="34" charset="0"/>
                <a:cs typeface="Arial" panose="020B0604020202020204" pitchFamily="34" charset="0"/>
              </a:rPr>
              <a:t>Anomaly detection in credit card transactions is a critical component of modern fraud detection systems. By leveraging advanced machine learning techniques and comprehensive data analysis, financial institutions can significantly reduce fraudulent activities, protect consumers, and ensure compliance with regulatory standards. Visualization techniques further aid in understanding and interpreting the results, making the entire process more transparent and effective.</a:t>
            </a: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96606" y="965675"/>
            <a:ext cx="10668000" cy="4993591"/>
          </a:xfrm>
        </p:spPr>
        <p:txBody>
          <a:bodyPr>
            <a:normAutofit/>
          </a:bodyPr>
          <a:lstStyle/>
          <a:p>
            <a:endParaRPr lang="en-GB" sz="2800" dirty="0">
              <a:latin typeface="Arial" panose="020B0604020202020204" pitchFamily="34" charset="0"/>
              <a:cs typeface="Arial" panose="020B0604020202020204" pitchFamily="34" charset="0"/>
            </a:endParaRPr>
          </a:p>
          <a:p>
            <a:pPr marL="0" indent="0" algn="just">
              <a:buNone/>
            </a:pPr>
            <a:r>
              <a:rPr lang="en-US" sz="2800" dirty="0">
                <a:latin typeface="Arial" panose="020B0604020202020204" pitchFamily="34" charset="0"/>
                <a:cs typeface="Arial" panose="020B0604020202020204" pitchFamily="34" charset="0"/>
              </a:rPr>
              <a:t>Credit card fraud is a significant problem in the financial industry, causing substantial financial losses and eroding consumer trust. Anomaly detection in credit card transactions aims to identify unusual patterns that may indicate fraudulent activity. By leveraging advanced machine learning techniques and statistical analysis, we can enhance the security of credit card transactions, thereby protecting consumers and financial institutions from potential fraud.</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endParaRPr lang="en-IN" dirty="0"/>
          </a:p>
        </p:txBody>
      </p:sp>
      <p:sp>
        <p:nvSpPr>
          <p:cNvPr id="3" name="Content Placeholder 2"/>
          <p:cNvSpPr>
            <a:spLocks noGrp="1"/>
          </p:cNvSpPr>
          <p:nvPr>
            <p:ph idx="1"/>
          </p:nvPr>
        </p:nvSpPr>
        <p:spPr/>
        <p:txBody>
          <a:bodyPr>
            <a:normAutofit fontScale="92500"/>
          </a:bodyPr>
          <a:lstStyle/>
          <a:p>
            <a:pPr algn="l"/>
            <a:r>
              <a:rPr lang="en-US" dirty="0">
                <a:latin typeface="Arial" panose="020B0604020202020204" pitchFamily="34" charset="0"/>
                <a:cs typeface="Arial" panose="020B0604020202020204" pitchFamily="34" charset="0"/>
              </a:rPr>
              <a:t>The motivation behind anomaly detection in credit card transactions is driven by several factors: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Financial Losses: Credit card fraud results in billions of dollars in losses annually. Reducing these losses is a primary concern for financial institutions.</a:t>
            </a:r>
          </a:p>
          <a:p>
            <a:pPr algn="l"/>
            <a:r>
              <a:rPr lang="en-US" dirty="0">
                <a:latin typeface="Arial" panose="020B0604020202020204" pitchFamily="34" charset="0"/>
                <a:cs typeface="Arial" panose="020B0604020202020204" pitchFamily="34" charset="0"/>
              </a:rPr>
              <a:t>Customer Trust: Ensuring the security of transactions helps maintain and improve customer trust and satisfaction.</a:t>
            </a:r>
          </a:p>
          <a:p>
            <a:pPr algn="l"/>
            <a:r>
              <a:rPr lang="en-US" dirty="0">
                <a:latin typeface="Arial" panose="020B0604020202020204" pitchFamily="34" charset="0"/>
                <a:cs typeface="Arial" panose="020B0604020202020204" pitchFamily="34" charset="0"/>
              </a:rPr>
              <a:t>Regulatory Compliance: Financial institutions are required to adhere to regulations and standards that mandate the protection of consumer data and the implementation of fraud detection measures.</a:t>
            </a:r>
          </a:p>
          <a:p>
            <a:pPr algn="l"/>
            <a:r>
              <a:rPr lang="en-US" dirty="0">
                <a:latin typeface="Arial" panose="020B0604020202020204" pitchFamily="34" charset="0"/>
                <a:cs typeface="Arial" panose="020B0604020202020204" pitchFamily="34" charset="0"/>
              </a:rPr>
              <a:t>Technological Advancements: Advances in machine learning and data analytics provide new opportunities to enhance the accuracy and efficiency of fraud detection systems.</a:t>
            </a:r>
          </a:p>
        </p:txBody>
      </p:sp>
    </p:spTree>
    <p:extLst>
      <p:ext uri="{BB962C8B-B14F-4D97-AF65-F5344CB8AC3E}">
        <p14:creationId xmlns:p14="http://schemas.microsoft.com/office/powerpoint/2010/main" val="245745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366" y="172528"/>
            <a:ext cx="10773434" cy="589472"/>
          </a:xfrm>
        </p:spPr>
        <p:txBody>
          <a:bodyPr/>
          <a:lstStyle/>
          <a:p>
            <a:r>
              <a:rPr lang="en-GB" dirty="0"/>
              <a:t>Objectives</a:t>
            </a:r>
          </a:p>
        </p:txBody>
      </p:sp>
      <p:sp>
        <p:nvSpPr>
          <p:cNvPr id="3" name="Content Placeholder 2"/>
          <p:cNvSpPr>
            <a:spLocks noGrp="1"/>
          </p:cNvSpPr>
          <p:nvPr>
            <p:ph idx="1"/>
          </p:nvPr>
        </p:nvSpPr>
        <p:spPr>
          <a:xfrm>
            <a:off x="812800" y="1026543"/>
            <a:ext cx="10668000" cy="5069455"/>
          </a:xfrm>
        </p:spPr>
        <p:txBody>
          <a:bodyPr>
            <a:noAutofit/>
          </a:bodyPr>
          <a:lstStyle/>
          <a:p>
            <a:r>
              <a:rPr lang="en-US" sz="2800" dirty="0">
                <a:latin typeface="Arial" panose="020B0604020202020204" pitchFamily="34" charset="0"/>
                <a:cs typeface="Arial" panose="020B0604020202020204" pitchFamily="34" charset="0"/>
              </a:rPr>
              <a:t>The objective of the project is to detect anomalies in credit card transactions. To be </a:t>
            </a:r>
            <a:r>
              <a:rPr lang="en-US" sz="2800" dirty="0" err="1">
                <a:latin typeface="Arial" panose="020B0604020202020204" pitchFamily="34" charset="0"/>
                <a:cs typeface="Arial" panose="020B0604020202020204" pitchFamily="34" charset="0"/>
              </a:rPr>
              <a:t>prcise</a:t>
            </a:r>
            <a:r>
              <a:rPr lang="en-US" sz="2800" dirty="0">
                <a:latin typeface="Arial" panose="020B0604020202020204" pitchFamily="34" charset="0"/>
                <a:cs typeface="Arial" panose="020B0604020202020204" pitchFamily="34" charset="0"/>
              </a:rPr>
              <a:t>, given the data on Time, Amount and transformed features V1 to V28, our goal is to fit a probability distribution based on authentic transactions, and then use it to correctly identify a new transaction as authentic or fraudulent. Note that the target variable plays no role in constructing the probability distribution.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465826" y="905399"/>
            <a:ext cx="11447878" cy="5262113"/>
          </a:xfrm>
        </p:spPr>
        <p:txBody>
          <a:bodyPr>
            <a:noAutofit/>
          </a:bodyPr>
          <a:lstStyle/>
          <a:p>
            <a:r>
              <a:rPr lang="en-US" dirty="0">
                <a:latin typeface="Arial" panose="020B0604020202020204" pitchFamily="34" charset="0"/>
                <a:cs typeface="Arial" panose="020B0604020202020204" pitchFamily="34" charset="0"/>
              </a:rPr>
              <a:t>The methodology for anomaly detection in credit card transactions typically involves the following steps: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Collection: Gather transaction data, including details such as transaction amount, time, location, and merchant information. Historical data labeled as fraudulent or legitimate is also collected.</a:t>
            </a:r>
          </a:p>
          <a:p>
            <a:r>
              <a:rPr lang="en-US" dirty="0">
                <a:latin typeface="Arial" panose="020B0604020202020204" pitchFamily="34" charset="0"/>
                <a:cs typeface="Arial" panose="020B0604020202020204" pitchFamily="34" charset="0"/>
              </a:rPr>
              <a:t>Data Preprocessing: Clean and preprocess the data to handle missing values, normalize features, and encode categorical variables. This step may also involve feature engineering to create new relevant features.</a:t>
            </a:r>
          </a:p>
          <a:p>
            <a:r>
              <a:rPr lang="en-US" dirty="0">
                <a:latin typeface="Arial" panose="020B0604020202020204" pitchFamily="34" charset="0"/>
                <a:cs typeface="Arial" panose="020B0604020202020204" pitchFamily="34" charset="0"/>
              </a:rPr>
              <a:t>Exploratory Data Analysis (EDA): Perform EDA to understand the data distribution, identify patterns, and detect any anomalies in the dataset.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 Techniques</a:t>
            </a:r>
          </a:p>
        </p:txBody>
      </p:sp>
      <p:sp>
        <p:nvSpPr>
          <p:cNvPr id="3" name="Content Placeholder 2"/>
          <p:cNvSpPr>
            <a:spLocks noGrp="1"/>
          </p:cNvSpPr>
          <p:nvPr>
            <p:ph idx="1"/>
          </p:nvPr>
        </p:nvSpPr>
        <p:spPr>
          <a:xfrm>
            <a:off x="465826" y="905399"/>
            <a:ext cx="11447878" cy="5262113"/>
          </a:xfrm>
        </p:spPr>
        <p:txBody>
          <a:bodyPr>
            <a:noAutofit/>
          </a:bodyPr>
          <a:lstStyle/>
          <a:p>
            <a:r>
              <a:rPr lang="en-US" sz="2800" dirty="0">
                <a:latin typeface="Arial" panose="020B0604020202020204" pitchFamily="34" charset="0"/>
                <a:cs typeface="Arial" panose="020B0604020202020204" pitchFamily="34" charset="0"/>
              </a:rPr>
              <a:t>Visualization plays a crucial role in understanding the data and the results of the anomaly detection models. Common visualization techniques include:</a:t>
            </a:r>
          </a:p>
          <a:p>
            <a:r>
              <a:rPr lang="en-US" sz="2800" dirty="0">
                <a:latin typeface="Arial" panose="020B0604020202020204" pitchFamily="34" charset="0"/>
                <a:cs typeface="Arial" panose="020B0604020202020204" pitchFamily="34" charset="0"/>
              </a:rPr>
              <a:t>Histograms and Box Plots: Used for visualizing the distribution of transaction amounts and other numerical features.</a:t>
            </a:r>
          </a:p>
          <a:p>
            <a:r>
              <a:rPr lang="en-US" sz="2800" dirty="0">
                <a:latin typeface="Arial" panose="020B0604020202020204" pitchFamily="34" charset="0"/>
                <a:cs typeface="Arial" panose="020B0604020202020204" pitchFamily="34" charset="0"/>
              </a:rPr>
              <a:t>Scatter Plots: Helpful for identifying correlations between different features and spotting outliers.</a:t>
            </a:r>
          </a:p>
          <a:p>
            <a:r>
              <a:rPr lang="en-US" sz="2800" dirty="0">
                <a:latin typeface="Arial" panose="020B0604020202020204" pitchFamily="34" charset="0"/>
                <a:cs typeface="Arial" panose="020B0604020202020204" pitchFamily="34" charset="0"/>
              </a:rPr>
              <a:t>Heatmaps: Show the correlation matrix between features, aiding in feature selection.</a:t>
            </a:r>
          </a:p>
          <a:p>
            <a:r>
              <a:rPr lang="en-US" sz="2800" dirty="0">
                <a:latin typeface="Arial" panose="020B0604020202020204" pitchFamily="34" charset="0"/>
                <a:cs typeface="Arial" panose="020B0604020202020204" pitchFamily="34" charset="0"/>
              </a:rPr>
              <a:t>Time Series Plots: Visualize transaction patterns over time to detect anomalies in the temporal domain.</a:t>
            </a:r>
          </a:p>
        </p:txBody>
      </p:sp>
    </p:spTree>
    <p:extLst>
      <p:ext uri="{BB962C8B-B14F-4D97-AF65-F5344CB8AC3E}">
        <p14:creationId xmlns:p14="http://schemas.microsoft.com/office/powerpoint/2010/main" val="243417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 Techniques</a:t>
            </a:r>
          </a:p>
        </p:txBody>
      </p:sp>
      <p:sp>
        <p:nvSpPr>
          <p:cNvPr id="3" name="Content Placeholder 2"/>
          <p:cNvSpPr>
            <a:spLocks noGrp="1"/>
          </p:cNvSpPr>
          <p:nvPr>
            <p:ph idx="1"/>
          </p:nvPr>
        </p:nvSpPr>
        <p:spPr>
          <a:xfrm>
            <a:off x="465826" y="905399"/>
            <a:ext cx="11447878" cy="5262113"/>
          </a:xfrm>
        </p:spPr>
        <p:txBody>
          <a:bodyPr>
            <a:noAutofit/>
          </a:bodyPr>
          <a:lstStyle/>
          <a:p>
            <a:r>
              <a:rPr lang="en-US" sz="2800" dirty="0">
                <a:latin typeface="Arial" panose="020B0604020202020204" pitchFamily="34" charset="0"/>
                <a:cs typeface="Arial" panose="020B0604020202020204" pitchFamily="34" charset="0"/>
              </a:rPr>
              <a:t>Receiver Operating Characteristic (ROC) Curve: Used to evaluate the performance of classification models, illustrating the trade-off between true positive rate and false positive rate.</a:t>
            </a:r>
          </a:p>
          <a:p>
            <a:r>
              <a:rPr lang="en-US" sz="2800" dirty="0">
                <a:latin typeface="Arial" panose="020B0604020202020204" pitchFamily="34" charset="0"/>
                <a:cs typeface="Arial" panose="020B0604020202020204" pitchFamily="34" charset="0"/>
              </a:rPr>
              <a:t>Confusion Matrix: Provides a detailed breakdown of model performance by showing true positives, true negatives, false positives, and false negatives.</a:t>
            </a:r>
          </a:p>
          <a:p>
            <a:r>
              <a:rPr lang="en-US" sz="2800" dirty="0">
                <a:latin typeface="Arial" panose="020B0604020202020204" pitchFamily="34" charset="0"/>
                <a:cs typeface="Arial" panose="020B0604020202020204" pitchFamily="34" charset="0"/>
              </a:rPr>
              <a:t>Cluster Plots: Visualize the results of clustering algorithms, helping to identify distinct groups of transactions and potential anomalies.</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46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Train-Validation-Test Split</a:t>
            </a:r>
          </a:p>
        </p:txBody>
      </p:sp>
      <p:sp>
        <p:nvSpPr>
          <p:cNvPr id="3" name="Content Placeholder 2"/>
          <p:cNvSpPr>
            <a:spLocks noGrp="1"/>
          </p:cNvSpPr>
          <p:nvPr>
            <p:ph idx="1"/>
          </p:nvPr>
        </p:nvSpPr>
        <p:spPr>
          <a:xfrm>
            <a:off x="465826" y="905399"/>
            <a:ext cx="11447878" cy="5262113"/>
          </a:xfrm>
        </p:spPr>
        <p:txBody>
          <a:bodyPr>
            <a:noAutofit/>
          </a:bodyPr>
          <a:lstStyle/>
          <a:p>
            <a:pPr marL="0" indent="0" algn="just">
              <a:buNone/>
            </a:pPr>
            <a:r>
              <a:rPr lang="en-US" dirty="0"/>
              <a:t>For anomaly detection, we build the classification model based on the authentic transactions only. Thus, the training set will consist entirely of authentic transactions. The validation set and the test set will have both authentic transactions and fraudulent transactions.</a:t>
            </a:r>
          </a:p>
          <a:p>
            <a:pPr algn="just"/>
            <a:r>
              <a:rPr lang="en-US" dirty="0"/>
              <a:t>We split the dataset in the following way:</a:t>
            </a:r>
          </a:p>
          <a:p>
            <a:pPr algn="just"/>
            <a:r>
              <a:rPr lang="en-US" dirty="0"/>
              <a:t>Training set → 80% observations from the authentic class</a:t>
            </a:r>
          </a:p>
          <a:p>
            <a:pPr algn="just"/>
            <a:r>
              <a:rPr lang="en-US" dirty="0"/>
              <a:t>Validation set → 10% observations from the authentic class + 50% observations from the fraudulent class</a:t>
            </a:r>
          </a:p>
          <a:p>
            <a:pPr algn="just"/>
            <a:r>
              <a:rPr lang="en-US" dirty="0"/>
              <a:t>Test set → 10% observations from the authentic class + 50% observations from the fraudulent class</a:t>
            </a:r>
          </a:p>
          <a:p>
            <a:pPr algn="just"/>
            <a:r>
              <a:rPr lang="en-US" dirty="0"/>
              <a:t>We show the distribution of authentic and fraudulent transactions over training, validation, and test set.</a:t>
            </a:r>
          </a:p>
          <a:p>
            <a:pPr algn="just"/>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826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Train-Validation-Test Split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24" y="1029863"/>
            <a:ext cx="11461311"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4102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1690</TotalTime>
  <Words>849</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Verdana</vt:lpstr>
      <vt:lpstr>Bioinformatics</vt:lpstr>
      <vt:lpstr>PROJECT TITLE:   Anomaly Detection in Credit Card Transactions </vt:lpstr>
      <vt:lpstr>Introduction</vt:lpstr>
      <vt:lpstr>Motivation</vt:lpstr>
      <vt:lpstr>Objectives</vt:lpstr>
      <vt:lpstr>Methodology</vt:lpstr>
      <vt:lpstr>Visualization Techniques</vt:lpstr>
      <vt:lpstr>Visualization Techniques</vt:lpstr>
      <vt:lpstr>Train-Validation-Test Split</vt:lpstr>
      <vt:lpstr>Train-Validation-Test Split</vt:lpstr>
      <vt:lpstr>Visualizations</vt:lpstr>
      <vt:lpstr>Visualizations</vt:lpstr>
      <vt:lpstr>Heat Map</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Gaurav Kumar</cp:lastModifiedBy>
  <cp:revision>33</cp:revision>
  <dcterms:created xsi:type="dcterms:W3CDTF">2023-03-16T03:26:27Z</dcterms:created>
  <dcterms:modified xsi:type="dcterms:W3CDTF">2024-05-18T14:34:01Z</dcterms:modified>
</cp:coreProperties>
</file>