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3"/>
  </p:notesMasterIdLst>
  <p:handoutMasterIdLst>
    <p:handoutMasterId r:id="rId24"/>
  </p:handoutMasterIdLst>
  <p:sldIdLst>
    <p:sldId id="446" r:id="rId5"/>
    <p:sldId id="445" r:id="rId6"/>
    <p:sldId id="448" r:id="rId7"/>
    <p:sldId id="449" r:id="rId8"/>
    <p:sldId id="450" r:id="rId9"/>
    <p:sldId id="451" r:id="rId10"/>
    <p:sldId id="452" r:id="rId11"/>
    <p:sldId id="458" r:id="rId12"/>
    <p:sldId id="453" r:id="rId13"/>
    <p:sldId id="454" r:id="rId14"/>
    <p:sldId id="455" r:id="rId15"/>
    <p:sldId id="457" r:id="rId16"/>
    <p:sldId id="456" r:id="rId17"/>
    <p:sldId id="459" r:id="rId18"/>
    <p:sldId id="460" r:id="rId19"/>
    <p:sldId id="461" r:id="rId20"/>
    <p:sldId id="463" r:id="rId21"/>
    <p:sldId id="4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Lending club: case study</a:t>
            </a:r>
            <a:br>
              <a:rPr lang="en-US" dirty="0"/>
            </a:br>
            <a:r>
              <a:rPr lang="en-US" sz="2000" dirty="0"/>
              <a:t>by </a:t>
            </a:r>
            <a:r>
              <a:rPr lang="en-US" sz="2000" dirty="0" err="1"/>
              <a:t>Nataraj</a:t>
            </a:r>
            <a:r>
              <a:rPr lang="en-US" sz="2000" dirty="0"/>
              <a:t> </a:t>
            </a:r>
            <a:r>
              <a:rPr lang="en-US" sz="2000" dirty="0" err="1"/>
              <a:t>naikar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Grade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contribution from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E4A90-7C42-D168-D44B-ADD7044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1" y="2569944"/>
            <a:ext cx="7372729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Sub grade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contribution from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B-B2,B3,B4,B5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C-C1,C2,C3,C4,C5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D-D2,D3,D4,D5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E04F4-1B5D-889D-EB02-82B42CAB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1" y="2570285"/>
            <a:ext cx="7264773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CTC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contribution from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B-B2,B3,B4,B5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C-C1,C2,C3,C4,C5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D-D2,D3,D4,D5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loans-??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C50CC-FD02-B947-978B-332D4E27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5" y="2646231"/>
            <a:ext cx="7321926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Interest rate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contribution from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B-B2,B3,B4,B5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C-C1,C2,C3,C4,C5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D-D2,D3,D4,D5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loans-??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3130E-15B8-F7CF-F222-4FC35014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569944"/>
            <a:ext cx="7398130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2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State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contribution from State: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 - California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  - Florida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NY- </a:t>
            </a:r>
            <a:r>
              <a:rPr lang="en-US" dirty="0" err="1"/>
              <a:t>Newyork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loans-??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B2611-5239-65B3-2178-08E3D0A8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659148"/>
            <a:ext cx="7572224" cy="26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9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Ownership type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Ownership 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Mortgage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33942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loans-??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D5A82-7F82-8D52-79F8-82551A74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5" y="2569944"/>
            <a:ext cx="7602139" cy="24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1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Monthly payment debt ratio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VGood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33942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loans-??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44ECB-7DF8-B856-1DFD-D1FEEC02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3" y="2697291"/>
            <a:ext cx="695995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734801" cy="2050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–Recommendation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9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Observations and recommendations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45A68-953E-5AFB-DB8D-71B41CED86AA}"/>
              </a:ext>
            </a:extLst>
          </p:cNvPr>
          <p:cNvSpPr txBox="1"/>
          <p:nvPr/>
        </p:nvSpPr>
        <p:spPr>
          <a:xfrm>
            <a:off x="654517" y="3045192"/>
            <a:ext cx="7565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in the good cities are more likely to default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range 0-5years and 10+years of experiences applicants are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 who seeks loan for Debt consolidations, small business, house improvements and for other reasons are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who’s monthly debt payment ration in 0-20 are likely default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with Grade: B,C and D are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above mentioned variables/points to be verified closely before sanction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1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8937058" cy="15727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6591300" cy="3403600"/>
          </a:xfrm>
        </p:spPr>
        <p:txBody>
          <a:bodyPr tIns="0" bIns="0">
            <a:noAutofit/>
          </a:bodyPr>
          <a:lstStyle/>
          <a:p>
            <a:r>
              <a:rPr lang="en-US" dirty="0"/>
              <a:t>Largest online loan marketplace, facilitating various types of loans </a:t>
            </a:r>
          </a:p>
          <a:p>
            <a:r>
              <a:rPr lang="en-US" dirty="0"/>
              <a:t>Study the LC  provided data repository </a:t>
            </a:r>
          </a:p>
          <a:p>
            <a:r>
              <a:rPr lang="en-US" dirty="0"/>
              <a:t>Identify the risky loan applicants </a:t>
            </a:r>
          </a:p>
          <a:p>
            <a:r>
              <a:rPr lang="en-US" dirty="0"/>
              <a:t>Understand the driving factors behind the default loans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8937058" cy="15727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6591300" cy="3403600"/>
          </a:xfrm>
        </p:spPr>
        <p:txBody>
          <a:bodyPr tIns="0" bIns="0">
            <a:noAutofit/>
          </a:bodyPr>
          <a:lstStyle/>
          <a:p>
            <a:r>
              <a:rPr lang="en-US" dirty="0"/>
              <a:t>Identify the risky applicants in the early stage of the process</a:t>
            </a:r>
          </a:p>
          <a:p>
            <a:r>
              <a:rPr lang="en-US" dirty="0"/>
              <a:t>Minimize the credit loss to the company</a:t>
            </a:r>
          </a:p>
          <a:p>
            <a:r>
              <a:rPr lang="en-US" dirty="0"/>
              <a:t>Provide the method to identify the risky applicants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734801" cy="2050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–EDA to analyze the data set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1A910-0F0D-E683-3F48-1B9BCCD88928}"/>
              </a:ext>
            </a:extLst>
          </p:cNvPr>
          <p:cNvSpPr txBox="1"/>
          <p:nvPr/>
        </p:nvSpPr>
        <p:spPr>
          <a:xfrm>
            <a:off x="457198" y="3429000"/>
            <a:ext cx="4629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the data – removed not required and redundant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Meaningful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the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EDA to produce graphical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9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400"/>
            <a:ext cx="11734801" cy="15496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Over all Loan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278761" y="3429000"/>
            <a:ext cx="40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loans: 38578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Fully paid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Charged off loans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9B5BF-8B2F-9D5D-3720-F8EDE05F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9" y="2383619"/>
            <a:ext cx="7086964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1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7600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Barrowers Loan Purpose  ranks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Consolidation – 1</a:t>
            </a:r>
            <a:r>
              <a:rPr lang="en-US" baseline="30000" dirty="0"/>
              <a:t>st</a:t>
            </a:r>
            <a:r>
              <a:rPr lang="en-US" dirty="0"/>
              <a:t>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improvement – 2</a:t>
            </a:r>
            <a:r>
              <a:rPr lang="en-US" baseline="30000" dirty="0"/>
              <a:t>nd</a:t>
            </a:r>
            <a:r>
              <a:rPr lang="en-US" dirty="0"/>
              <a:t>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purchase        – 3</a:t>
            </a:r>
            <a:r>
              <a:rPr lang="en-US" baseline="30000" dirty="0"/>
              <a:t>rd</a:t>
            </a:r>
            <a:r>
              <a:rPr lang="en-US" dirty="0"/>
              <a:t> rank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36FC6-D42A-A475-82A5-465B733E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4" y="2674461"/>
            <a:ext cx="7017111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Purpose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Consolidation loan – 1</a:t>
            </a:r>
            <a:r>
              <a:rPr lang="en-US" baseline="30000" dirty="0"/>
              <a:t>st</a:t>
            </a:r>
            <a:r>
              <a:rPr lang="en-US" dirty="0"/>
              <a:t>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loan		 – 2</a:t>
            </a:r>
            <a:r>
              <a:rPr lang="en-US" baseline="30000" dirty="0"/>
              <a:t>nd</a:t>
            </a:r>
            <a:r>
              <a:rPr lang="en-US" dirty="0"/>
              <a:t>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loan               – 3</a:t>
            </a:r>
            <a:r>
              <a:rPr lang="en-US" baseline="30000" dirty="0"/>
              <a:t>rd</a:t>
            </a:r>
            <a:r>
              <a:rPr lang="en-US" dirty="0"/>
              <a:t> rank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4BE7-E27E-16EF-3EBD-D639D02D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3" y="2570293"/>
            <a:ext cx="7398130" cy="3435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92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Purpose and Status-Detail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Consolidation loan – 1</a:t>
            </a:r>
            <a:r>
              <a:rPr lang="en-US" baseline="30000" dirty="0"/>
              <a:t>st</a:t>
            </a:r>
            <a:r>
              <a:rPr lang="en-US" dirty="0"/>
              <a:t>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loan		 – 2</a:t>
            </a:r>
            <a:r>
              <a:rPr lang="en-US" baseline="30000" dirty="0"/>
              <a:t>nd</a:t>
            </a:r>
            <a:r>
              <a:rPr lang="en-US" dirty="0"/>
              <a:t>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loan               – 3</a:t>
            </a:r>
            <a:r>
              <a:rPr lang="en-US" baseline="30000" dirty="0"/>
              <a:t>rd</a:t>
            </a:r>
            <a:r>
              <a:rPr lang="en-US" dirty="0"/>
              <a:t> rank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3F0F4-360F-5D26-CD6B-C431A1E6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3" y="2569944"/>
            <a:ext cx="7093315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914399"/>
            <a:ext cx="11699897" cy="16555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Lending club case study – Service Length and Status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119C8-C598-86C6-BF56-D4909F1A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45" y="6113767"/>
            <a:ext cx="1981302" cy="48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1807-DA24-998B-E6AA-72A91D82A7DD}"/>
              </a:ext>
            </a:extLst>
          </p:cNvPr>
          <p:cNvSpPr txBox="1"/>
          <p:nvPr/>
        </p:nvSpPr>
        <p:spPr>
          <a:xfrm>
            <a:off x="8115133" y="3429000"/>
            <a:ext cx="40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Contribution from experience:&gt;10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stage in the carrier: &lt;5 years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7701-FB0D-44E4-3801-1FA693397E8D}"/>
              </a:ext>
            </a:extLst>
          </p:cNvPr>
          <p:cNvSpPr txBox="1"/>
          <p:nvPr/>
        </p:nvSpPr>
        <p:spPr>
          <a:xfrm>
            <a:off x="8115133" y="3027357"/>
            <a:ext cx="37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 loans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62B30-A631-D20D-5E34-D51D47E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7" y="2647782"/>
            <a:ext cx="705521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{24338847-1116-402A-9DBC-30AC8EB30ABE}tf78479028_win32</Template>
  <TotalTime>214</TotalTime>
  <Words>553</Words>
  <Application>Microsoft Office PowerPoint</Application>
  <PresentationFormat>Widescreen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Lending club: case study by Nataraj naikar</vt:lpstr>
      <vt:lpstr>Lending club case study – Business Problem</vt:lpstr>
      <vt:lpstr>Lending club case study – why?</vt:lpstr>
      <vt:lpstr>Lending club case study –EDA to analyze the data set </vt:lpstr>
      <vt:lpstr>Lending club case study – Over all Loan status </vt:lpstr>
      <vt:lpstr>Lending club case study – Barrowers Loan Purpose  ranks </vt:lpstr>
      <vt:lpstr>Lending club case study – Purpose and Status </vt:lpstr>
      <vt:lpstr>Lending club case study – Purpose and Status-Detail </vt:lpstr>
      <vt:lpstr>Lending club case study – Service Length and Status </vt:lpstr>
      <vt:lpstr>Lending club case study – Grade and Status </vt:lpstr>
      <vt:lpstr>Lending club case study – Sub grade and Status </vt:lpstr>
      <vt:lpstr>Lending club case study – CTC and Status </vt:lpstr>
      <vt:lpstr>Lending club case study – Interest rate and Status </vt:lpstr>
      <vt:lpstr>Lending club case study – State and Status </vt:lpstr>
      <vt:lpstr>Lending club case study – Ownership type and Status </vt:lpstr>
      <vt:lpstr>Lending club case study – Monthly payment debt ratio and Status </vt:lpstr>
      <vt:lpstr>Lending club case study –Recommendation </vt:lpstr>
      <vt:lpstr>Lending club case study – Observations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club: case study by Nataraj naikar</dc:title>
  <dc:creator>LEKHANA</dc:creator>
  <cp:lastModifiedBy>LEKHANA</cp:lastModifiedBy>
  <cp:revision>3</cp:revision>
  <dcterms:created xsi:type="dcterms:W3CDTF">2022-07-06T12:06:16Z</dcterms:created>
  <dcterms:modified xsi:type="dcterms:W3CDTF">2022-07-06T15:40:58Z</dcterms:modified>
</cp:coreProperties>
</file>