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6"/>
  </p:notesMasterIdLst>
  <p:sldIdLst>
    <p:sldId id="256" r:id="rId2"/>
    <p:sldId id="274" r:id="rId3"/>
    <p:sldId id="259" r:id="rId4"/>
    <p:sldId id="285" r:id="rId5"/>
    <p:sldId id="288" r:id="rId6"/>
    <p:sldId id="289" r:id="rId7"/>
    <p:sldId id="290" r:id="rId8"/>
    <p:sldId id="275" r:id="rId9"/>
    <p:sldId id="291" r:id="rId10"/>
    <p:sldId id="277" r:id="rId11"/>
    <p:sldId id="276" r:id="rId12"/>
    <p:sldId id="292" r:id="rId13"/>
    <p:sldId id="280" r:id="rId14"/>
    <p:sldId id="281" r:id="rId15"/>
    <p:sldId id="279" r:id="rId16"/>
    <p:sldId id="283" r:id="rId17"/>
    <p:sldId id="269" r:id="rId18"/>
    <p:sldId id="262" r:id="rId19"/>
    <p:sldId id="267" r:id="rId20"/>
    <p:sldId id="294" r:id="rId21"/>
    <p:sldId id="293" r:id="rId22"/>
    <p:sldId id="271" r:id="rId23"/>
    <p:sldId id="287" r:id="rId24"/>
    <p:sldId id="272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ienNguyen\Desktop\Report2.xlsx" TargetMode="External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HienNguyen\Desktop\capstone%20BSS\CapstonProject\4.SUBMIT_PLACE\4.2%20HIEN_NGUYEN\PLANNING\BSS_EarnValueManagement_V1.0.xlsx" TargetMode="External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HienNguyen\Desktop\capstone%20BSS\CapstonProject\1.DELIVERABLE\1.11%20EOMP%23\EOMP%232\Planning\BSS_RiskAndIssueList_V1.0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HienNguyen\Desktop\capstone%20BSS\CapstonProject\1.DELIVERABLE\1.11%20EOMP%23\EOMP%232\Planning\BSS_RiskAndIssueList_V1.0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HienNguyen\Desktop\capstone%20BSS\CapstonProject\1.DELIVERABLE\1.11%20EOMP%23\EOMP%232\Planning\BSS_RiskAndIssueList_V1.0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HienNguyen\Desktop\capstone%20BSS\CapstonProject\1.DELIVERABLE\1.11%20EOMP%23\EOMP%232\Planning\BSS_RiskAndIssueList_V1.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AU"/>
              <a:t>Earned value chart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Overall!$A$2</c:f>
              <c:strCache>
                <c:ptCount val="1"/>
                <c:pt idx="0">
                  <c:v>BCWS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Overall!$B$2:$AK$2</c:f>
              <c:numCache>
                <c:formatCode>General</c:formatCode>
                <c:ptCount val="36"/>
                <c:pt idx="0">
                  <c:v>61.28</c:v>
                </c:pt>
                <c:pt idx="1">
                  <c:v>95.408000000000001</c:v>
                </c:pt>
                <c:pt idx="2">
                  <c:v>240.21133333333302</c:v>
                </c:pt>
                <c:pt idx="3">
                  <c:v>392.03800000000001</c:v>
                </c:pt>
                <c:pt idx="4">
                  <c:v>650.07799999999997</c:v>
                </c:pt>
                <c:pt idx="5">
                  <c:v>704.678</c:v>
                </c:pt>
                <c:pt idx="6">
                  <c:v>787.32466666666664</c:v>
                </c:pt>
                <c:pt idx="7">
                  <c:v>1047.3246666666666</c:v>
                </c:pt>
                <c:pt idx="8">
                  <c:v>1157.028</c:v>
                </c:pt>
                <c:pt idx="9">
                  <c:v>1469.328</c:v>
                </c:pt>
                <c:pt idx="10">
                  <c:v>1556.0346666666667</c:v>
                </c:pt>
                <c:pt idx="11">
                  <c:v>1656.9346666666668</c:v>
                </c:pt>
                <c:pt idx="12">
                  <c:v>1773.3546666666668</c:v>
                </c:pt>
                <c:pt idx="13">
                  <c:v>2090.3546666666671</c:v>
                </c:pt>
                <c:pt idx="14">
                  <c:v>2221.3546666666671</c:v>
                </c:pt>
                <c:pt idx="15">
                  <c:v>2352.3546666666671</c:v>
                </c:pt>
                <c:pt idx="16">
                  <c:v>2498.3546666666671</c:v>
                </c:pt>
                <c:pt idx="17">
                  <c:v>2498.3546666666671</c:v>
                </c:pt>
                <c:pt idx="18">
                  <c:v>2574.3546666666671</c:v>
                </c:pt>
                <c:pt idx="19">
                  <c:v>2663.3546666666671</c:v>
                </c:pt>
                <c:pt idx="20">
                  <c:v>2927.9213333333337</c:v>
                </c:pt>
                <c:pt idx="21">
                  <c:v>3174.8146666666671</c:v>
                </c:pt>
                <c:pt idx="22">
                  <c:v>3288.601333333334</c:v>
                </c:pt>
                <c:pt idx="23">
                  <c:v>3461.2480000000005</c:v>
                </c:pt>
                <c:pt idx="24">
                  <c:v>3670.3813333333337</c:v>
                </c:pt>
                <c:pt idx="25">
                  <c:v>3830.2546666666672</c:v>
                </c:pt>
                <c:pt idx="26">
                  <c:v>3984.0546666666673</c:v>
                </c:pt>
                <c:pt idx="27">
                  <c:v>4111.5480000000007</c:v>
                </c:pt>
                <c:pt idx="28">
                  <c:v>4263.101333333334</c:v>
                </c:pt>
                <c:pt idx="29">
                  <c:v>4468.5946666666678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88-4EFD-AE7D-C22BCBDA3A29}"/>
            </c:ext>
          </c:extLst>
        </c:ser>
        <c:ser>
          <c:idx val="1"/>
          <c:order val="1"/>
          <c:tx>
            <c:strRef>
              <c:f>Overall!$A$3</c:f>
              <c:strCache>
                <c:ptCount val="1"/>
                <c:pt idx="0">
                  <c:v>BCWP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Overall!$B$3:$AK$3</c:f>
              <c:numCache>
                <c:formatCode>General</c:formatCode>
                <c:ptCount val="36"/>
                <c:pt idx="0">
                  <c:v>61.26</c:v>
                </c:pt>
                <c:pt idx="1">
                  <c:v>95.259999999999991</c:v>
                </c:pt>
                <c:pt idx="2">
                  <c:v>181.10999999999999</c:v>
                </c:pt>
                <c:pt idx="3">
                  <c:v>307.28300000000002</c:v>
                </c:pt>
                <c:pt idx="4">
                  <c:v>481.11599999999999</c:v>
                </c:pt>
                <c:pt idx="5">
                  <c:v>588.24299999999994</c:v>
                </c:pt>
                <c:pt idx="6">
                  <c:v>679.93</c:v>
                </c:pt>
                <c:pt idx="7">
                  <c:v>858.25</c:v>
                </c:pt>
                <c:pt idx="8">
                  <c:v>936.40700000000004</c:v>
                </c:pt>
                <c:pt idx="9">
                  <c:v>1013.654</c:v>
                </c:pt>
                <c:pt idx="10">
                  <c:v>1153.357</c:v>
                </c:pt>
                <c:pt idx="11">
                  <c:v>1309.95</c:v>
                </c:pt>
                <c:pt idx="12">
                  <c:v>1497.5170000000001</c:v>
                </c:pt>
                <c:pt idx="13">
                  <c:v>1544.2176670000001</c:v>
                </c:pt>
                <c:pt idx="14">
                  <c:v>1610.1176670000002</c:v>
                </c:pt>
                <c:pt idx="15">
                  <c:v>1676.5376670000003</c:v>
                </c:pt>
                <c:pt idx="16">
                  <c:v>1800.6376670000002</c:v>
                </c:pt>
                <c:pt idx="17">
                  <c:v>1800.6376670000002</c:v>
                </c:pt>
                <c:pt idx="18">
                  <c:v>1946.8306670000002</c:v>
                </c:pt>
                <c:pt idx="19">
                  <c:v>2241.8306670000002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88-4EFD-AE7D-C22BCBDA3A29}"/>
            </c:ext>
          </c:extLst>
        </c:ser>
        <c:ser>
          <c:idx val="2"/>
          <c:order val="2"/>
          <c:tx>
            <c:strRef>
              <c:f>Overall!$A$4</c:f>
              <c:strCache>
                <c:ptCount val="1"/>
                <c:pt idx="0">
                  <c:v>ACWP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Overall!$B$1:$AK$1</c:f>
              <c:strCache>
                <c:ptCount val="36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  <c:pt idx="10">
                  <c:v>W11</c:v>
                </c:pt>
                <c:pt idx="11">
                  <c:v>W12</c:v>
                </c:pt>
                <c:pt idx="12">
                  <c:v>W13</c:v>
                </c:pt>
                <c:pt idx="13">
                  <c:v>W14</c:v>
                </c:pt>
                <c:pt idx="14">
                  <c:v>W15</c:v>
                </c:pt>
                <c:pt idx="15">
                  <c:v>W16</c:v>
                </c:pt>
                <c:pt idx="16">
                  <c:v>W17</c:v>
                </c:pt>
                <c:pt idx="17">
                  <c:v>W18</c:v>
                </c:pt>
                <c:pt idx="18">
                  <c:v>W19</c:v>
                </c:pt>
                <c:pt idx="19">
                  <c:v>W20</c:v>
                </c:pt>
                <c:pt idx="20">
                  <c:v>W21</c:v>
                </c:pt>
                <c:pt idx="21">
                  <c:v>W22</c:v>
                </c:pt>
                <c:pt idx="22">
                  <c:v>W23</c:v>
                </c:pt>
                <c:pt idx="23">
                  <c:v>W24</c:v>
                </c:pt>
                <c:pt idx="24">
                  <c:v>W25</c:v>
                </c:pt>
                <c:pt idx="25">
                  <c:v>W26</c:v>
                </c:pt>
                <c:pt idx="26">
                  <c:v>W27</c:v>
                </c:pt>
                <c:pt idx="27">
                  <c:v>W28</c:v>
                </c:pt>
                <c:pt idx="28">
                  <c:v>W29</c:v>
                </c:pt>
                <c:pt idx="29">
                  <c:v>W30</c:v>
                </c:pt>
                <c:pt idx="30">
                  <c:v>W31</c:v>
                </c:pt>
                <c:pt idx="31">
                  <c:v>W32</c:v>
                </c:pt>
                <c:pt idx="32">
                  <c:v>W33</c:v>
                </c:pt>
                <c:pt idx="33">
                  <c:v>W34</c:v>
                </c:pt>
                <c:pt idx="34">
                  <c:v>W35</c:v>
                </c:pt>
                <c:pt idx="35">
                  <c:v>W36</c:v>
                </c:pt>
              </c:strCache>
            </c:strRef>
          </c:cat>
          <c:val>
            <c:numRef>
              <c:f>Overall!$B$4:$AK$4</c:f>
              <c:numCache>
                <c:formatCode>General</c:formatCode>
                <c:ptCount val="36"/>
                <c:pt idx="0">
                  <c:v>87</c:v>
                </c:pt>
                <c:pt idx="1">
                  <c:v>172</c:v>
                </c:pt>
                <c:pt idx="2">
                  <c:v>294</c:v>
                </c:pt>
                <c:pt idx="3">
                  <c:v>407</c:v>
                </c:pt>
                <c:pt idx="4">
                  <c:v>609</c:v>
                </c:pt>
                <c:pt idx="5">
                  <c:v>732</c:v>
                </c:pt>
                <c:pt idx="6">
                  <c:v>859</c:v>
                </c:pt>
                <c:pt idx="7">
                  <c:v>994</c:v>
                </c:pt>
                <c:pt idx="8">
                  <c:v>1169</c:v>
                </c:pt>
                <c:pt idx="9">
                  <c:v>1349</c:v>
                </c:pt>
                <c:pt idx="10">
                  <c:v>1513</c:v>
                </c:pt>
                <c:pt idx="11">
                  <c:v>1684</c:v>
                </c:pt>
                <c:pt idx="12">
                  <c:v>1887</c:v>
                </c:pt>
                <c:pt idx="13">
                  <c:v>2068.15</c:v>
                </c:pt>
                <c:pt idx="14">
                  <c:v>2158.15</c:v>
                </c:pt>
                <c:pt idx="15">
                  <c:v>2377.15</c:v>
                </c:pt>
                <c:pt idx="16">
                  <c:v>2578.15</c:v>
                </c:pt>
                <c:pt idx="17">
                  <c:v>2578.15</c:v>
                </c:pt>
                <c:pt idx="18">
                  <c:v>2790.15</c:v>
                </c:pt>
                <c:pt idx="19">
                  <c:v>2979.15</c:v>
                </c:pt>
                <c:pt idx="20">
                  <c:v>3179.15</c:v>
                </c:pt>
                <c:pt idx="21">
                  <c:v>3379.15</c:v>
                </c:pt>
                <c:pt idx="22">
                  <c:v>3579.15</c:v>
                </c:pt>
                <c:pt idx="23">
                  <c:v>3779.15</c:v>
                </c:pt>
                <c:pt idx="24">
                  <c:v>3979.15</c:v>
                </c:pt>
                <c:pt idx="25">
                  <c:v>4179.1499999999996</c:v>
                </c:pt>
                <c:pt idx="26">
                  <c:v>4379.1499999999996</c:v>
                </c:pt>
                <c:pt idx="27">
                  <c:v>4579.1499999999996</c:v>
                </c:pt>
                <c:pt idx="28">
                  <c:v>4779.1499999999996</c:v>
                </c:pt>
                <c:pt idx="29">
                  <c:v>4979.1499999999996</c:v>
                </c:pt>
                <c:pt idx="30">
                  <c:v>5179.1499999999996</c:v>
                </c:pt>
                <c:pt idx="31">
                  <c:v>5379.15</c:v>
                </c:pt>
                <c:pt idx="32">
                  <c:v>5579.15</c:v>
                </c:pt>
                <c:pt idx="33">
                  <c:v>5779.15</c:v>
                </c:pt>
                <c:pt idx="34">
                  <c:v>5879.15</c:v>
                </c:pt>
                <c:pt idx="35">
                  <c:v>5938.2780319509311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288-4EFD-AE7D-C22BCBDA3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61216"/>
        <c:axId val="97567104"/>
      </c:lineChart>
      <c:catAx>
        <c:axId val="9756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67104"/>
        <c:crosses val="autoZero"/>
        <c:auto val="1"/>
        <c:lblAlgn val="ctr"/>
        <c:lblOffset val="100"/>
        <c:noMultiLvlLbl val="0"/>
      </c:catAx>
      <c:valAx>
        <c:axId val="9756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61216"/>
        <c:crosses val="autoZero"/>
        <c:crossBetween val="between"/>
        <c:majorUnit val="1000"/>
        <c:min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vi-VN"/>
              <a:t>Schedule &amp; Cost Index Trends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dPt>
            <c:idx val="19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CBB-4794-8149-4EF5A50D49CE}"/>
              </c:ext>
            </c:extLst>
          </c:dPt>
          <c:xVal>
            <c:numRef>
              <c:f>'CPI - SPI'!$B$2:$U$2</c:f>
              <c:numCache>
                <c:formatCode>General</c:formatCode>
                <c:ptCount val="20"/>
                <c:pt idx="0">
                  <c:v>0.99967362924281977</c:v>
                </c:pt>
                <c:pt idx="1">
                  <c:v>0.99844876739896016</c:v>
                </c:pt>
                <c:pt idx="2">
                  <c:v>0.75396109536880118</c:v>
                </c:pt>
                <c:pt idx="3">
                  <c:v>0.78380922257536256</c:v>
                </c:pt>
                <c:pt idx="4">
                  <c:v>0.74008965078036792</c:v>
                </c:pt>
                <c:pt idx="5">
                  <c:v>0.83476850419624271</c:v>
                </c:pt>
                <c:pt idx="6">
                  <c:v>0.86359545024627704</c:v>
                </c:pt>
                <c:pt idx="7">
                  <c:v>0.81946890712653897</c:v>
                </c:pt>
                <c:pt idx="8">
                  <c:v>0.80932094988193892</c:v>
                </c:pt>
                <c:pt idx="9">
                  <c:v>0.68987591606503107</c:v>
                </c:pt>
                <c:pt idx="10">
                  <c:v>0.74121549134295206</c:v>
                </c:pt>
                <c:pt idx="11">
                  <c:v>0.79058639206051973</c:v>
                </c:pt>
                <c:pt idx="12">
                  <c:v>0.84445431483531019</c:v>
                </c:pt>
                <c:pt idx="13">
                  <c:v>0.73873476669987737</c:v>
                </c:pt>
                <c:pt idx="14">
                  <c:v>0.7248359260955477</c:v>
                </c:pt>
                <c:pt idx="15">
                  <c:v>0.71270616236440532</c:v>
                </c:pt>
                <c:pt idx="16">
                  <c:v>0.72072940284432518</c:v>
                </c:pt>
                <c:pt idx="17">
                  <c:v>0.72072940284432518</c:v>
                </c:pt>
                <c:pt idx="18">
                  <c:v>0.75624026953551071</c:v>
                </c:pt>
                <c:pt idx="19">
                  <c:v>0.84173193118352985</c:v>
                </c:pt>
              </c:numCache>
            </c:numRef>
          </c:xVal>
          <c:yVal>
            <c:numRef>
              <c:f>'CPI - SPI'!$B$3:$U$3</c:f>
              <c:numCache>
                <c:formatCode>General</c:formatCode>
                <c:ptCount val="20"/>
                <c:pt idx="0">
                  <c:v>0.70413793103448274</c:v>
                </c:pt>
                <c:pt idx="1">
                  <c:v>0.55383720930232549</c:v>
                </c:pt>
                <c:pt idx="2">
                  <c:v>0.61602040816326531</c:v>
                </c:pt>
                <c:pt idx="3">
                  <c:v>0.75499508599508602</c:v>
                </c:pt>
                <c:pt idx="4">
                  <c:v>0.7900098522167488</c:v>
                </c:pt>
                <c:pt idx="5">
                  <c:v>0.80361065573770485</c:v>
                </c:pt>
                <c:pt idx="6">
                  <c:v>0.79153667054714782</c:v>
                </c:pt>
                <c:pt idx="7">
                  <c:v>0.86343058350100599</c:v>
                </c:pt>
                <c:pt idx="8">
                  <c:v>0.80103250641573998</c:v>
                </c:pt>
                <c:pt idx="9">
                  <c:v>0.75141141586360272</c:v>
                </c:pt>
                <c:pt idx="10">
                  <c:v>0.7622980832782551</c:v>
                </c:pt>
                <c:pt idx="11">
                  <c:v>0.77788004750593831</c:v>
                </c:pt>
                <c:pt idx="12">
                  <c:v>0.79359671436142032</c:v>
                </c:pt>
                <c:pt idx="13">
                  <c:v>0.74666618330391898</c:v>
                </c:pt>
                <c:pt idx="14">
                  <c:v>0.74606383569260715</c:v>
                </c:pt>
                <c:pt idx="15">
                  <c:v>0.70527213974717629</c:v>
                </c:pt>
                <c:pt idx="16">
                  <c:v>0.69842238310416394</c:v>
                </c:pt>
                <c:pt idx="17">
                  <c:v>0.69842238310416394</c:v>
                </c:pt>
                <c:pt idx="18">
                  <c:v>0.69775125602566179</c:v>
                </c:pt>
                <c:pt idx="19">
                  <c:v>0.7525068113388047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9CBB-4794-8149-4EF5A50D4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02016"/>
        <c:axId val="99304192"/>
      </c:scatterChart>
      <c:valAx>
        <c:axId val="99302016"/>
        <c:scaling>
          <c:orientation val="minMax"/>
          <c:max val="1.1000000000000001"/>
          <c:min val="0.65000000000000013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SPI</a:t>
                </a:r>
                <a:endParaRPr lang="vi-V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4192"/>
        <c:crosses val="autoZero"/>
        <c:crossBetween val="midCat"/>
      </c:valAx>
      <c:valAx>
        <c:axId val="99304192"/>
        <c:scaling>
          <c:orientation val="minMax"/>
          <c:max val="1.1000000000000001"/>
          <c:min val="0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CPI</a:t>
                </a:r>
                <a:endParaRPr lang="vi-V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201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Risk Priority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B92-4286-BE25-F10D9F860D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B92-4286-BE25-F10D9F860D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B92-4286-BE25-F10D9F860D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'[BSS_RiskAndIssueList_V1.0.xlsx]Dash Board'!$C$5:$E$5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'[BSS_RiskAndIssueList_V1.0.xlsx]Dash Board'!$C$11:$E$11</c:f>
              <c:numCache>
                <c:formatCode>General</c:formatCode>
                <c:ptCount val="3"/>
                <c:pt idx="0">
                  <c:v>9</c:v>
                </c:pt>
                <c:pt idx="1">
                  <c:v>10</c:v>
                </c:pt>
                <c:pt idx="2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B92-4286-BE25-F10D9F860D3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/>
              <a:t> </a:t>
            </a:r>
            <a:r>
              <a:rPr lang="en-US"/>
              <a:t>Risk status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E3-4B85-BF7F-CA23920896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E3-4B85-BF7F-CA23920896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FE3-4B85-BF7F-CA23920896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FE3-4B85-BF7F-CA23920896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FE3-4B85-BF7F-CA23920896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'[BSS_RiskAndIssueList_V1.0.xlsx]Dash Board'!$B$6:$B$10</c:f>
              <c:strCache>
                <c:ptCount val="5"/>
                <c:pt idx="0">
                  <c:v>New</c:v>
                </c:pt>
                <c:pt idx="1">
                  <c:v>Planned</c:v>
                </c:pt>
                <c:pt idx="2">
                  <c:v>In Progress</c:v>
                </c:pt>
                <c:pt idx="3">
                  <c:v>Closed</c:v>
                </c:pt>
                <c:pt idx="4">
                  <c:v>Reject</c:v>
                </c:pt>
              </c:strCache>
            </c:strRef>
          </c:cat>
          <c:val>
            <c:numRef>
              <c:f>'[BSS_RiskAndIssueList_V1.0.xlsx]Dash Board'!$F$6:$F$10</c:f>
              <c:numCache>
                <c:formatCode>General</c:formatCode>
                <c:ptCount val="5"/>
                <c:pt idx="0">
                  <c:v>0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FE3-4B85-BF7F-CA23920896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Risk department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'[BSS_RiskAndIssueList_V1.0.xlsx]Dash Board'!$B$15:$B$21</c:f>
              <c:strCache>
                <c:ptCount val="7"/>
                <c:pt idx="0">
                  <c:v>Planning</c:v>
                </c:pt>
                <c:pt idx="1">
                  <c:v>Management</c:v>
                </c:pt>
                <c:pt idx="2">
                  <c:v>Requirement</c:v>
                </c:pt>
                <c:pt idx="3">
                  <c:v>Architect</c:v>
                </c:pt>
                <c:pt idx="4">
                  <c:v>Desgin</c:v>
                </c:pt>
                <c:pt idx="5">
                  <c:v>Code</c:v>
                </c:pt>
                <c:pt idx="6">
                  <c:v>Test</c:v>
                </c:pt>
              </c:strCache>
            </c:strRef>
          </c:cat>
          <c:val>
            <c:numRef>
              <c:f>'[BSS_RiskAndIssueList_V1.0.xlsx]Dash Board'!$C$15:$C$21</c:f>
              <c:numCache>
                <c:formatCode>General</c:formatCode>
                <c:ptCount val="7"/>
                <c:pt idx="0">
                  <c:v>1</c:v>
                </c:pt>
                <c:pt idx="1">
                  <c:v>7</c:v>
                </c:pt>
                <c:pt idx="2">
                  <c:v>10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23-4CB0-8720-C8DB77044ED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7802112"/>
        <c:axId val="97803648"/>
      </c:barChart>
      <c:catAx>
        <c:axId val="9780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03648"/>
        <c:crosses val="autoZero"/>
        <c:auto val="1"/>
        <c:lblAlgn val="ctr"/>
        <c:lblOffset val="100"/>
        <c:noMultiLvlLbl val="0"/>
      </c:catAx>
      <c:valAx>
        <c:axId val="9780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021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64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Issue Status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13-4C1C-B8C2-11C7A51BD1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13-4C1C-B8C2-11C7A51BD1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'[BSS_RiskAndIssueList_V1.0.xlsx]Dash Board'!$E$15:$E$16</c:f>
              <c:strCache>
                <c:ptCount val="2"/>
                <c:pt idx="0">
                  <c:v>Active</c:v>
                </c:pt>
                <c:pt idx="1">
                  <c:v>Fixed</c:v>
                </c:pt>
              </c:strCache>
            </c:strRef>
          </c:cat>
          <c:val>
            <c:numRef>
              <c:f>'[BSS_RiskAndIssueList_V1.0.xlsx]Dash Board'!$F$15:$F$16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113-4C1C-B8C2-11C7A51BD1A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0.02988</cdr:x>
      <cdr:y>0.37956</cdr:y>
    </cdr:from>
    <cdr:to>
      <cdr:x>0.98781</cdr:x>
      <cdr:y>0.37956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xmlns="" id="{BF777741-D4B8-4089-B8C8-2289CB6D3179}"/>
            </a:ext>
          </a:extLst>
        </cdr:cNvPr>
        <cdr:cNvCxnSpPr/>
      </cdr:nvCxnSpPr>
      <cdr:spPr>
        <a:xfrm xmlns:a="http://schemas.openxmlformats.org/drawingml/2006/main">
          <a:off x="330351" y="1959710"/>
          <a:ext cx="10590788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95000"/>
              <a:lumOff val="5000"/>
            </a:schemeClr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0.04218</cdr:x>
      <cdr:y>0.20926</cdr:y>
    </cdr:from>
    <cdr:to>
      <cdr:x>0.98986</cdr:x>
      <cdr:y>0.20926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xmlns="" id="{53ECC892-A3EB-4D93-BB44-B542AB69CC93}"/>
            </a:ext>
          </a:extLst>
        </cdr:cNvPr>
        <cdr:cNvCxnSpPr/>
      </cdr:nvCxnSpPr>
      <cdr:spPr>
        <a:xfrm xmlns:a="http://schemas.openxmlformats.org/drawingml/2006/main">
          <a:off x="466352" y="1080434"/>
          <a:ext cx="1047750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>
              <a:lumMod val="95000"/>
              <a:lumOff val="5000"/>
            </a:schemeClr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0.81466</cdr:x>
      <cdr:y>0.0909</cdr:y>
    </cdr:from>
    <cdr:to>
      <cdr:x>0.81466</cdr:x>
      <cdr:y>0.8896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xmlns="" id="{9920EF9B-07B6-4DB2-93BE-E8D549579B72}"/>
            </a:ext>
          </a:extLst>
        </cdr:cNvPr>
        <cdr:cNvCxnSpPr/>
      </cdr:nvCxnSpPr>
      <cdr:spPr>
        <a:xfrm xmlns:a="http://schemas.openxmlformats.org/drawingml/2006/main">
          <a:off x="9006838" y="469341"/>
          <a:ext cx="0" cy="41237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0.97347</cdr:x>
      <cdr:y>0.08989</cdr:y>
    </cdr:from>
    <cdr:to>
      <cdr:x>0.97347</cdr:x>
      <cdr:y>0.88859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xmlns="" id="{583D32F8-E5FE-4BC7-A96B-2737F1A19336}"/>
            </a:ext>
          </a:extLst>
        </cdr:cNvPr>
        <cdr:cNvCxnSpPr/>
      </cdr:nvCxnSpPr>
      <cdr:spPr>
        <a:xfrm xmlns:a="http://schemas.openxmlformats.org/drawingml/2006/main">
          <a:off x="10762624" y="464112"/>
          <a:ext cx="0" cy="41237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Dot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0.15562</cdr:x>
      <cdr:y>0.22764</cdr:y>
    </cdr:from>
    <cdr:to>
      <cdr:x>0.19312</cdr:x>
      <cdr:y>0.36654</cdr:y>
    </cdr:to>
    <cdr:sp macro="" textlink="">
      <cdr:nvSpPr>
        <cdr:cNvPr id="12" name="Down Arrow 9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000-00000A000000}"/>
            </a:ext>
          </a:extLst>
        </cdr:cNvPr>
        <cdr:cNvSpPr/>
      </cdr:nvSpPr>
      <cdr:spPr>
        <a:xfrm xmlns:a="http://schemas.openxmlformats.org/drawingml/2006/main" rot="10800000">
          <a:off x="1720476" y="1175311"/>
          <a:ext cx="414618" cy="717177"/>
        </a:xfrm>
        <a:prstGeom xmlns:a="http://schemas.openxmlformats.org/drawingml/2006/main" prst="down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t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vi-VN" sz="1100"/>
        </a:p>
      </cdr:txBody>
    </cdr:sp>
  </cdr:relSizeAnchor>
  <cdr:relSizeAnchor xmlns:cdr="http://schemas.openxmlformats.org/drawingml/2006/chartDrawing">
    <cdr:from>
      <cdr:x>0.20832</cdr:x>
      <cdr:y>0.26332</cdr:y>
    </cdr:from>
    <cdr:to>
      <cdr:x>0.38367</cdr:x>
      <cdr:y>0.3089</cdr:y>
    </cdr:to>
    <cdr:sp macro="" textlink="">
      <cdr:nvSpPr>
        <cdr:cNvPr id="13" name="TextBox 10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000-00000B000000}"/>
            </a:ext>
          </a:extLst>
        </cdr:cNvPr>
        <cdr:cNvSpPr txBox="1"/>
      </cdr:nvSpPr>
      <cdr:spPr>
        <a:xfrm xmlns:a="http://schemas.openxmlformats.org/drawingml/2006/main">
          <a:off x="2303167" y="1359568"/>
          <a:ext cx="1938654" cy="23533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Cost over</a:t>
          </a:r>
          <a:r>
            <a:rPr lang="en-AU" sz="1100" baseline="0"/>
            <a:t>: </a:t>
          </a:r>
          <a:r>
            <a:rPr lang="en" sz="1100">
              <a:solidFill>
                <a:schemeClr val="dk1"/>
              </a:solidFill>
              <a:latin typeface="+mn-lt"/>
              <a:ea typeface="+mn-ea"/>
              <a:cs typeface="+mn-cs"/>
            </a:rPr>
            <a:t>1470h</a:t>
          </a:r>
          <a:endParaRPr lang="vi-VN" sz="1100"/>
        </a:p>
      </cdr:txBody>
    </cdr:sp>
  </cdr:relSizeAnchor>
  <cdr:relSizeAnchor xmlns:cdr="http://schemas.openxmlformats.org/drawingml/2006/chartDrawing">
    <cdr:from>
      <cdr:x>0.82153</cdr:x>
      <cdr:y>0.63274</cdr:y>
    </cdr:from>
    <cdr:to>
      <cdr:x>0.93403</cdr:x>
      <cdr:y>0.72519</cdr:y>
    </cdr:to>
    <cdr:sp macro="" textlink="">
      <cdr:nvSpPr>
        <cdr:cNvPr id="15" name="TextBox 12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000-00000D000000}"/>
            </a:ext>
          </a:extLst>
        </cdr:cNvPr>
        <cdr:cNvSpPr txBox="1"/>
      </cdr:nvSpPr>
      <cdr:spPr>
        <a:xfrm xmlns:a="http://schemas.openxmlformats.org/drawingml/2006/main">
          <a:off x="9082742" y="3266888"/>
          <a:ext cx="1243853" cy="47737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Schedule Slippage:</a:t>
          </a:r>
        </a:p>
        <a:p xmlns:a="http://schemas.openxmlformats.org/drawingml/2006/main">
          <a:r>
            <a:rPr lang="en-AU" sz="1100" baseline="0"/>
            <a:t>6 weeks</a:t>
          </a:r>
          <a:endParaRPr lang="vi-VN" sz="1100"/>
        </a:p>
      </cdr:txBody>
    </cdr:sp>
  </cdr:relSizeAnchor>
  <cdr:relSizeAnchor xmlns:cdr="http://schemas.openxmlformats.org/drawingml/2006/chartDrawing">
    <cdr:from>
      <cdr:x>0.82051</cdr:x>
      <cdr:y>0.74777</cdr:y>
    </cdr:from>
    <cdr:to>
      <cdr:x>0.96554</cdr:x>
      <cdr:y>0.81722</cdr:y>
    </cdr:to>
    <cdr:sp macro="" textlink="">
      <cdr:nvSpPr>
        <cdr:cNvPr id="16" name="Right Arrow 1">
          <a:extLst xmlns:a="http://schemas.openxmlformats.org/drawingml/2006/main">
            <a:ext uri="{FF2B5EF4-FFF2-40B4-BE49-F238E27FC236}">
              <a16:creationId xmlns:a16="http://schemas.microsoft.com/office/drawing/2014/main" xmlns="" id="{2E3A6C5A-136D-4C70-9C94-48C8057ED4DA}"/>
            </a:ext>
          </a:extLst>
        </cdr:cNvPr>
        <cdr:cNvSpPr/>
      </cdr:nvSpPr>
      <cdr:spPr>
        <a:xfrm xmlns:a="http://schemas.openxmlformats.org/drawingml/2006/main">
          <a:off x="9071535" y="3860800"/>
          <a:ext cx="1603376" cy="358584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vi-VN"/>
        </a:p>
      </cdr:txBody>
    </cdr:sp>
  </cdr:relSizeAnchor>
  <cdr:relSizeAnchor xmlns:cdr="http://schemas.openxmlformats.org/drawingml/2006/chartDrawing">
    <cdr:from>
      <cdr:x>0.55293</cdr:x>
      <cdr:y>0.10146</cdr:y>
    </cdr:from>
    <cdr:to>
      <cdr:x>0.55293</cdr:x>
      <cdr:y>0.90233</cdr:y>
    </cdr:to>
    <cdr:cxnSp macro="">
      <cdr:nvCxnSpPr>
        <cdr:cNvPr id="17" name="Straight Connector 16">
          <a:extLst xmlns:a="http://schemas.openxmlformats.org/drawingml/2006/main">
            <a:ext uri="{FF2B5EF4-FFF2-40B4-BE49-F238E27FC236}">
              <a16:creationId xmlns:a16="http://schemas.microsoft.com/office/drawing/2014/main" xmlns="" id="{1451979F-E9D1-4827-A40A-4EC43DC43DF6}"/>
            </a:ext>
          </a:extLst>
        </cdr:cNvPr>
        <cdr:cNvCxnSpPr/>
      </cdr:nvCxnSpPr>
      <cdr:spPr>
        <a:xfrm xmlns:a="http://schemas.openxmlformats.org/drawingml/2006/main" flipV="1">
          <a:off x="6113182" y="523875"/>
          <a:ext cx="0" cy="413497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0.06335</cdr:x>
      <cdr:y>0.237</cdr:y>
    </cdr:from>
    <cdr:to>
      <cdr:x>0.97856</cdr:x>
      <cdr:y>0.237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xmlns="" id="{4E62BC5C-C9E1-4E17-9E59-A54923A89A48}"/>
            </a:ext>
          </a:extLst>
        </cdr:cNvPr>
        <cdr:cNvCxnSpPr/>
      </cdr:nvCxnSpPr>
      <cdr:spPr>
        <a:xfrm xmlns:a="http://schemas.openxmlformats.org/drawingml/2006/main">
          <a:off x="619097" y="1085831"/>
          <a:ext cx="8944027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0.77583</cdr:x>
      <cdr:y>0.11019</cdr:y>
    </cdr:from>
    <cdr:to>
      <cdr:x>0.77681</cdr:x>
      <cdr:y>0.87734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xmlns="" id="{35D48543-41DD-473C-A0FD-B5D9C8769501}"/>
            </a:ext>
          </a:extLst>
        </cdr:cNvPr>
        <cdr:cNvCxnSpPr/>
      </cdr:nvCxnSpPr>
      <cdr:spPr>
        <a:xfrm xmlns:a="http://schemas.openxmlformats.org/drawingml/2006/main" flipH="1" flipV="1">
          <a:off x="7581877" y="504838"/>
          <a:ext cx="9578" cy="351471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0.06953</cdr:x>
      <cdr:y>0.80735</cdr:y>
    </cdr:from>
    <cdr:to>
      <cdr:x>0.28395</cdr:x>
      <cdr:y>0.88011</cdr:y>
    </cdr:to>
    <cdr:sp macro="" textlink="">
      <cdr:nvSpPr>
        <cdr:cNvPr id="4" name="TextBox 15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200-000010000000}"/>
            </a:ext>
          </a:extLst>
        </cdr:cNvPr>
        <cdr:cNvSpPr txBox="1"/>
      </cdr:nvSpPr>
      <cdr:spPr>
        <a:xfrm xmlns:a="http://schemas.openxmlformats.org/drawingml/2006/main">
          <a:off x="679450" y="3698875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Behind</a:t>
          </a:r>
          <a:r>
            <a:rPr lang="en-AU" sz="1100" baseline="0"/>
            <a:t> schedule, Over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0.07245</cdr:x>
      <cdr:y>0.12335</cdr:y>
    </cdr:from>
    <cdr:to>
      <cdr:x>0.28687</cdr:x>
      <cdr:y>0.19612</cdr:y>
    </cdr:to>
    <cdr:sp macro="" textlink="">
      <cdr:nvSpPr>
        <cdr:cNvPr id="6" name="TextBox 13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200-00000E000000}"/>
            </a:ext>
          </a:extLst>
        </cdr:cNvPr>
        <cdr:cNvSpPr txBox="1"/>
      </cdr:nvSpPr>
      <cdr:spPr>
        <a:xfrm xmlns:a="http://schemas.openxmlformats.org/drawingml/2006/main">
          <a:off x="708025" y="56515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Behind</a:t>
          </a:r>
          <a:r>
            <a:rPr lang="en-AU" sz="1100" baseline="0"/>
            <a:t> schedule, Under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0.78558</cdr:x>
      <cdr:y>0.11504</cdr:y>
    </cdr:from>
    <cdr:to>
      <cdr:x>1</cdr:x>
      <cdr:y>0.1878</cdr:y>
    </cdr:to>
    <cdr:sp macro="" textlink="">
      <cdr:nvSpPr>
        <cdr:cNvPr id="7" name="TextBox 14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200-00000F000000}"/>
            </a:ext>
          </a:extLst>
        </cdr:cNvPr>
        <cdr:cNvSpPr txBox="1"/>
      </cdr:nvSpPr>
      <cdr:spPr>
        <a:xfrm xmlns:a="http://schemas.openxmlformats.org/drawingml/2006/main">
          <a:off x="7677150" y="52705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Ahead </a:t>
          </a:r>
          <a:r>
            <a:rPr lang="en-AU" sz="1100" baseline="0"/>
            <a:t>schedule, Under budget</a:t>
          </a:r>
          <a:endParaRPr lang="vi-VN" sz="1100"/>
        </a:p>
      </cdr:txBody>
    </cdr:sp>
  </cdr:relSizeAnchor>
  <cdr:relSizeAnchor xmlns:cdr="http://schemas.openxmlformats.org/drawingml/2006/chartDrawing">
    <cdr:from>
      <cdr:x>0.78558</cdr:x>
      <cdr:y>0.79279</cdr:y>
    </cdr:from>
    <cdr:to>
      <cdr:x>1</cdr:x>
      <cdr:y>0.86556</cdr:y>
    </cdr:to>
    <cdr:sp macro="" textlink="">
      <cdr:nvSpPr>
        <cdr:cNvPr id="8" name="TextBox 16">
          <a:extLst xmlns:a="http://schemas.openxmlformats.org/drawingml/2006/main">
            <a:ext uri="{FF2B5EF4-FFF2-40B4-BE49-F238E27FC236}">
              <a16:creationId xmlns:a16="http://schemas.microsoft.com/office/drawing/2014/main" xmlns="" id="{00000000-0008-0000-0200-000011000000}"/>
            </a:ext>
          </a:extLst>
        </cdr:cNvPr>
        <cdr:cNvSpPr txBox="1"/>
      </cdr:nvSpPr>
      <cdr:spPr>
        <a:xfrm xmlns:a="http://schemas.openxmlformats.org/drawingml/2006/main">
          <a:off x="7677150" y="3632200"/>
          <a:ext cx="2095500" cy="333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1100"/>
            <a:t>Ahead </a:t>
          </a:r>
          <a:r>
            <a:rPr lang="en-AU" sz="1100" baseline="0"/>
            <a:t>schedule, Over budget</a:t>
          </a:r>
          <a:endParaRPr lang="vi-V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AB51-C554-4BEC-BA01-94A65A88560B}" type="datetimeFigureOut">
              <a:rPr lang="vi-VN" smtClean="0"/>
              <a:t>25/02/2017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0057-CC98-403F-83AA-F0C530F213E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28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E06-DC3E-416C-9EC5-54290E17F584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91AE-9694-43BC-AC16-A9CD1B11AAE0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25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B382-5492-4C17-ACE6-F9B8644A6AF7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34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53EB-EEB4-4B19-9804-0F80EC6F713F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92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BA76-94C6-4570-83F7-E160594D4EB1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03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8F1E-44B0-46D8-B44D-FE71FDE47B4E}" type="datetime1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63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A084-8D9E-4F87-AB38-CDB407C1E0B0}" type="datetime1">
              <a:rPr lang="vi-VN" smtClean="0"/>
              <a:t>25/02/2017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1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B816-804B-40AD-98C2-9696417C589D}" type="datetime1">
              <a:rPr lang="vi-VN" smtClean="0"/>
              <a:t>25/02/2017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010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144D-9B4F-4D96-9A9A-23B8A7DF1247}" type="datetime1">
              <a:rPr lang="vi-VN" smtClean="0"/>
              <a:t>25/02/2017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4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9F3A-24F2-475A-9129-416C503B6B18}" type="datetime1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59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87C4-10EE-4DDE-9C9B-B0AA8ED703C0}" type="datetime1">
              <a:rPr lang="vi-VN" smtClean="0"/>
              <a:t>25/02/2017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09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46EA-68C7-4FAF-8531-989B243939B8}" type="datetime1">
              <a:rPr lang="vi-VN" smtClean="0"/>
              <a:t>25/02/2017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83EE-B7BB-4A1D-A775-A1100B928FF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2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EOMP #2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Mentor: Vu The Nam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Team: Base Steps Solution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Project: Van Lang Admission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1962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attribute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50551"/>
              </p:ext>
            </p:extLst>
          </p:nvPr>
        </p:nvGraphicFramePr>
        <p:xfrm>
          <a:off x="484071" y="2063578"/>
          <a:ext cx="10822459" cy="44626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563275">
                  <a:extLst>
                    <a:ext uri="{9D8B030D-6E8A-4147-A177-3AD203B41FA5}">
                      <a16:colId xmlns:a16="http://schemas.microsoft.com/office/drawing/2014/main" xmlns="" val="3764493280"/>
                    </a:ext>
                  </a:extLst>
                </a:gridCol>
                <a:gridCol w="2205535">
                  <a:extLst>
                    <a:ext uri="{9D8B030D-6E8A-4147-A177-3AD203B41FA5}">
                      <a16:colId xmlns:a16="http://schemas.microsoft.com/office/drawing/2014/main" xmlns="" val="1107145944"/>
                    </a:ext>
                  </a:extLst>
                </a:gridCol>
                <a:gridCol w="5350476">
                  <a:extLst>
                    <a:ext uri="{9D8B030D-6E8A-4147-A177-3AD203B41FA5}">
                      <a16:colId xmlns:a16="http://schemas.microsoft.com/office/drawing/2014/main" xmlns="" val="150228395"/>
                    </a:ext>
                  </a:extLst>
                </a:gridCol>
                <a:gridCol w="1703173">
                  <a:extLst>
                    <a:ext uri="{9D8B030D-6E8A-4147-A177-3AD203B41FA5}">
                      <a16:colId xmlns:a16="http://schemas.microsoft.com/office/drawing/2014/main" xmlns="" val="2377693920"/>
                    </a:ext>
                  </a:extLst>
                </a:gridCol>
              </a:tblGrid>
              <a:tr h="416482"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vi-VN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Quality Attribute</a:t>
                      </a:r>
                      <a:endParaRPr lang="vi-VN" sz="18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vi-VN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Priority</a:t>
                      </a:r>
                      <a:endParaRPr lang="vi-VN" sz="18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8715012"/>
                  </a:ext>
                </a:extLst>
              </a:tr>
              <a:tr h="770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SQA-P01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Performance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When users use the system to view the necessary information, the system will respond quickly, display results in 2 seconds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031761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SQA-P02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Education staffs can import point into system average 1000 points will import about 4 seconds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High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9929873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SQA-A01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Availability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When Web server unresponsive, can re-operation quickly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15742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SQA-C01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Scalability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can expand limit number of users 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9749796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SQA-U01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has friendly interface and easy to use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6158299"/>
                  </a:ext>
                </a:extLst>
              </a:tr>
              <a:tr h="2568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SQA-R01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Portability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Users can use the system on mobile platform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7662656"/>
                  </a:ext>
                </a:extLst>
              </a:tr>
              <a:tr h="513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SQA-M01</a:t>
                      </a:r>
                      <a:endParaRPr lang="vi-V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Modifiability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 system can add/delete/modify other functions later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3207462"/>
                  </a:ext>
                </a:extLst>
              </a:tr>
              <a:tr h="789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SQA-S01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A3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can authorize user’s information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</a:t>
                      </a:r>
                      <a:endParaRPr lang="vi-V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80" marR="413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393232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8222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1481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55" y="635839"/>
            <a:ext cx="2603486" cy="1325563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8" y="0"/>
            <a:ext cx="798246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784158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view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57" y="1404733"/>
            <a:ext cx="6932140" cy="513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6592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view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9275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view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91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of project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2447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890495"/>
              </p:ext>
            </p:extLst>
          </p:nvPr>
        </p:nvGraphicFramePr>
        <p:xfrm>
          <a:off x="543698" y="222422"/>
          <a:ext cx="11009870" cy="6133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96505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84743"/>
              </p:ext>
            </p:extLst>
          </p:nvPr>
        </p:nvGraphicFramePr>
        <p:xfrm>
          <a:off x="568411" y="432486"/>
          <a:ext cx="10515600" cy="573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213709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and issue report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4145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what we have achieved in recent time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progress report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the problems that occurred in team and the lessons learned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92780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9346" y="753764"/>
            <a:ext cx="3251886" cy="166792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7" y="-1"/>
            <a:ext cx="5788273" cy="6858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003815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21</a:t>
            </a:fld>
            <a:endParaRPr lang="vi-V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CE0ED5F5-A0D8-4C7F-A05B-AF65D92FB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759394"/>
              </p:ext>
            </p:extLst>
          </p:nvPr>
        </p:nvGraphicFramePr>
        <p:xfrm>
          <a:off x="5679658" y="103987"/>
          <a:ext cx="4912178" cy="325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DF3CB91A-BF33-47BF-86B2-5302FF3E0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371420"/>
              </p:ext>
            </p:extLst>
          </p:nvPr>
        </p:nvGraphicFramePr>
        <p:xfrm>
          <a:off x="343010" y="3484335"/>
          <a:ext cx="4993821" cy="3237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745C757D-EEA0-4E8F-A7DF-4917898F0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739794"/>
              </p:ext>
            </p:extLst>
          </p:nvPr>
        </p:nvGraphicFramePr>
        <p:xfrm>
          <a:off x="343010" y="103987"/>
          <a:ext cx="4993821" cy="3192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D8EAB6BE-AD1C-4008-B2AD-2A535C153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673924"/>
              </p:ext>
            </p:extLst>
          </p:nvPr>
        </p:nvGraphicFramePr>
        <p:xfrm>
          <a:off x="5679658" y="3484335"/>
          <a:ext cx="4912178" cy="3188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000122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717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520714"/>
              </p:ext>
            </p:extLst>
          </p:nvPr>
        </p:nvGraphicFramePr>
        <p:xfrm>
          <a:off x="0" y="17482"/>
          <a:ext cx="12282153" cy="6866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16"/>
                <a:gridCol w="2241368"/>
                <a:gridCol w="2377484"/>
                <a:gridCol w="510433"/>
                <a:gridCol w="3539002"/>
                <a:gridCol w="3477750"/>
              </a:tblGrid>
              <a:tr h="6816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Issue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Solution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Actual Status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Result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Lession Learned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Estimates are inaccurate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meeting and re-estimate.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to learn the method of estimating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Estimating together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Lack of needed knowledge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Research and increase effort to study new programming language.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to prepare the study materials at beginning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regular practice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Resources are inexperienced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member research and read documents of previous course.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Fixed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members found a number of documents on the network &amp; previous course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to prepare the study materials from the beginning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Errors in key project management processes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meeting to review each key process and modify them.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Fixed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Modify all document templates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Synchronize all processes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Modify all document templates at beginning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Draw process with one configuration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members with negative attitudes towards the project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meeting to solve the problem.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Fixed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Have some team building to improve motivation of team work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Team focused and eager to work together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Member of team should respect each other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Prioritize work on 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Inaccurate function priorities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Review with customer to define clearly for function priorities.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Fixed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Reviewed priorities of all 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understand clearly about requirement of customer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Architecture is infeasible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Research and collect advices from professor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to learn the method of estimating</a:t>
                      </a:r>
                      <a:b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Build base on Quality Attributes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3633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Delays to training impact the project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Increase effort for all members.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to trainning at beginning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  <a:tr h="7266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Customer rejects the prototype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some prototypes of others website to customer, re-design follow the choice of customer.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 Need understand clearly about requirement of 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829" marR="5829" marT="5829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733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7649"/>
            <a:ext cx="9144000" cy="238760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for your attention!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577324"/>
            <a:ext cx="9144000" cy="1655762"/>
          </a:xfrm>
        </p:spPr>
        <p:txBody>
          <a:bodyPr/>
          <a:lstStyle/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31636"/>
            <a:ext cx="2743200" cy="365125"/>
          </a:xfrm>
        </p:spPr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189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 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project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Progress of project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and issue report</a:t>
            </a:r>
          </a:p>
          <a:p>
            <a:pPr marL="571500" indent="-571500">
              <a:buAutoNum type="romanU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2445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project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83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Steps Solution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Mentor: Vu The Nam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Members:	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Thai Hien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 Xuan Hai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Hoang Anh Tai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Anh Khoi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 Anh Minh</a:t>
            </a:r>
          </a:p>
          <a:p>
            <a:pPr lvl="1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Nguyen Xuan Thai Hien</a:t>
            </a:r>
          </a:p>
          <a:p>
            <a:pPr marL="0" indent="0">
              <a:buNone/>
            </a:pP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vi-VN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5007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name: Van Lang admission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Customer: Van Lang university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website Van Lang Admission for customer with high quality &amp; the most reasonable price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can work with the best performance and take this site close to all student in Viet Nam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can help introduce all information and make a good look for Van Lang university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can help students lookup their admission information correctly &amp; clearly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499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346" y="294935"/>
            <a:ext cx="4102443" cy="2007372"/>
          </a:xfrm>
        </p:spPr>
        <p:txBody>
          <a:bodyPr>
            <a:normAutofit/>
          </a:bodyPr>
          <a:lstStyle/>
          <a:p>
            <a: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  <a:b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  <a:b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70" y="0"/>
            <a:ext cx="73893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705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8524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55" y="635839"/>
            <a:ext cx="10515600" cy="1325563"/>
          </a:xfrm>
        </p:spPr>
        <p:txBody>
          <a:bodyPr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</a:t>
            </a:r>
            <a:b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76" y="0"/>
            <a:ext cx="636957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83EE-B7BB-4A1D-A775-A1100B928FF1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47097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604</Words>
  <Application>Microsoft Office PowerPoint</Application>
  <PresentationFormat>Custom</PresentationFormat>
  <Paragraphs>181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EOMP #2</vt:lpstr>
      <vt:lpstr>Objective</vt:lpstr>
      <vt:lpstr>Outline </vt:lpstr>
      <vt:lpstr>Introduction project</vt:lpstr>
      <vt:lpstr>Base Steps Solution</vt:lpstr>
      <vt:lpstr>Project overview</vt:lpstr>
      <vt:lpstr>Software development process</vt:lpstr>
      <vt:lpstr>Requirement</vt:lpstr>
      <vt:lpstr>Requirement process</vt:lpstr>
      <vt:lpstr>Quality attribute</vt:lpstr>
      <vt:lpstr>Architecture</vt:lpstr>
      <vt:lpstr>Architect process</vt:lpstr>
      <vt:lpstr>Physical view</vt:lpstr>
      <vt:lpstr>Dynamic view</vt:lpstr>
      <vt:lpstr>Static view</vt:lpstr>
      <vt:lpstr>Progress of project</vt:lpstr>
      <vt:lpstr>PowerPoint Presentation</vt:lpstr>
      <vt:lpstr>PowerPoint Presentation</vt:lpstr>
      <vt:lpstr>Risk and issue report</vt:lpstr>
      <vt:lpstr>Risk management process</vt:lpstr>
      <vt:lpstr>PowerPoint Presentation</vt:lpstr>
      <vt:lpstr>Reflection</vt:lpstr>
      <vt:lpstr>PowerPoint Presentation</vt:lpstr>
      <vt:lpstr>Thank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K19T Nguyen Thai Hien T136727</dc:creator>
  <cp:lastModifiedBy>LAPTOP24H</cp:lastModifiedBy>
  <cp:revision>55</cp:revision>
  <dcterms:created xsi:type="dcterms:W3CDTF">2017-02-23T09:07:36Z</dcterms:created>
  <dcterms:modified xsi:type="dcterms:W3CDTF">2017-02-25T08:18:44Z</dcterms:modified>
</cp:coreProperties>
</file>