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8"/>
  </p:notesMasterIdLst>
  <p:handoutMasterIdLst>
    <p:handoutMasterId r:id="rId49"/>
  </p:handoutMasterIdLst>
  <p:sldIdLst>
    <p:sldId id="256" r:id="rId3"/>
    <p:sldId id="259" r:id="rId4"/>
    <p:sldId id="257" r:id="rId5"/>
    <p:sldId id="260" r:id="rId6"/>
    <p:sldId id="286" r:id="rId7"/>
    <p:sldId id="295" r:id="rId8"/>
    <p:sldId id="287" r:id="rId9"/>
    <p:sldId id="264" r:id="rId10"/>
    <p:sldId id="262" r:id="rId11"/>
    <p:sldId id="297" r:id="rId12"/>
    <p:sldId id="261" r:id="rId13"/>
    <p:sldId id="263" r:id="rId14"/>
    <p:sldId id="266" r:id="rId15"/>
    <p:sldId id="296" r:id="rId16"/>
    <p:sldId id="269" r:id="rId17"/>
    <p:sldId id="288" r:id="rId18"/>
    <p:sldId id="289" r:id="rId19"/>
    <p:sldId id="267" r:id="rId20"/>
    <p:sldId id="268" r:id="rId21"/>
    <p:sldId id="270" r:id="rId22"/>
    <p:sldId id="290" r:id="rId23"/>
    <p:sldId id="291" r:id="rId24"/>
    <p:sldId id="271" r:id="rId25"/>
    <p:sldId id="292" r:id="rId26"/>
    <p:sldId id="272" r:id="rId27"/>
    <p:sldId id="273" r:id="rId28"/>
    <p:sldId id="274" r:id="rId29"/>
    <p:sldId id="275" r:id="rId30"/>
    <p:sldId id="302" r:id="rId31"/>
    <p:sldId id="276" r:id="rId32"/>
    <p:sldId id="279" r:id="rId33"/>
    <p:sldId id="282" r:id="rId34"/>
    <p:sldId id="293" r:id="rId35"/>
    <p:sldId id="294" r:id="rId36"/>
    <p:sldId id="277" r:id="rId37"/>
    <p:sldId id="280" r:id="rId38"/>
    <p:sldId id="299" r:id="rId39"/>
    <p:sldId id="300" r:id="rId40"/>
    <p:sldId id="301" r:id="rId41"/>
    <p:sldId id="278" r:id="rId42"/>
    <p:sldId id="281" r:id="rId43"/>
    <p:sldId id="298" r:id="rId44"/>
    <p:sldId id="283" r:id="rId45"/>
    <p:sldId id="285" r:id="rId46"/>
    <p:sldId id="284" r:id="rId4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145"/>
    <a:srgbClr val="FF5757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EF87D-B803-46A4-BF39-B25C3EC7B4D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D881-B482-4151-8118-61D5048A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194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E9A-2FFA-49ED-8CAD-F7519E84AA0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50E5B-95B2-4E4A-9C60-0EBEE7D26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128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50E5B-95B2-4E4A-9C60-0EBEE7D26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50E5B-95B2-4E4A-9C60-0EBEE7D26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3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50E5B-95B2-4E4A-9C60-0EBEE7D264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1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299942"/>
            <a:ext cx="486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Present: Base Step Solution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99592" y="3291830"/>
            <a:ext cx="63001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</a:p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Project: Van Lang Admission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3101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90" y="69585"/>
            <a:ext cx="444879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II.1. Process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Development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1" y="884466"/>
            <a:ext cx="8129242" cy="43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2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39552" y="4083918"/>
            <a:ext cx="8496944" cy="86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architecture and requirement are not clear, team may have 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rework a lot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9552" y="3003798"/>
            <a:ext cx="8496944" cy="86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Release the product to customer early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Help the team handle problems easier and mitigate risks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9552" y="1992341"/>
            <a:ext cx="8496944" cy="864096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Need good planning and design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Need a clear and complete definition of whole system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9552" y="977912"/>
            <a:ext cx="8496944" cy="864096"/>
          </a:xfrm>
          <a:prstGeom prst="rect">
            <a:avLst/>
          </a:prstGeom>
          <a:solidFill>
            <a:schemeClr val="bg1"/>
          </a:solidFill>
          <a:ln w="3175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Generates working software quickly and early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Customer can respond to each build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It is easier to test and debug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Development process</a:t>
            </a:r>
          </a:p>
        </p:txBody>
      </p:sp>
      <p:sp>
        <p:nvSpPr>
          <p:cNvPr id="33" name="Oval 32"/>
          <p:cNvSpPr/>
          <p:nvPr/>
        </p:nvSpPr>
        <p:spPr>
          <a:xfrm>
            <a:off x="81388" y="977912"/>
            <a:ext cx="936104" cy="86409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DE3145"/>
                </a:solidFill>
              </a:rPr>
              <a:t>S</a:t>
            </a:r>
          </a:p>
        </p:txBody>
      </p:sp>
      <p:sp>
        <p:nvSpPr>
          <p:cNvPr id="34" name="Oval 33"/>
          <p:cNvSpPr/>
          <p:nvPr/>
        </p:nvSpPr>
        <p:spPr>
          <a:xfrm>
            <a:off x="107504" y="1992341"/>
            <a:ext cx="936104" cy="864096"/>
          </a:xfrm>
          <a:prstGeom prst="ellipse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35" name="Oval 34"/>
          <p:cNvSpPr/>
          <p:nvPr/>
        </p:nvSpPr>
        <p:spPr>
          <a:xfrm>
            <a:off x="107504" y="2986442"/>
            <a:ext cx="936104" cy="86409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36" name="Oval 35"/>
          <p:cNvSpPr/>
          <p:nvPr/>
        </p:nvSpPr>
        <p:spPr>
          <a:xfrm>
            <a:off x="107504" y="4083918"/>
            <a:ext cx="936104" cy="86409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6421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IV</a:t>
            </a:r>
            <a:r>
              <a:rPr lang="en-US" b="1" dirty="0">
                <a:solidFill>
                  <a:srgbClr val="C00000"/>
                </a:solidFill>
              </a:rPr>
              <a:t>.1. Duration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Requirement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6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IV</a:t>
            </a:r>
            <a:r>
              <a:rPr lang="en-US" b="1" dirty="0">
                <a:solidFill>
                  <a:srgbClr val="C00000"/>
                </a:solidFill>
              </a:rPr>
              <a:t>.2. Requirement development process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Requirement phase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7" y="1230514"/>
            <a:ext cx="7354326" cy="39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4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Requirement phase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89" y="992116"/>
            <a:ext cx="6994021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IV</a:t>
            </a:r>
            <a:r>
              <a:rPr lang="en-US" b="1" dirty="0">
                <a:solidFill>
                  <a:srgbClr val="C00000"/>
                </a:solidFill>
              </a:rPr>
              <a:t>.3. Method-Functions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Requirement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0" y="1346363"/>
            <a:ext cx="9144000" cy="37971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Requirement Technique: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vi-V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Prototyping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				     Brainstorming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				     Questionnaire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				     Interview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Requirement Tools: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Draw.io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Arial" charset="0"/>
              </a:rPr>
              <a:t>			    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7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IV</a:t>
            </a:r>
            <a:r>
              <a:rPr lang="en-US" b="1" dirty="0">
                <a:solidFill>
                  <a:srgbClr val="C00000"/>
                </a:solidFill>
              </a:rPr>
              <a:t>.4. Use case diagram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Requirement phase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488"/>
            <a:ext cx="4032448" cy="3797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88" y="1347136"/>
            <a:ext cx="3483612" cy="379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IV</a:t>
            </a:r>
            <a:r>
              <a:rPr lang="en-US" b="1" dirty="0">
                <a:solidFill>
                  <a:srgbClr val="C00000"/>
                </a:solidFill>
              </a:rPr>
              <a:t>.5. Function prioritization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Requirement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dirty="0" err="1">
                <a:solidFill>
                  <a:srgbClr val="C00000"/>
                </a:solidFill>
              </a:rPr>
              <a:t>.1</a:t>
            </a:r>
            <a:r>
              <a:rPr lang="en-US" b="1" dirty="0">
                <a:solidFill>
                  <a:srgbClr val="C00000"/>
                </a:solidFill>
              </a:rPr>
              <a:t>. Duration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Design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dirty="0" err="1">
                <a:solidFill>
                  <a:srgbClr val="C00000"/>
                </a:solidFill>
              </a:rPr>
              <a:t>.2</a:t>
            </a:r>
            <a:r>
              <a:rPr lang="en-US" b="1" dirty="0">
                <a:solidFill>
                  <a:srgbClr val="C00000"/>
                </a:solidFill>
              </a:rPr>
              <a:t>. Architecture and design process 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Design phase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70" y="1340633"/>
            <a:ext cx="7568860" cy="57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2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411510"/>
          </a:xfrm>
        </p:spPr>
        <p:txBody>
          <a:bodyPr/>
          <a:lstStyle/>
          <a:p>
            <a:r>
              <a:rPr lang="en-US" altLang="ko-KR" sz="2800" dirty="0">
                <a:solidFill>
                  <a:srgbClr val="DE3145"/>
                </a:solidFill>
              </a:rPr>
              <a:t>Agenda</a:t>
            </a:r>
            <a:endParaRPr lang="ko-KR" altLang="en-US" sz="2800" dirty="0">
              <a:solidFill>
                <a:srgbClr val="DE3145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1122" y="771550"/>
            <a:ext cx="7538771" cy="4032448"/>
          </a:xfrm>
        </p:spPr>
        <p:txBody>
          <a:bodyPr/>
          <a:lstStyle/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Introduction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Planning phase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Development process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Requirement phase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Design phase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Implement phase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Testing phase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Monitoring and control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Reflection/ lesson learn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US" sz="2400" b="1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05" y="3368279"/>
            <a:ext cx="2665685" cy="17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dirty="0" err="1">
                <a:solidFill>
                  <a:srgbClr val="C00000"/>
                </a:solidFill>
              </a:rPr>
              <a:t>.3</a:t>
            </a:r>
            <a:r>
              <a:rPr lang="en-US" b="1" dirty="0">
                <a:solidFill>
                  <a:srgbClr val="C00000"/>
                </a:solidFill>
              </a:rPr>
              <a:t>. Physical view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Design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8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dirty="0" err="1">
                <a:solidFill>
                  <a:srgbClr val="C00000"/>
                </a:solidFill>
              </a:rPr>
              <a:t>.4</a:t>
            </a:r>
            <a:r>
              <a:rPr lang="en-US" b="1" dirty="0">
                <a:solidFill>
                  <a:srgbClr val="C00000"/>
                </a:solidFill>
              </a:rPr>
              <a:t>. Static view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Design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4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dirty="0" err="1">
                <a:solidFill>
                  <a:srgbClr val="C00000"/>
                </a:solidFill>
              </a:rPr>
              <a:t>.5</a:t>
            </a:r>
            <a:r>
              <a:rPr lang="en-US" b="1" dirty="0">
                <a:solidFill>
                  <a:srgbClr val="C00000"/>
                </a:solidFill>
              </a:rPr>
              <a:t>. Class diagram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Design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5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dirty="0" err="1">
                <a:solidFill>
                  <a:srgbClr val="C00000"/>
                </a:solidFill>
              </a:rPr>
              <a:t>.6</a:t>
            </a:r>
            <a:r>
              <a:rPr lang="en-US" b="1" dirty="0">
                <a:solidFill>
                  <a:srgbClr val="C00000"/>
                </a:solidFill>
              </a:rPr>
              <a:t>. Dynamic view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Design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3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dirty="0" err="1">
                <a:solidFill>
                  <a:srgbClr val="C00000"/>
                </a:solidFill>
              </a:rPr>
              <a:t>.7</a:t>
            </a:r>
            <a:r>
              <a:rPr lang="en-US" b="1" dirty="0">
                <a:solidFill>
                  <a:srgbClr val="C00000"/>
                </a:solidFill>
              </a:rPr>
              <a:t>. Sequence diagram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Design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8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</a:t>
            </a:r>
            <a:r>
              <a:rPr lang="en-US" b="1" dirty="0">
                <a:solidFill>
                  <a:srgbClr val="C00000"/>
                </a:solidFill>
              </a:rPr>
              <a:t>.1. Duration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Implement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</a:t>
            </a:r>
            <a:r>
              <a:rPr lang="en-US" b="1" dirty="0">
                <a:solidFill>
                  <a:srgbClr val="C00000"/>
                </a:solidFill>
              </a:rPr>
              <a:t>.2. Incremental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Implement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91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VII.1. Duration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Testing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78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VII.2. Testing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Testing phase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5" y="1206740"/>
            <a:ext cx="6264690" cy="39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Testing phase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0947"/>
            <a:ext cx="7920879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54" y="1588576"/>
            <a:ext cx="4495569" cy="283044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altLang="ko-KR" sz="2400" b="1" u="sng" dirty="0" err="1">
                <a:solidFill>
                  <a:srgbClr val="FF3333"/>
                </a:solidFill>
              </a:rPr>
              <a:t>I.1</a:t>
            </a:r>
            <a:r>
              <a:rPr lang="en-US" altLang="ko-KR" sz="2400" b="1" u="sng" dirty="0">
                <a:solidFill>
                  <a:srgbClr val="FF3333"/>
                </a:solidFill>
              </a:rPr>
              <a:t>. Project stakeholder</a:t>
            </a:r>
            <a:endParaRPr lang="en-US" sz="2400" b="1" u="sng" dirty="0">
              <a:solidFill>
                <a:srgbClr val="FF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dirty="0"/>
              <a:t>I. Introduction</a:t>
            </a:r>
          </a:p>
        </p:txBody>
      </p:sp>
      <p:sp>
        <p:nvSpPr>
          <p:cNvPr id="9" name="Content Placeholder 2"/>
          <p:cNvSpPr txBox="1">
            <a:spLocks noGrp="1"/>
          </p:cNvSpPr>
          <p:nvPr>
            <p:ph idx="10"/>
          </p:nvPr>
        </p:nvSpPr>
        <p:spPr>
          <a:xfrm>
            <a:off x="0" y="2211710"/>
            <a:ext cx="3419872" cy="7920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2400" b="1" i="1" dirty="0"/>
          </a:p>
          <a:p>
            <a:endParaRPr lang="en-US" sz="2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64088" y="1486167"/>
            <a:ext cx="3573083" cy="34436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b="1" dirty="0">
                <a:solidFill>
                  <a:srgbClr val="FF3333"/>
                </a:solidFill>
                <a:latin typeface="Arial" charset="0"/>
                <a:ea typeface="Arial" charset="0"/>
                <a:cs typeface="Arial" charset="0"/>
              </a:rPr>
              <a:t>BSS Team</a:t>
            </a:r>
          </a:p>
          <a:p>
            <a:pPr marL="457200" indent="-457200">
              <a:buClr>
                <a:srgbClr val="FF5757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Hien Nguyen</a:t>
            </a:r>
          </a:p>
          <a:p>
            <a:pPr marL="457200" indent="-457200">
              <a:buClr>
                <a:srgbClr val="FF5757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Tai Nguyen</a:t>
            </a:r>
          </a:p>
          <a:p>
            <a:pPr marL="457200" indent="-457200">
              <a:buClr>
                <a:srgbClr val="FF5757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Hai Tran</a:t>
            </a:r>
          </a:p>
          <a:p>
            <a:pPr marL="457200" indent="-457200">
              <a:buClr>
                <a:srgbClr val="FF5757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Khoi Nguyen</a:t>
            </a:r>
          </a:p>
          <a:p>
            <a:pPr marL="457200" indent="-457200">
              <a:buClr>
                <a:srgbClr val="FF5757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Minh Doan</a:t>
            </a:r>
          </a:p>
          <a:p>
            <a:pPr marL="457200" indent="-457200">
              <a:buClr>
                <a:srgbClr val="FF5757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Hien Thai Nguyen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400" b="1" i="1" dirty="0"/>
          </a:p>
          <a:p>
            <a:endParaRPr lang="en-US" sz="24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4859" y="1486167"/>
            <a:ext cx="3573083" cy="9438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b="1" dirty="0">
                <a:solidFill>
                  <a:srgbClr val="FF3333"/>
                </a:solidFill>
                <a:latin typeface="Arial" charset="0"/>
                <a:ea typeface="Arial" charset="0"/>
                <a:cs typeface="Arial" charset="0"/>
              </a:rPr>
              <a:t>Mentor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Nam Vu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400" b="1" i="1" dirty="0"/>
          </a:p>
          <a:p>
            <a:endParaRPr lang="en-US" sz="24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4860" y="3397220"/>
            <a:ext cx="3573083" cy="9438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b="1" dirty="0">
                <a:solidFill>
                  <a:srgbClr val="FF3333"/>
                </a:solidFill>
                <a:latin typeface="Arial" charset="0"/>
                <a:ea typeface="Arial" charset="0"/>
                <a:cs typeface="Arial" charset="0"/>
              </a:rPr>
              <a:t>Customer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Quang Nguyen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400" b="1" i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VII.3. Test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Testing phase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63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VIII.1. </a:t>
            </a:r>
            <a:r>
              <a:rPr lang="en-US" b="1" dirty="0">
                <a:solidFill>
                  <a:srgbClr val="C00000"/>
                </a:solidFill>
              </a:rPr>
              <a:t>Measurement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Monitoring and Control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1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VIII.1.1. </a:t>
            </a:r>
            <a:r>
              <a:rPr lang="en-US" b="1" dirty="0">
                <a:solidFill>
                  <a:srgbClr val="C00000"/>
                </a:solidFill>
              </a:rPr>
              <a:t>Measurement process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54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VIII.1.2. Earned value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85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VIII.1.3. </a:t>
            </a:r>
            <a:r>
              <a:rPr lang="en-US" b="1" dirty="0">
                <a:solidFill>
                  <a:srgbClr val="C00000"/>
                </a:solidFill>
              </a:rPr>
              <a:t>Bull’s eye chart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91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VIII.2. </a:t>
            </a:r>
            <a:r>
              <a:rPr lang="en-US" b="1" dirty="0">
                <a:solidFill>
                  <a:srgbClr val="C00000"/>
                </a:solidFill>
              </a:rPr>
              <a:t>Change management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50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VIII.2.1. </a:t>
            </a:r>
            <a:r>
              <a:rPr lang="en-US" b="1" dirty="0">
                <a:solidFill>
                  <a:srgbClr val="C00000"/>
                </a:solidFill>
              </a:rPr>
              <a:t>Change management process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3538"/>
            <a:ext cx="6552727" cy="4057756"/>
          </a:xfrm>
        </p:spPr>
      </p:pic>
    </p:spTree>
    <p:extLst>
      <p:ext uri="{BB962C8B-B14F-4D97-AF65-F5344CB8AC3E}">
        <p14:creationId xmlns:p14="http://schemas.microsoft.com/office/powerpoint/2010/main" val="3981200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772693"/>
            <a:ext cx="4120285" cy="44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01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VIII.2.2. </a:t>
            </a:r>
            <a:r>
              <a:rPr lang="en-US" b="1" dirty="0">
                <a:solidFill>
                  <a:srgbClr val="C00000"/>
                </a:solidFill>
              </a:rPr>
              <a:t>Change request form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75606"/>
            <a:ext cx="4968552" cy="3806098"/>
          </a:xfrm>
        </p:spPr>
      </p:pic>
    </p:spTree>
    <p:extLst>
      <p:ext uri="{BB962C8B-B14F-4D97-AF65-F5344CB8AC3E}">
        <p14:creationId xmlns:p14="http://schemas.microsoft.com/office/powerpoint/2010/main" val="3091465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347614"/>
            <a:ext cx="4939953" cy="3672408"/>
          </a:xfr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VIII.2.2. </a:t>
            </a:r>
            <a:r>
              <a:rPr lang="en-US" b="1" dirty="0">
                <a:solidFill>
                  <a:srgbClr val="C00000"/>
                </a:solidFill>
              </a:rPr>
              <a:t>Change request in the project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9144000" cy="460648"/>
          </a:xfrm>
        </p:spPr>
        <p:txBody>
          <a:bodyPr/>
          <a:lstStyle/>
          <a:p>
            <a:r>
              <a:rPr lang="en-US" sz="2400" b="1" u="sng" dirty="0" err="1">
                <a:solidFill>
                  <a:srgbClr val="FF3333"/>
                </a:solidFill>
                <a:latin typeface="Arial" pitchFamily="34" charset="0"/>
                <a:cs typeface="Arial" pitchFamily="34" charset="0"/>
              </a:rPr>
              <a:t>I.2</a:t>
            </a:r>
            <a:r>
              <a:rPr lang="en-US" sz="2400" b="1" u="sng" dirty="0">
                <a:solidFill>
                  <a:srgbClr val="FF3333"/>
                </a:solidFill>
                <a:latin typeface="Arial" pitchFamily="34" charset="0"/>
                <a:cs typeface="Arial" pitchFamily="34" charset="0"/>
              </a:rPr>
              <a:t>. Role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148306872"/>
              </p:ext>
            </p:extLst>
          </p:nvPr>
        </p:nvGraphicFramePr>
        <p:xfrm>
          <a:off x="0" y="1247500"/>
          <a:ext cx="9144000" cy="392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008">
                  <a:extLst>
                    <a:ext uri="{9D8B030D-6E8A-4147-A177-3AD203B41FA5}">
                      <a16:colId xmlns:a16="http://schemas.microsoft.com/office/drawing/2014/main" val="18269125"/>
                    </a:ext>
                  </a:extLst>
                </a:gridCol>
                <a:gridCol w="4499992">
                  <a:extLst>
                    <a:ext uri="{9D8B030D-6E8A-4147-A177-3AD203B41FA5}">
                      <a16:colId xmlns:a16="http://schemas.microsoft.com/office/drawing/2014/main" val="787538150"/>
                    </a:ext>
                  </a:extLst>
                </a:gridCol>
              </a:tblGrid>
              <a:tr h="3445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</a:p>
                  </a:txBody>
                  <a:tcPr>
                    <a:solidFill>
                      <a:srgbClr val="DE3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solidFill>
                      <a:srgbClr val="DE3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90531"/>
                  </a:ext>
                </a:extLst>
              </a:tr>
              <a:tr h="3445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 Xuan 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73022"/>
                  </a:ext>
                </a:extLst>
              </a:tr>
              <a:tr h="60296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Doan Anh Minh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Anh Khoi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62442"/>
                  </a:ext>
                </a:extLst>
              </a:tr>
              <a:tr h="8613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 Xuan Hai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Thai Hien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Hoang Anh Tai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8849"/>
                  </a:ext>
                </a:extLst>
              </a:tr>
              <a:tr h="8613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 Xuan Hai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Thai Hien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Hoang Anh Tai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43408"/>
                  </a:ext>
                </a:extLst>
              </a:tr>
              <a:tr h="72680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Doan Anh Minh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Nguyen Anh Khoi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9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44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VIII.3. Risk</a:t>
            </a:r>
            <a:r>
              <a:rPr lang="en-US" b="1" dirty="0">
                <a:solidFill>
                  <a:srgbClr val="C00000"/>
                </a:solidFill>
              </a:rPr>
              <a:t> management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46363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21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VIII.3.1. Risk</a:t>
            </a:r>
            <a:r>
              <a:rPr lang="en-US" b="1" dirty="0">
                <a:solidFill>
                  <a:srgbClr val="C00000"/>
                </a:solidFill>
              </a:rPr>
              <a:t> management process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013440"/>
            <a:ext cx="4201395" cy="42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02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VIII.3.2. Prevent and reduce risk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Quality management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65373"/>
            <a:ext cx="4083998" cy="35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11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IX. Reflection/ lesson learn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12850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6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 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395536" y="1312850"/>
            <a:ext cx="8496944" cy="37971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25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   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538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5713"/>
            <a:ext cx="9144000" cy="460648"/>
          </a:xfrm>
        </p:spPr>
        <p:txBody>
          <a:bodyPr/>
          <a:lstStyle/>
          <a:p>
            <a:r>
              <a:rPr lang="en-US" sz="2400" b="1" u="sng" dirty="0" err="1">
                <a:solidFill>
                  <a:srgbClr val="FF3333"/>
                </a:solidFill>
              </a:rPr>
              <a:t>I.3</a:t>
            </a:r>
            <a:r>
              <a:rPr lang="en-US" sz="2400" b="1" u="sng" dirty="0">
                <a:solidFill>
                  <a:srgbClr val="FF3333"/>
                </a:solidFill>
              </a:rPr>
              <a:t>. About Van Lang Admission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563638"/>
            <a:ext cx="9144000" cy="357986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000" dirty="0"/>
              <a:t>Nowadays apply technology into admission of university is very important </a:t>
            </a:r>
          </a:p>
          <a:p>
            <a:r>
              <a:rPr lang="en-US" sz="2000" dirty="0"/>
              <a:t>and necessary.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With transform of admission and require from Ministry of Education and </a:t>
            </a:r>
          </a:p>
          <a:p>
            <a:r>
              <a:rPr lang="en-US" sz="2000" dirty="0"/>
              <a:t>Training that information relate to admission must be publish on website of </a:t>
            </a:r>
          </a:p>
          <a:p>
            <a:r>
              <a:rPr lang="en-US" sz="2000" dirty="0"/>
              <a:t>university.</a:t>
            </a:r>
          </a:p>
        </p:txBody>
      </p:sp>
    </p:spTree>
    <p:extLst>
      <p:ext uri="{BB962C8B-B14F-4D97-AF65-F5344CB8AC3E}">
        <p14:creationId xmlns:p14="http://schemas.microsoft.com/office/powerpoint/2010/main" val="166771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5713"/>
            <a:ext cx="9144000" cy="460648"/>
          </a:xfrm>
        </p:spPr>
        <p:txBody>
          <a:bodyPr/>
          <a:lstStyle/>
          <a:p>
            <a:r>
              <a:rPr lang="en-US" sz="2400" b="1" u="sng" dirty="0" err="1">
                <a:solidFill>
                  <a:srgbClr val="FF3333"/>
                </a:solidFill>
              </a:rPr>
              <a:t>I.3</a:t>
            </a:r>
            <a:r>
              <a:rPr lang="en-US" sz="2400" b="1" u="sng" dirty="0">
                <a:solidFill>
                  <a:srgbClr val="FF3333"/>
                </a:solidFill>
              </a:rPr>
              <a:t>. About Van Lang Admission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563638"/>
            <a:ext cx="9144000" cy="3579861"/>
          </a:xfrm>
        </p:spPr>
        <p:txBody>
          <a:bodyPr/>
          <a:lstStyle/>
          <a:p>
            <a:r>
              <a:rPr lang="en-US" sz="2000" dirty="0"/>
              <a:t>Technical: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Database: </a:t>
            </a:r>
            <a:r>
              <a:rPr lang="en-US" sz="2000" dirty="0" err="1"/>
              <a:t>mongoDB</a:t>
            </a:r>
            <a:r>
              <a:rPr lang="en-US" sz="2000" dirty="0"/>
              <a:t>, </a:t>
            </a:r>
            <a:r>
              <a:rPr lang="en-US" sz="2000" dirty="0" err="1"/>
              <a:t>redit</a:t>
            </a:r>
            <a:r>
              <a:rPr lang="en-US" sz="2000" dirty="0"/>
              <a:t>, </a:t>
            </a:r>
            <a:r>
              <a:rPr lang="en-US" sz="2000" dirty="0" err="1"/>
              <a:t>elasticsearch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Language: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Framework: </a:t>
            </a:r>
            <a:r>
              <a:rPr lang="en-US" sz="2000" dirty="0" err="1"/>
              <a:t>angularjs</a:t>
            </a:r>
            <a:r>
              <a:rPr lang="en-US" sz="2000" dirty="0"/>
              <a:t>, ionic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Platform: </a:t>
            </a:r>
            <a:r>
              <a:rPr lang="en-US" sz="2000" dirty="0" err="1"/>
              <a:t>nodejs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359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76" y="2033275"/>
            <a:ext cx="3111111" cy="2603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5713"/>
            <a:ext cx="9144000" cy="460648"/>
          </a:xfrm>
        </p:spPr>
        <p:txBody>
          <a:bodyPr/>
          <a:lstStyle/>
          <a:p>
            <a:r>
              <a:rPr lang="en-US" sz="2400" b="1" u="sng" dirty="0" err="1">
                <a:solidFill>
                  <a:srgbClr val="FF3333"/>
                </a:solidFill>
              </a:rPr>
              <a:t>I.4</a:t>
            </a:r>
            <a:r>
              <a:rPr lang="en-US" sz="2400" b="1" u="sng" dirty="0">
                <a:solidFill>
                  <a:srgbClr val="FF3333"/>
                </a:solidFill>
              </a:rPr>
              <a:t>. Project scope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0607" y="1452495"/>
            <a:ext cx="6984776" cy="11521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b="1" dirty="0">
                <a:solidFill>
                  <a:srgbClr val="FF3333"/>
                </a:solidFill>
                <a:latin typeface="Arial" charset="0"/>
                <a:ea typeface="Arial" charset="0"/>
                <a:cs typeface="Arial" charset="0"/>
              </a:rPr>
              <a:t>Time: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Stage 1: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6people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*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4h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*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5days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*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12weeks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= 1440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Stage 2 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5people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*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8h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*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6days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*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18weeks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 = 4320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400" b="1" i="1" dirty="0"/>
          </a:p>
          <a:p>
            <a:endParaRPr lang="en-US" sz="24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07" y="3276403"/>
            <a:ext cx="6315610" cy="13115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b="1" dirty="0">
                <a:solidFill>
                  <a:srgbClr val="FF3333"/>
                </a:solidFill>
                <a:latin typeface="Arial" charset="0"/>
                <a:ea typeface="Arial" charset="0"/>
                <a:cs typeface="Arial" charset="0"/>
              </a:rPr>
              <a:t>Quality: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Provide website with main function as described in requirement document on time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400" b="1" i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607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I.1. Milestone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Planning phase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362"/>
            <a:ext cx="9144000" cy="3797137"/>
          </a:xfrm>
        </p:spPr>
      </p:pic>
    </p:spTree>
    <p:extLst>
      <p:ext uri="{BB962C8B-B14F-4D97-AF65-F5344CB8AC3E}">
        <p14:creationId xmlns:p14="http://schemas.microsoft.com/office/powerpoint/2010/main" val="135205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85715"/>
            <a:ext cx="8496944" cy="46064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II.1. Process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Development process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" y="1614354"/>
            <a:ext cx="8735644" cy="22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670</Words>
  <Application>Microsoft Office PowerPoint</Application>
  <PresentationFormat>On-screen Show (16:9)</PresentationFormat>
  <Paragraphs>160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맑은 고딕</vt:lpstr>
      <vt:lpstr>Arial</vt:lpstr>
      <vt:lpstr>Calibri</vt:lpstr>
      <vt:lpstr>Office Theme</vt:lpstr>
      <vt:lpstr>Custom Design</vt:lpstr>
      <vt:lpstr>PowerPoint Presentation</vt:lpstr>
      <vt:lpstr>Agenda</vt:lpstr>
      <vt:lpstr>I. Introduction</vt:lpstr>
      <vt:lpstr>I. Introduction</vt:lpstr>
      <vt:lpstr>I. Introduction</vt:lpstr>
      <vt:lpstr>I. Introduction</vt:lpstr>
      <vt:lpstr>I. Introduction</vt:lpstr>
      <vt:lpstr>II. Planning phase</vt:lpstr>
      <vt:lpstr>III. Development process</vt:lpstr>
      <vt:lpstr>III. Development process</vt:lpstr>
      <vt:lpstr>III. Development process</vt:lpstr>
      <vt:lpstr>IV. Requirement phase</vt:lpstr>
      <vt:lpstr>IV. Requirement phase</vt:lpstr>
      <vt:lpstr>IV. Requirement phase</vt:lpstr>
      <vt:lpstr>IV. Requirement phase</vt:lpstr>
      <vt:lpstr>IV. Requirement phase</vt:lpstr>
      <vt:lpstr>IV. Requirement phase</vt:lpstr>
      <vt:lpstr>V. Design phase</vt:lpstr>
      <vt:lpstr>V. Design phase</vt:lpstr>
      <vt:lpstr>V. Design phase</vt:lpstr>
      <vt:lpstr>V. Design phase</vt:lpstr>
      <vt:lpstr>V. Design phase</vt:lpstr>
      <vt:lpstr>V. Design phase</vt:lpstr>
      <vt:lpstr>V. Design phase</vt:lpstr>
      <vt:lpstr>VI. Implement phase</vt:lpstr>
      <vt:lpstr>VI. Implement phase</vt:lpstr>
      <vt:lpstr>VII. Testing phase</vt:lpstr>
      <vt:lpstr>VII. Testing phase</vt:lpstr>
      <vt:lpstr>VII. Testing phase</vt:lpstr>
      <vt:lpstr>VII. Testing phase</vt:lpstr>
      <vt:lpstr>VIII. Monitoring and Control</vt:lpstr>
      <vt:lpstr>VIII. Quality management </vt:lpstr>
      <vt:lpstr>VIII. Quality management </vt:lpstr>
      <vt:lpstr>VIII. Quality management </vt:lpstr>
      <vt:lpstr>VIII. Quality management </vt:lpstr>
      <vt:lpstr>VIII. Quality management </vt:lpstr>
      <vt:lpstr>VIII. Quality management </vt:lpstr>
      <vt:lpstr>VIII. Quality management </vt:lpstr>
      <vt:lpstr>VIII. Quality management </vt:lpstr>
      <vt:lpstr>VIII. Quality management </vt:lpstr>
      <vt:lpstr>VIII. Quality management </vt:lpstr>
      <vt:lpstr>VIII. Quality management </vt:lpstr>
      <vt:lpstr>IX. Reflection/ lesson learn</vt:lpstr>
      <vt:lpstr>X. Demo</vt:lpstr>
      <vt:lpstr>     THANK YOU FOR YOUR ATTENTION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Hai Tran</cp:lastModifiedBy>
  <cp:revision>105</cp:revision>
  <dcterms:created xsi:type="dcterms:W3CDTF">2014-04-01T16:27:38Z</dcterms:created>
  <dcterms:modified xsi:type="dcterms:W3CDTF">2017-05-27T15:22:09Z</dcterms:modified>
</cp:coreProperties>
</file>