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Aileron Bold" pitchFamily="2" charset="77"/>
      <p:regular r:id="rId30"/>
      <p:bold r:id="rId31"/>
    </p:embeddedFont>
    <p:embeddedFont>
      <p:font typeface="Aileron Heavy" pitchFamily="2" charset="77"/>
      <p:regular r:id="rId32"/>
      <p:bold r:id="rId33"/>
    </p:embeddedFont>
    <p:embeddedFont>
      <p:font typeface="Boston Angel" pitchFamily="2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erriweather" pitchFamily="2" charset="77"/>
      <p:regular r:id="rId39"/>
    </p:embeddedFont>
    <p:embeddedFont>
      <p:font typeface="Merriweather Bold" pitchFamily="2" charset="77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1905981" cy="10287000"/>
            <a:chOff x="0" y="0"/>
            <a:chExt cx="50198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987" cy="2709333"/>
            </a:xfrm>
            <a:custGeom>
              <a:avLst/>
              <a:gdLst/>
              <a:ahLst/>
              <a:cxnLst/>
              <a:rect l="l" t="t" r="r" b="b"/>
              <a:pathLst>
                <a:path w="501987" h="2709333">
                  <a:moveTo>
                    <a:pt x="0" y="0"/>
                  </a:moveTo>
                  <a:lnTo>
                    <a:pt x="501987" y="0"/>
                  </a:lnTo>
                  <a:lnTo>
                    <a:pt x="5019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1987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276045" y="2659439"/>
            <a:ext cx="4316384" cy="4726607"/>
            <a:chOff x="0" y="0"/>
            <a:chExt cx="5759450" cy="6306820"/>
          </a:xfrm>
        </p:grpSpPr>
        <p:sp>
          <p:nvSpPr>
            <p:cNvPr id="6" name="Freeform 6"/>
            <p:cNvSpPr/>
            <p:nvPr/>
          </p:nvSpPr>
          <p:spPr>
            <a:xfrm>
              <a:off x="0" y="-109220"/>
              <a:ext cx="5759450" cy="6416040"/>
            </a:xfrm>
            <a:custGeom>
              <a:avLst/>
              <a:gdLst/>
              <a:ahLst/>
              <a:cxnLst/>
              <a:rect l="l" t="t" r="r" b="b"/>
              <a:pathLst>
                <a:path w="5759450" h="6416040">
                  <a:moveTo>
                    <a:pt x="3689350" y="2145030"/>
                  </a:moveTo>
                  <a:lnTo>
                    <a:pt x="5759450" y="1197610"/>
                  </a:lnTo>
                  <a:lnTo>
                    <a:pt x="5759450" y="2886710"/>
                  </a:lnTo>
                  <a:lnTo>
                    <a:pt x="4556760" y="3754120"/>
                  </a:lnTo>
                  <a:cubicBezTo>
                    <a:pt x="4946650" y="3728720"/>
                    <a:pt x="5336540" y="3740150"/>
                    <a:pt x="5723890" y="3787140"/>
                  </a:cubicBezTo>
                  <a:lnTo>
                    <a:pt x="5585460" y="5309870"/>
                  </a:lnTo>
                  <a:cubicBezTo>
                    <a:pt x="3920490" y="5110480"/>
                    <a:pt x="871220" y="6416040"/>
                    <a:pt x="871220" y="6416040"/>
                  </a:cubicBezTo>
                  <a:lnTo>
                    <a:pt x="871220" y="5125720"/>
                  </a:lnTo>
                  <a:lnTo>
                    <a:pt x="833120" y="5143500"/>
                  </a:lnTo>
                  <a:cubicBezTo>
                    <a:pt x="538480" y="5278120"/>
                    <a:pt x="189230" y="5148580"/>
                    <a:pt x="54610" y="4852670"/>
                  </a:cubicBezTo>
                  <a:cubicBezTo>
                    <a:pt x="17780" y="4776470"/>
                    <a:pt x="0" y="4692650"/>
                    <a:pt x="0" y="4607560"/>
                  </a:cubicBezTo>
                  <a:cubicBezTo>
                    <a:pt x="0" y="4114800"/>
                    <a:pt x="207010" y="3644900"/>
                    <a:pt x="570230" y="3310890"/>
                  </a:cubicBezTo>
                  <a:lnTo>
                    <a:pt x="1681480" y="2293620"/>
                  </a:lnTo>
                  <a:cubicBezTo>
                    <a:pt x="1130300" y="2419350"/>
                    <a:pt x="563880" y="2466340"/>
                    <a:pt x="0" y="2437130"/>
                  </a:cubicBezTo>
                  <a:lnTo>
                    <a:pt x="0" y="1084580"/>
                  </a:lnTo>
                  <a:cubicBezTo>
                    <a:pt x="1257300" y="1145540"/>
                    <a:pt x="2424430" y="811530"/>
                    <a:pt x="3529330" y="203200"/>
                  </a:cubicBezTo>
                  <a:cubicBezTo>
                    <a:pt x="3896360" y="0"/>
                    <a:pt x="4358640" y="133350"/>
                    <a:pt x="4561840" y="500380"/>
                  </a:cubicBezTo>
                  <a:cubicBezTo>
                    <a:pt x="4624070" y="613410"/>
                    <a:pt x="4657090" y="739140"/>
                    <a:pt x="4657090" y="867410"/>
                  </a:cubicBezTo>
                  <a:lnTo>
                    <a:pt x="4657090" y="923290"/>
                  </a:lnTo>
                  <a:cubicBezTo>
                    <a:pt x="4657090" y="1136650"/>
                    <a:pt x="4568190" y="1339850"/>
                    <a:pt x="4410710" y="1483360"/>
                  </a:cubicBezTo>
                  <a:cubicBezTo>
                    <a:pt x="4122420" y="1747520"/>
                    <a:pt x="3689350" y="2145030"/>
                    <a:pt x="3689350" y="2145030"/>
                  </a:cubicBezTo>
                  <a:close/>
                </a:path>
              </a:pathLst>
            </a:custGeom>
            <a:blipFill>
              <a:blip r:embed="rId2"/>
              <a:stretch>
                <a:fillRect l="-4761" r="-4761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73486" y="4091336"/>
            <a:ext cx="9602560" cy="145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23"/>
              </a:lnSpc>
              <a:spcBef>
                <a:spcPct val="0"/>
              </a:spcBef>
            </a:pPr>
            <a:r>
              <a:rPr lang="en-US" sz="5159" u="none" strike="noStrike" spc="314">
                <a:solidFill>
                  <a:srgbClr val="13538A"/>
                </a:solidFill>
                <a:latin typeface="Merriweather Bold"/>
              </a:rPr>
              <a:t>RATING THE STARS</a:t>
            </a:r>
          </a:p>
          <a:p>
            <a:pPr marL="0" lvl="0" indent="0">
              <a:lnSpc>
                <a:spcPts val="4417"/>
              </a:lnSpc>
              <a:spcBef>
                <a:spcPct val="0"/>
              </a:spcBef>
            </a:pPr>
            <a:r>
              <a:rPr lang="en-US" sz="3155" u="none" strike="noStrike">
                <a:solidFill>
                  <a:srgbClr val="100F0D"/>
                </a:solidFill>
                <a:latin typeface="Merriweather Bold"/>
              </a:rPr>
              <a:t>A Deep Dive into Google Play Store Apps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73486" y="7967481"/>
            <a:ext cx="2698515" cy="167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8"/>
              </a:lnSpc>
            </a:pPr>
            <a:r>
              <a:rPr lang="en-US" sz="2413">
                <a:solidFill>
                  <a:srgbClr val="100F0D"/>
                </a:solidFill>
                <a:latin typeface="Merriweather Bold"/>
              </a:rPr>
              <a:t>Team 7</a:t>
            </a:r>
            <a:r>
              <a:rPr lang="en-US" sz="2413">
                <a:solidFill>
                  <a:srgbClr val="100F0D"/>
                </a:solidFill>
                <a:latin typeface="Merriweather"/>
              </a:rPr>
              <a:t>: </a:t>
            </a:r>
          </a:p>
          <a:p>
            <a:pPr>
              <a:lnSpc>
                <a:spcPts val="2538"/>
              </a:lnSpc>
            </a:pPr>
            <a:r>
              <a:rPr lang="en-US" sz="1813">
                <a:solidFill>
                  <a:srgbClr val="100F0D"/>
                </a:solidFill>
                <a:latin typeface="Merriweather"/>
              </a:rPr>
              <a:t>Shreya Sahay</a:t>
            </a:r>
          </a:p>
          <a:p>
            <a:pPr>
              <a:lnSpc>
                <a:spcPts val="2538"/>
              </a:lnSpc>
            </a:pPr>
            <a:r>
              <a:rPr lang="en-US" sz="1813">
                <a:solidFill>
                  <a:srgbClr val="100F0D"/>
                </a:solidFill>
                <a:latin typeface="Merriweather"/>
              </a:rPr>
              <a:t>Guruksha Gurnani</a:t>
            </a:r>
          </a:p>
          <a:p>
            <a:pPr>
              <a:lnSpc>
                <a:spcPts val="2538"/>
              </a:lnSpc>
            </a:pPr>
            <a:r>
              <a:rPr lang="en-US" sz="1813">
                <a:solidFill>
                  <a:srgbClr val="100F0D"/>
                </a:solidFill>
                <a:latin typeface="Merriweather"/>
              </a:rPr>
              <a:t>Gourab Mukherjee</a:t>
            </a:r>
          </a:p>
          <a:p>
            <a:pPr marL="0" lvl="0" indent="0">
              <a:lnSpc>
                <a:spcPts val="2538"/>
              </a:lnSpc>
              <a:spcBef>
                <a:spcPct val="0"/>
              </a:spcBef>
            </a:pPr>
            <a:r>
              <a:rPr lang="en-US" sz="1813">
                <a:solidFill>
                  <a:srgbClr val="100F0D"/>
                </a:solidFill>
                <a:latin typeface="Merriweather"/>
              </a:rPr>
              <a:t>Sajan Kumar Kar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90647" y="597248"/>
            <a:ext cx="8106707" cy="42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2"/>
              </a:lnSpc>
            </a:pPr>
            <a:r>
              <a:rPr lang="en-US" sz="2473" u="sng">
                <a:solidFill>
                  <a:srgbClr val="010101"/>
                </a:solidFill>
                <a:latin typeface="Merriweather Bold"/>
              </a:rPr>
              <a:t>Data Mining: Final Project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64876" y="9229725"/>
            <a:ext cx="2380952" cy="305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5"/>
              </a:lnSpc>
              <a:spcBef>
                <a:spcPct val="0"/>
              </a:spcBef>
            </a:pPr>
            <a:r>
              <a:rPr lang="en-US" sz="1824">
                <a:solidFill>
                  <a:srgbClr val="000000"/>
                </a:solidFill>
                <a:latin typeface="Merriweather"/>
              </a:rPr>
              <a:t>12th December,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682905" y="-343614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97388" y="231619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44855" y="5442540"/>
            <a:ext cx="14001594" cy="2333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211" lvl="1" indent="-485105" algn="l">
              <a:lnSpc>
                <a:spcPts val="6291"/>
              </a:lnSpc>
              <a:buFont typeface="Arial"/>
              <a:buChar char="•"/>
            </a:pPr>
            <a:r>
              <a:rPr lang="en-US" sz="4493">
                <a:solidFill>
                  <a:srgbClr val="010101"/>
                </a:solidFill>
                <a:latin typeface="Merriweather Bold"/>
              </a:rPr>
              <a:t>Is there a correlation between the "Minimum Android" version and the "Rating" of the apps?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23712" y="3559940"/>
            <a:ext cx="15313801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2"/>
              </a:lnSpc>
              <a:spcBef>
                <a:spcPct val="0"/>
              </a:spcBef>
            </a:pPr>
            <a:r>
              <a:rPr lang="en-US" sz="6257" u="sng">
                <a:solidFill>
                  <a:srgbClr val="000000"/>
                </a:solidFill>
                <a:latin typeface="Merriweather Bold"/>
              </a:rPr>
              <a:t>SMART QUESTIONS BASED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736" y="2977008"/>
            <a:ext cx="7059545" cy="5640166"/>
          </a:xfrm>
          <a:custGeom>
            <a:avLst/>
            <a:gdLst/>
            <a:ahLst/>
            <a:cxnLst/>
            <a:rect l="l" t="t" r="r" b="b"/>
            <a:pathLst>
              <a:path w="7059545" h="5640166">
                <a:moveTo>
                  <a:pt x="0" y="0"/>
                </a:moveTo>
                <a:lnTo>
                  <a:pt x="7059545" y="0"/>
                </a:lnTo>
                <a:lnTo>
                  <a:pt x="7059545" y="5640165"/>
                </a:lnTo>
                <a:lnTo>
                  <a:pt x="0" y="564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 flipV="1">
            <a:off x="9163050" y="2552522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810750" y="5988294"/>
            <a:ext cx="7289140" cy="2291689"/>
            <a:chOff x="0" y="0"/>
            <a:chExt cx="1919773" cy="6035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9774" cy="603572"/>
            </a:xfrm>
            <a:custGeom>
              <a:avLst/>
              <a:gdLst/>
              <a:ahLst/>
              <a:cxnLst/>
              <a:rect l="l" t="t" r="r" b="b"/>
              <a:pathLst>
                <a:path w="1919774" h="603572">
                  <a:moveTo>
                    <a:pt x="0" y="0"/>
                  </a:moveTo>
                  <a:lnTo>
                    <a:pt x="1919774" y="0"/>
                  </a:lnTo>
                  <a:lnTo>
                    <a:pt x="1919774" y="603572"/>
                  </a:lnTo>
                  <a:lnTo>
                    <a:pt x="0" y="603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919773" cy="62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353"/>
                </a:lnSpc>
              </a:pP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We get a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p-value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 of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0.00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, which is less than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alpha (0.05)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, so we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reject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 the null hypothesis (H0). Hence, at least one pair of versions has a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significantly different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 mean rating.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981075"/>
            <a:ext cx="13570919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MINIMUM ANDROID VS APP RATING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70160" y="2929383"/>
            <a:ext cx="625718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u="sng">
                <a:solidFill>
                  <a:srgbClr val="191919"/>
                </a:solidFill>
                <a:latin typeface="Merriweather"/>
              </a:rPr>
              <a:t>Statistical Test: One-Way ANOVA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70160" y="4370832"/>
            <a:ext cx="5340141" cy="827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3"/>
              </a:lnSpc>
            </a:pPr>
            <a:r>
              <a:rPr lang="en-US" sz="2599" spc="101">
                <a:solidFill>
                  <a:srgbClr val="191919"/>
                </a:solidFill>
                <a:latin typeface="Merriweather Bold"/>
              </a:rPr>
              <a:t>f-stat</a:t>
            </a:r>
            <a:r>
              <a:rPr lang="en-US" sz="2599" spc="101">
                <a:solidFill>
                  <a:srgbClr val="191919"/>
                </a:solidFill>
                <a:latin typeface="Merriweather"/>
              </a:rPr>
              <a:t>: 1833.0288</a:t>
            </a:r>
          </a:p>
          <a:p>
            <a:pPr>
              <a:lnSpc>
                <a:spcPts val="3353"/>
              </a:lnSpc>
              <a:spcBef>
                <a:spcPct val="0"/>
              </a:spcBef>
            </a:pPr>
            <a:r>
              <a:rPr lang="en-US" sz="2599" spc="101">
                <a:solidFill>
                  <a:srgbClr val="191919"/>
                </a:solidFill>
                <a:latin typeface="Merriweather Bold"/>
              </a:rPr>
              <a:t>p-value</a:t>
            </a:r>
            <a:r>
              <a:rPr lang="en-US" sz="2599" spc="101">
                <a:solidFill>
                  <a:srgbClr val="191919"/>
                </a:solidFill>
                <a:latin typeface="Merriweather"/>
              </a:rPr>
              <a:t>: 0.00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682905" y="-343614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97388" y="231619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35919" y="5442540"/>
            <a:ext cx="14001594" cy="752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1"/>
              </a:lnSpc>
            </a:pPr>
            <a:r>
              <a:rPr lang="en-US" sz="4493">
                <a:solidFill>
                  <a:srgbClr val="100F0D"/>
                </a:solidFill>
                <a:latin typeface="Merriweather Bold"/>
              </a:rPr>
              <a:t>2. Does having a website impact its rating?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23712" y="3559940"/>
            <a:ext cx="15313801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2"/>
              </a:lnSpc>
              <a:spcBef>
                <a:spcPct val="0"/>
              </a:spcBef>
            </a:pPr>
            <a:r>
              <a:rPr lang="en-US" sz="6257" u="sng">
                <a:solidFill>
                  <a:srgbClr val="000000"/>
                </a:solidFill>
                <a:latin typeface="Merriweather Bold"/>
              </a:rPr>
              <a:t>SMART QUESTIONS BASED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9537815" y="2593277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970160" y="5953125"/>
            <a:ext cx="7289140" cy="2710789"/>
            <a:chOff x="0" y="0"/>
            <a:chExt cx="1919773" cy="7139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9774" cy="713953"/>
            </a:xfrm>
            <a:custGeom>
              <a:avLst/>
              <a:gdLst/>
              <a:ahLst/>
              <a:cxnLst/>
              <a:rect l="l" t="t" r="r" b="b"/>
              <a:pathLst>
                <a:path w="1919774" h="713953">
                  <a:moveTo>
                    <a:pt x="0" y="0"/>
                  </a:moveTo>
                  <a:lnTo>
                    <a:pt x="1919774" y="0"/>
                  </a:lnTo>
                  <a:lnTo>
                    <a:pt x="1919774" y="713953"/>
                  </a:lnTo>
                  <a:lnTo>
                    <a:pt x="0" y="713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919773" cy="733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353"/>
                </a:lnSpc>
              </a:pP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We obtain an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extremely small p-value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, which indicates that we can reject our null hypothesis and accept the alternate hypothesis.</a:t>
              </a:r>
            </a:p>
            <a:p>
              <a:pPr algn="just">
                <a:lnSpc>
                  <a:spcPts val="3353"/>
                </a:lnSpc>
              </a:pP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Therefore, having a developer website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does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impact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 an app's rating.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87411" y="3100887"/>
            <a:ext cx="8121778" cy="5194417"/>
          </a:xfrm>
          <a:custGeom>
            <a:avLst/>
            <a:gdLst/>
            <a:ahLst/>
            <a:cxnLst/>
            <a:rect l="l" t="t" r="r" b="b"/>
            <a:pathLst>
              <a:path w="8121778" h="5194417">
                <a:moveTo>
                  <a:pt x="0" y="0"/>
                </a:moveTo>
                <a:lnTo>
                  <a:pt x="8121779" y="0"/>
                </a:lnTo>
                <a:lnTo>
                  <a:pt x="8121779" y="5194417"/>
                </a:lnTo>
                <a:lnTo>
                  <a:pt x="0" y="519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028700" y="981075"/>
            <a:ext cx="13974902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DEVELOPER WEBSITE VS APP RATING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70160" y="3043737"/>
            <a:ext cx="41217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191919"/>
                </a:solidFill>
                <a:latin typeface="Merriweather"/>
              </a:rPr>
              <a:t>Statistical Test: t-test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70160" y="4451463"/>
            <a:ext cx="5632929" cy="1246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2600" spc="101">
                <a:solidFill>
                  <a:srgbClr val="191919"/>
                </a:solidFill>
                <a:latin typeface="Merriweather"/>
              </a:rPr>
              <a:t>T-test Result (</a:t>
            </a:r>
            <a:r>
              <a:rPr lang="en-US" sz="2600" spc="101">
                <a:solidFill>
                  <a:srgbClr val="191919"/>
                </a:solidFill>
                <a:latin typeface="Merriweather Bold"/>
              </a:rPr>
              <a:t>statistic</a:t>
            </a:r>
            <a:r>
              <a:rPr lang="en-US" sz="2600" spc="101">
                <a:solidFill>
                  <a:srgbClr val="191919"/>
                </a:solidFill>
                <a:latin typeface="Merriweather"/>
              </a:rPr>
              <a:t>=-80.475,</a:t>
            </a:r>
          </a:p>
          <a:p>
            <a:pPr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191919"/>
                </a:solidFill>
                <a:latin typeface="Merriweather"/>
              </a:rPr>
              <a:t> </a:t>
            </a:r>
            <a:r>
              <a:rPr lang="en-US" sz="2600" spc="101">
                <a:solidFill>
                  <a:srgbClr val="191919"/>
                </a:solidFill>
                <a:latin typeface="Merriweather Bold"/>
              </a:rPr>
              <a:t>pvalue</a:t>
            </a:r>
            <a:r>
              <a:rPr lang="en-US" sz="2600" spc="101">
                <a:solidFill>
                  <a:srgbClr val="191919"/>
                </a:solidFill>
                <a:latin typeface="Merriweather"/>
              </a:rPr>
              <a:t>=0.0, </a:t>
            </a:r>
            <a:r>
              <a:rPr lang="en-US" sz="2600" spc="101">
                <a:solidFill>
                  <a:srgbClr val="191919"/>
                </a:solidFill>
                <a:latin typeface="Merriweather Bold"/>
              </a:rPr>
              <a:t>df</a:t>
            </a:r>
            <a:r>
              <a:rPr lang="en-US" sz="2600" spc="101">
                <a:solidFill>
                  <a:srgbClr val="191919"/>
                </a:solidFill>
                <a:latin typeface="Merriweather"/>
              </a:rPr>
              <a:t>=225.0)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682905" y="-343614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97388" y="231619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79815" y="5249109"/>
            <a:ext cx="14001594" cy="2333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1"/>
              </a:lnSpc>
            </a:pPr>
            <a:r>
              <a:rPr lang="en-US" sz="4493">
                <a:solidFill>
                  <a:srgbClr val="010101"/>
                </a:solidFill>
                <a:latin typeface="Merriweather Bold"/>
              </a:rPr>
              <a:t>3. Do price and category significantly impact the popularity of an app in terms of installs?</a:t>
            </a:r>
          </a:p>
          <a:p>
            <a:pPr algn="l">
              <a:lnSpc>
                <a:spcPts val="6291"/>
              </a:lnSpc>
            </a:pPr>
            <a:endParaRPr lang="en-US" sz="4493">
              <a:solidFill>
                <a:srgbClr val="010101"/>
              </a:solidFill>
              <a:latin typeface="Merriweathe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23712" y="3559940"/>
            <a:ext cx="15313801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2"/>
              </a:lnSpc>
              <a:spcBef>
                <a:spcPct val="0"/>
              </a:spcBef>
            </a:pPr>
            <a:r>
              <a:rPr lang="en-US" sz="6257" u="sng">
                <a:solidFill>
                  <a:srgbClr val="000000"/>
                </a:solidFill>
                <a:latin typeface="Merriweather Bold"/>
              </a:rPr>
              <a:t>SMART QUESTIONS BASED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9279783" y="3149703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829483" y="6290691"/>
            <a:ext cx="7289140" cy="2291689"/>
            <a:chOff x="0" y="0"/>
            <a:chExt cx="1919773" cy="6035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9774" cy="603572"/>
            </a:xfrm>
            <a:custGeom>
              <a:avLst/>
              <a:gdLst/>
              <a:ahLst/>
              <a:cxnLst/>
              <a:rect l="l" t="t" r="r" b="b"/>
              <a:pathLst>
                <a:path w="1919774" h="603572">
                  <a:moveTo>
                    <a:pt x="0" y="0"/>
                  </a:moveTo>
                  <a:lnTo>
                    <a:pt x="1919774" y="0"/>
                  </a:lnTo>
                  <a:lnTo>
                    <a:pt x="1919774" y="603572"/>
                  </a:lnTo>
                  <a:lnTo>
                    <a:pt x="0" y="603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919773" cy="62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353"/>
                </a:lnSpc>
              </a:pP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We get an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extremely small p-value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, so we reject the null hypothesis and conclude that there's a </a:t>
              </a:r>
              <a:r>
                <a:rPr lang="en-US" sz="2599" spc="101">
                  <a:solidFill>
                    <a:srgbClr val="000000"/>
                  </a:solidFill>
                  <a:latin typeface="Merriweather Bold"/>
                </a:rPr>
                <a:t>significant difference</a:t>
              </a:r>
              <a:r>
                <a:rPr lang="en-US" sz="2599" spc="101">
                  <a:solidFill>
                    <a:srgbClr val="000000"/>
                  </a:solidFill>
                  <a:latin typeface="Merriweather"/>
                </a:rPr>
                <a:t> between mean installs for price status.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242627" y="3998674"/>
            <a:ext cx="7059545" cy="5640166"/>
          </a:xfrm>
          <a:custGeom>
            <a:avLst/>
            <a:gdLst/>
            <a:ahLst/>
            <a:cxnLst/>
            <a:rect l="l" t="t" r="r" b="b"/>
            <a:pathLst>
              <a:path w="7059545" h="5640166">
                <a:moveTo>
                  <a:pt x="0" y="0"/>
                </a:moveTo>
                <a:lnTo>
                  <a:pt x="7059545" y="0"/>
                </a:lnTo>
                <a:lnTo>
                  <a:pt x="7059545" y="5640166"/>
                </a:lnTo>
                <a:lnTo>
                  <a:pt x="0" y="5640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42627" y="2173368"/>
            <a:ext cx="4308503" cy="1523681"/>
          </a:xfrm>
          <a:custGeom>
            <a:avLst/>
            <a:gdLst/>
            <a:ahLst/>
            <a:cxnLst/>
            <a:rect l="l" t="t" r="r" b="b"/>
            <a:pathLst>
              <a:path w="4308503" h="1523681">
                <a:moveTo>
                  <a:pt x="0" y="0"/>
                </a:moveTo>
                <a:lnTo>
                  <a:pt x="4308503" y="0"/>
                </a:lnTo>
                <a:lnTo>
                  <a:pt x="4308503" y="1523681"/>
                </a:lnTo>
                <a:lnTo>
                  <a:pt x="0" y="1523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158" b="-4606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981075"/>
            <a:ext cx="11510293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PRICE OF APP VS INSTALLS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29483" y="3484324"/>
            <a:ext cx="41217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191919"/>
                </a:solidFill>
                <a:latin typeface="Merriweather"/>
              </a:rPr>
              <a:t>Statistical Test: t-test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29483" y="4720209"/>
            <a:ext cx="5913283" cy="827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3"/>
              </a:lnSpc>
              <a:spcBef>
                <a:spcPct val="0"/>
              </a:spcBef>
            </a:pPr>
            <a:r>
              <a:rPr lang="en-US" sz="2599" spc="101">
                <a:solidFill>
                  <a:srgbClr val="191919"/>
                </a:solidFill>
                <a:latin typeface="Merriweather"/>
              </a:rPr>
              <a:t>T-testResult (</a:t>
            </a:r>
            <a:r>
              <a:rPr lang="en-US" sz="2599" spc="101">
                <a:solidFill>
                  <a:srgbClr val="191919"/>
                </a:solidFill>
                <a:latin typeface="Merriweather Bold"/>
              </a:rPr>
              <a:t>statistic</a:t>
            </a:r>
            <a:r>
              <a:rPr lang="en-US" sz="2599" spc="101">
                <a:solidFill>
                  <a:srgbClr val="191919"/>
                </a:solidFill>
                <a:latin typeface="Merriweather"/>
              </a:rPr>
              <a:t>=6.087, </a:t>
            </a:r>
            <a:r>
              <a:rPr lang="en-US" sz="2599" spc="101">
                <a:solidFill>
                  <a:srgbClr val="191919"/>
                </a:solidFill>
                <a:latin typeface="Merriweather Bold"/>
              </a:rPr>
              <a:t>pvalue</a:t>
            </a:r>
            <a:r>
              <a:rPr lang="en-US" sz="2599" spc="101">
                <a:solidFill>
                  <a:srgbClr val="191919"/>
                </a:solidFill>
                <a:latin typeface="Merriweather"/>
              </a:rPr>
              <a:t>=1.150, df=2228735.0)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8453622" y="2725217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07434" y="3277422"/>
            <a:ext cx="7896301" cy="5009011"/>
          </a:xfrm>
          <a:custGeom>
            <a:avLst/>
            <a:gdLst/>
            <a:ahLst/>
            <a:cxnLst/>
            <a:rect l="l" t="t" r="r" b="b"/>
            <a:pathLst>
              <a:path w="7896301" h="5009011">
                <a:moveTo>
                  <a:pt x="0" y="0"/>
                </a:moveTo>
                <a:lnTo>
                  <a:pt x="7896301" y="0"/>
                </a:lnTo>
                <a:lnTo>
                  <a:pt x="7896301" y="5009011"/>
                </a:lnTo>
                <a:lnTo>
                  <a:pt x="0" y="500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467962" y="2725217"/>
            <a:ext cx="6299860" cy="6533083"/>
          </a:xfrm>
          <a:custGeom>
            <a:avLst/>
            <a:gdLst/>
            <a:ahLst/>
            <a:cxnLst/>
            <a:rect l="l" t="t" r="r" b="b"/>
            <a:pathLst>
              <a:path w="6299860" h="6533083">
                <a:moveTo>
                  <a:pt x="0" y="0"/>
                </a:moveTo>
                <a:lnTo>
                  <a:pt x="6299860" y="0"/>
                </a:lnTo>
                <a:lnTo>
                  <a:pt x="6299860" y="6533083"/>
                </a:lnTo>
                <a:lnTo>
                  <a:pt x="0" y="6533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6" b="-926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028700" y="981075"/>
            <a:ext cx="11510293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CATEGORY VS INSTALLS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2366442"/>
            <a:ext cx="437971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191919"/>
                </a:solidFill>
                <a:latin typeface="Merriweather"/>
              </a:rPr>
              <a:t>Statistical Test: ANOVA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682905" y="-343614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97388" y="231619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14950" y="5433015"/>
            <a:ext cx="14344350" cy="1515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9"/>
              </a:lnSpc>
            </a:pPr>
            <a:r>
              <a:rPr lang="en-US" sz="4378">
                <a:solidFill>
                  <a:srgbClr val="010101"/>
                </a:solidFill>
                <a:latin typeface="Merriweather Bold"/>
              </a:rPr>
              <a:t>4. Do price and category significantly impact the popularity of an app in terms of installs?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23712" y="3559940"/>
            <a:ext cx="15313801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2"/>
              </a:lnSpc>
              <a:spcBef>
                <a:spcPct val="0"/>
              </a:spcBef>
            </a:pPr>
            <a:r>
              <a:rPr lang="en-US" sz="6257" u="sng">
                <a:solidFill>
                  <a:srgbClr val="000000"/>
                </a:solidFill>
                <a:latin typeface="Merriweather Bold"/>
              </a:rPr>
              <a:t>SMART QUESTIONS BASED 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8793443" y="2769163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028700" y="3255539"/>
            <a:ext cx="6897686" cy="5640166"/>
          </a:xfrm>
          <a:custGeom>
            <a:avLst/>
            <a:gdLst/>
            <a:ahLst/>
            <a:cxnLst/>
            <a:rect l="l" t="t" r="r" b="b"/>
            <a:pathLst>
              <a:path w="6897686" h="5640166">
                <a:moveTo>
                  <a:pt x="0" y="0"/>
                </a:moveTo>
                <a:lnTo>
                  <a:pt x="6897686" y="0"/>
                </a:lnTo>
                <a:lnTo>
                  <a:pt x="6897686" y="5640165"/>
                </a:lnTo>
                <a:lnTo>
                  <a:pt x="0" y="564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28700" y="981075"/>
            <a:ext cx="11510293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RATING VS EDITOR’S CHOICE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60218" y="3406718"/>
            <a:ext cx="41217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191919"/>
                </a:solidFill>
                <a:latin typeface="Merriweather"/>
              </a:rPr>
              <a:t>Statistical Test: t-test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60218" y="4706112"/>
            <a:ext cx="7340991" cy="84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2"/>
              </a:lnSpc>
              <a:spcBef>
                <a:spcPct val="0"/>
              </a:spcBef>
            </a:pPr>
            <a:r>
              <a:rPr lang="en-US" sz="2600" spc="226">
                <a:solidFill>
                  <a:srgbClr val="191919"/>
                </a:solidFill>
                <a:latin typeface="Merriweather"/>
              </a:rPr>
              <a:t>T-test Result (</a:t>
            </a:r>
            <a:r>
              <a:rPr lang="en-US" sz="2600" spc="226">
                <a:solidFill>
                  <a:srgbClr val="191919"/>
                </a:solidFill>
                <a:latin typeface="Merriweather Bold"/>
              </a:rPr>
              <a:t>statistic</a:t>
            </a:r>
            <a:r>
              <a:rPr lang="en-US" sz="2600" spc="226">
                <a:solidFill>
                  <a:srgbClr val="191919"/>
                </a:solidFill>
                <a:latin typeface="Merriweather"/>
              </a:rPr>
              <a:t>=-164.071, </a:t>
            </a:r>
            <a:r>
              <a:rPr lang="en-US" sz="2600" spc="226">
                <a:solidFill>
                  <a:srgbClr val="191919"/>
                </a:solidFill>
                <a:latin typeface="Merriweather Bold"/>
              </a:rPr>
              <a:t>pvalue</a:t>
            </a:r>
            <a:r>
              <a:rPr lang="en-US" sz="2600" spc="226">
                <a:solidFill>
                  <a:srgbClr val="191919"/>
                </a:solidFill>
                <a:latin typeface="Merriweather"/>
              </a:rPr>
              <a:t>=0.0, df=222.0)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48446" y="6047047"/>
            <a:ext cx="7340991" cy="170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2"/>
              </a:lnSpc>
              <a:spcBef>
                <a:spcPct val="0"/>
              </a:spcBef>
            </a:pPr>
            <a:r>
              <a:rPr lang="en-US" sz="2600" spc="226">
                <a:solidFill>
                  <a:srgbClr val="191919"/>
                </a:solidFill>
                <a:latin typeface="Merriweather"/>
              </a:rPr>
              <a:t>Also a </a:t>
            </a:r>
            <a:r>
              <a:rPr lang="en-US" sz="2600" spc="226">
                <a:solidFill>
                  <a:srgbClr val="191919"/>
                </a:solidFill>
                <a:latin typeface="Merriweather Bold"/>
              </a:rPr>
              <a:t>smaller p-value</a:t>
            </a:r>
            <a:r>
              <a:rPr lang="en-US" sz="2600" spc="226">
                <a:solidFill>
                  <a:srgbClr val="191919"/>
                </a:solidFill>
                <a:latin typeface="Merriweather"/>
              </a:rPr>
              <a:t>, so we reject the null hypothesis and conclude that there is a </a:t>
            </a:r>
            <a:r>
              <a:rPr lang="en-US" sz="2600" spc="226">
                <a:solidFill>
                  <a:srgbClr val="191919"/>
                </a:solidFill>
                <a:latin typeface="Merriweather Bold"/>
              </a:rPr>
              <a:t>significant difference</a:t>
            </a:r>
            <a:r>
              <a:rPr lang="en-US" sz="2600" spc="226">
                <a:solidFill>
                  <a:srgbClr val="191919"/>
                </a:solidFill>
                <a:latin typeface="Merriweather"/>
              </a:rPr>
              <a:t> in the mean rating for editor's choice.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411066" y="5932906"/>
            <a:ext cx="7590143" cy="1979143"/>
            <a:chOff x="0" y="0"/>
            <a:chExt cx="1999050" cy="5212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9050" cy="521256"/>
            </a:xfrm>
            <a:custGeom>
              <a:avLst/>
              <a:gdLst/>
              <a:ahLst/>
              <a:cxnLst/>
              <a:rect l="l" t="t" r="r" b="b"/>
              <a:pathLst>
                <a:path w="1999050" h="521256">
                  <a:moveTo>
                    <a:pt x="0" y="0"/>
                  </a:moveTo>
                  <a:lnTo>
                    <a:pt x="1999050" y="0"/>
                  </a:lnTo>
                  <a:lnTo>
                    <a:pt x="1999050" y="521256"/>
                  </a:lnTo>
                  <a:lnTo>
                    <a:pt x="0" y="521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999050" cy="549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8762651" y="2728156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04077" y="3152642"/>
            <a:ext cx="7059545" cy="5640166"/>
          </a:xfrm>
          <a:custGeom>
            <a:avLst/>
            <a:gdLst/>
            <a:ahLst/>
            <a:cxnLst/>
            <a:rect l="l" t="t" r="r" b="b"/>
            <a:pathLst>
              <a:path w="7059545" h="5640166">
                <a:moveTo>
                  <a:pt x="0" y="0"/>
                </a:moveTo>
                <a:lnTo>
                  <a:pt x="7059545" y="0"/>
                </a:lnTo>
                <a:lnTo>
                  <a:pt x="7059545" y="5640165"/>
                </a:lnTo>
                <a:lnTo>
                  <a:pt x="0" y="564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44465" y="981075"/>
            <a:ext cx="11510293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EDITOR’S CHOICE VS INSTALLS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20908" y="3094424"/>
            <a:ext cx="41217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191919"/>
                </a:solidFill>
                <a:latin typeface="Merriweather"/>
              </a:rPr>
              <a:t>Statistical Test: t-test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20908" y="4104074"/>
            <a:ext cx="6261125" cy="1302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8"/>
              </a:lnSpc>
              <a:spcBef>
                <a:spcPct val="0"/>
              </a:spcBef>
            </a:pPr>
            <a:r>
              <a:rPr lang="en-US" sz="2658" spc="231">
                <a:solidFill>
                  <a:srgbClr val="191919"/>
                </a:solidFill>
                <a:latin typeface="Merriweather"/>
              </a:rPr>
              <a:t>T-test Result(</a:t>
            </a:r>
            <a:r>
              <a:rPr lang="en-US" sz="2658" spc="231">
                <a:solidFill>
                  <a:srgbClr val="191919"/>
                </a:solidFill>
                <a:latin typeface="Merriweather Bold"/>
              </a:rPr>
              <a:t>statistic</a:t>
            </a:r>
            <a:r>
              <a:rPr lang="en-US" sz="2658" spc="231">
                <a:solidFill>
                  <a:srgbClr val="191919"/>
                </a:solidFill>
                <a:latin typeface="Merriweather"/>
              </a:rPr>
              <a:t>=-164.071, </a:t>
            </a:r>
          </a:p>
          <a:p>
            <a:pPr>
              <a:lnSpc>
                <a:spcPts val="3508"/>
              </a:lnSpc>
              <a:spcBef>
                <a:spcPct val="0"/>
              </a:spcBef>
            </a:pPr>
            <a:r>
              <a:rPr lang="en-US" sz="2658" spc="231">
                <a:solidFill>
                  <a:srgbClr val="191919"/>
                </a:solidFill>
                <a:latin typeface="Merriweather Bold"/>
              </a:rPr>
              <a:t>pvalue</a:t>
            </a:r>
            <a:r>
              <a:rPr lang="en-US" sz="2658" spc="231">
                <a:solidFill>
                  <a:srgbClr val="191919"/>
                </a:solidFill>
                <a:latin typeface="Merriweather"/>
              </a:rPr>
              <a:t>=0.0, </a:t>
            </a:r>
            <a:r>
              <a:rPr lang="en-US" sz="2658" spc="231">
                <a:solidFill>
                  <a:srgbClr val="191919"/>
                </a:solidFill>
                <a:latin typeface="Merriweather Bold"/>
              </a:rPr>
              <a:t>df</a:t>
            </a:r>
            <a:r>
              <a:rPr lang="en-US" sz="2658" spc="231">
                <a:solidFill>
                  <a:srgbClr val="191919"/>
                </a:solidFill>
                <a:latin typeface="Merriweather"/>
              </a:rPr>
              <a:t>=222.0)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5944149"/>
            <a:ext cx="6984767" cy="213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2"/>
              </a:lnSpc>
              <a:spcBef>
                <a:spcPct val="0"/>
              </a:spcBef>
            </a:pPr>
            <a:r>
              <a:rPr lang="en-US" sz="2600" spc="226">
                <a:solidFill>
                  <a:srgbClr val="191919"/>
                </a:solidFill>
                <a:latin typeface="Merriweather"/>
              </a:rPr>
              <a:t>Also a </a:t>
            </a:r>
            <a:r>
              <a:rPr lang="en-US" sz="2600" spc="226">
                <a:solidFill>
                  <a:srgbClr val="191919"/>
                </a:solidFill>
                <a:latin typeface="Merriweather Bold"/>
              </a:rPr>
              <a:t>smaller p-value</a:t>
            </a:r>
            <a:r>
              <a:rPr lang="en-US" sz="2600" spc="226">
                <a:solidFill>
                  <a:srgbClr val="191919"/>
                </a:solidFill>
                <a:latin typeface="Merriweather"/>
              </a:rPr>
              <a:t>, so we reject the null hypothesis and conclude that there is a </a:t>
            </a:r>
            <a:r>
              <a:rPr lang="en-US" sz="2600" spc="226">
                <a:solidFill>
                  <a:srgbClr val="191919"/>
                </a:solidFill>
                <a:latin typeface="Merriweather Bold"/>
              </a:rPr>
              <a:t>significant difference</a:t>
            </a:r>
            <a:r>
              <a:rPr lang="en-US" sz="2600" spc="226">
                <a:solidFill>
                  <a:srgbClr val="191919"/>
                </a:solidFill>
                <a:latin typeface="Merriweather"/>
              </a:rPr>
              <a:t> in the mean installs for editor's choice.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020908" y="5929396"/>
            <a:ext cx="7713236" cy="2190159"/>
            <a:chOff x="0" y="0"/>
            <a:chExt cx="2031470" cy="5768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1469" cy="576832"/>
            </a:xfrm>
            <a:custGeom>
              <a:avLst/>
              <a:gdLst/>
              <a:ahLst/>
              <a:cxnLst/>
              <a:rect l="l" t="t" r="r" b="b"/>
              <a:pathLst>
                <a:path w="2031469" h="576832">
                  <a:moveTo>
                    <a:pt x="0" y="0"/>
                  </a:moveTo>
                  <a:lnTo>
                    <a:pt x="2031469" y="0"/>
                  </a:lnTo>
                  <a:lnTo>
                    <a:pt x="2031469" y="576832"/>
                  </a:lnTo>
                  <a:lnTo>
                    <a:pt x="0" y="5768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31470" cy="605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643406" y="0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75133" y="194095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160738" y="3024569"/>
            <a:ext cx="7536916" cy="4237862"/>
          </a:xfrm>
          <a:custGeom>
            <a:avLst/>
            <a:gdLst/>
            <a:ahLst/>
            <a:cxnLst/>
            <a:rect l="l" t="t" r="r" b="b"/>
            <a:pathLst>
              <a:path w="7536916" h="4237862">
                <a:moveTo>
                  <a:pt x="0" y="0"/>
                </a:moveTo>
                <a:lnTo>
                  <a:pt x="7536916" y="0"/>
                </a:lnTo>
                <a:lnTo>
                  <a:pt x="7536916" y="4237862"/>
                </a:lnTo>
                <a:lnTo>
                  <a:pt x="0" y="423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323712" y="2124896"/>
            <a:ext cx="4435235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5215" y="3812016"/>
            <a:ext cx="6647838" cy="3496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10101"/>
                </a:solidFill>
                <a:latin typeface="Merriweather"/>
              </a:rPr>
              <a:t>To analyze the trends surrounding the Google App market over the last decade.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10101"/>
              </a:solidFill>
              <a:latin typeface="Merriweather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10101"/>
                </a:solidFill>
                <a:latin typeface="Merriweather"/>
              </a:rPr>
              <a:t>To design a predictive model based on the app features to predict its rating.</a:t>
            </a:r>
          </a:p>
          <a:p>
            <a:pPr algn="l">
              <a:lnSpc>
                <a:spcPts val="3079"/>
              </a:lnSpc>
            </a:pPr>
            <a:endParaRPr lang="en-US" sz="2199" u="none" strike="noStrike">
              <a:solidFill>
                <a:srgbClr val="010101"/>
              </a:solidFill>
              <a:latin typeface="Merriweather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10101"/>
                </a:solidFill>
                <a:latin typeface="Merriweather"/>
              </a:rPr>
              <a:t>To provide an insight into what truly makes an app stand out and become a favorite of the audience.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682905" y="-343614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97388" y="231619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35919" y="5442540"/>
            <a:ext cx="14001594" cy="752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1"/>
              </a:lnSpc>
            </a:pPr>
            <a:r>
              <a:rPr lang="en-US" sz="4493">
                <a:solidFill>
                  <a:srgbClr val="010101"/>
                </a:solidFill>
                <a:latin typeface="Merriweather Bold"/>
              </a:rPr>
              <a:t>5. Does app size affect the number of installs?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23712" y="3559940"/>
            <a:ext cx="15313801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2"/>
              </a:lnSpc>
              <a:spcBef>
                <a:spcPct val="0"/>
              </a:spcBef>
            </a:pPr>
            <a:r>
              <a:rPr lang="en-US" sz="6257" u="sng">
                <a:solidFill>
                  <a:srgbClr val="000000"/>
                </a:solidFill>
                <a:latin typeface="Merriweather Bold"/>
              </a:rPr>
              <a:t>SMART QUESTIONS BASED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8453622" y="2725217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8778" y="3233527"/>
            <a:ext cx="7059545" cy="5640166"/>
          </a:xfrm>
          <a:custGeom>
            <a:avLst/>
            <a:gdLst/>
            <a:ahLst/>
            <a:cxnLst/>
            <a:rect l="l" t="t" r="r" b="b"/>
            <a:pathLst>
              <a:path w="7059545" h="5640166">
                <a:moveTo>
                  <a:pt x="0" y="0"/>
                </a:moveTo>
                <a:lnTo>
                  <a:pt x="7059544" y="0"/>
                </a:lnTo>
                <a:lnTo>
                  <a:pt x="7059544" y="5640165"/>
                </a:lnTo>
                <a:lnTo>
                  <a:pt x="0" y="564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8948922" y="3658337"/>
            <a:ext cx="7662700" cy="5384712"/>
            <a:chOff x="0" y="0"/>
            <a:chExt cx="2018160" cy="14181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18160" cy="1418196"/>
            </a:xfrm>
            <a:custGeom>
              <a:avLst/>
              <a:gdLst/>
              <a:ahLst/>
              <a:cxnLst/>
              <a:rect l="l" t="t" r="r" b="b"/>
              <a:pathLst>
                <a:path w="2018160" h="1418196">
                  <a:moveTo>
                    <a:pt x="0" y="0"/>
                  </a:moveTo>
                  <a:lnTo>
                    <a:pt x="2018160" y="0"/>
                  </a:lnTo>
                  <a:lnTo>
                    <a:pt x="2018160" y="1418196"/>
                  </a:lnTo>
                  <a:lnTo>
                    <a:pt x="0" y="1418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018160" cy="1446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01864" y="981075"/>
            <a:ext cx="11510293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191919"/>
                </a:solidFill>
                <a:latin typeface="Merriweather Bold"/>
              </a:rPr>
              <a:t>APP SIZE VS INSTALLS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1866" y="2808077"/>
            <a:ext cx="7520583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u="sng">
                <a:solidFill>
                  <a:srgbClr val="191919"/>
                </a:solidFill>
                <a:latin typeface="Boston Angel"/>
              </a:rPr>
              <a:t>Statistical Test: OLS Regression Results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16048" y="3678886"/>
            <a:ext cx="7328449" cy="5315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2"/>
              </a:lnSpc>
              <a:spcBef>
                <a:spcPct val="0"/>
              </a:spcBef>
            </a:pPr>
            <a:r>
              <a:rPr lang="en-US" sz="2494" spc="216">
                <a:solidFill>
                  <a:srgbClr val="191919"/>
                </a:solidFill>
                <a:latin typeface="Merriweather"/>
              </a:rPr>
              <a:t>Despite statistically significant relationships between </a:t>
            </a:r>
            <a:r>
              <a:rPr lang="en-US" sz="2494" spc="216">
                <a:solidFill>
                  <a:srgbClr val="191919"/>
                </a:solidFill>
                <a:latin typeface="Merriweather Bold"/>
              </a:rPr>
              <a:t>'Size'</a:t>
            </a:r>
            <a:r>
              <a:rPr lang="en-US" sz="2494" spc="216">
                <a:solidFill>
                  <a:srgbClr val="191919"/>
                </a:solidFill>
                <a:latin typeface="Merriweather"/>
              </a:rPr>
              <a:t> and </a:t>
            </a:r>
            <a:r>
              <a:rPr lang="en-US" sz="2494" spc="216">
                <a:solidFill>
                  <a:srgbClr val="191919"/>
                </a:solidFill>
                <a:latin typeface="Merriweather Bold"/>
              </a:rPr>
              <a:t>'Minimum Installs'/'Maximum Installs'</a:t>
            </a:r>
            <a:r>
              <a:rPr lang="en-US" sz="2494" spc="216">
                <a:solidFill>
                  <a:srgbClr val="191919"/>
                </a:solidFill>
                <a:latin typeface="Merriweather"/>
              </a:rPr>
              <a:t>, the models exhibit limited practical significance due to:</a:t>
            </a:r>
          </a:p>
          <a:p>
            <a:pPr marL="538478" lvl="1" indent="-269239">
              <a:lnSpc>
                <a:spcPts val="3292"/>
              </a:lnSpc>
              <a:buFont typeface="Arial"/>
              <a:buChar char="•"/>
            </a:pPr>
            <a:r>
              <a:rPr lang="en-US" sz="2494" spc="216">
                <a:solidFill>
                  <a:srgbClr val="191919"/>
                </a:solidFill>
                <a:latin typeface="Merriweather"/>
              </a:rPr>
              <a:t>low R-squared values</a:t>
            </a:r>
          </a:p>
          <a:p>
            <a:pPr marL="538478" lvl="1" indent="-269239">
              <a:lnSpc>
                <a:spcPts val="3292"/>
              </a:lnSpc>
              <a:buFont typeface="Arial"/>
              <a:buChar char="•"/>
            </a:pPr>
            <a:r>
              <a:rPr lang="en-US" sz="2494" spc="216">
                <a:solidFill>
                  <a:srgbClr val="191919"/>
                </a:solidFill>
                <a:latin typeface="Merriweather"/>
              </a:rPr>
              <a:t>potential violations of model assumptions</a:t>
            </a:r>
          </a:p>
          <a:p>
            <a:pPr marL="538478" lvl="1" indent="-269239">
              <a:lnSpc>
                <a:spcPts val="3292"/>
              </a:lnSpc>
              <a:buFont typeface="Arial"/>
              <a:buChar char="•"/>
            </a:pPr>
            <a:r>
              <a:rPr lang="en-US" sz="2494" spc="216">
                <a:solidFill>
                  <a:srgbClr val="191919"/>
                </a:solidFill>
                <a:latin typeface="Merriweather"/>
              </a:rPr>
              <a:t>high AIC/BIC values suggesting complexity, and </a:t>
            </a:r>
          </a:p>
          <a:p>
            <a:pPr marL="538478" lvl="1" indent="-269239">
              <a:lnSpc>
                <a:spcPts val="3292"/>
              </a:lnSpc>
              <a:buFont typeface="Arial"/>
              <a:buChar char="•"/>
            </a:pPr>
            <a:r>
              <a:rPr lang="en-US" sz="2494" spc="216">
                <a:solidFill>
                  <a:srgbClr val="191919"/>
                </a:solidFill>
                <a:latin typeface="Merriweather"/>
              </a:rPr>
              <a:t>indications of multicollinearity issues, emphasizing the need for refinement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584157" y="0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323712" cy="10287000"/>
            <a:chOff x="0" y="0"/>
            <a:chExt cx="61200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2006" cy="2709333"/>
            </a:xfrm>
            <a:custGeom>
              <a:avLst/>
              <a:gdLst/>
              <a:ahLst/>
              <a:cxnLst/>
              <a:rect l="l" t="t" r="r" b="b"/>
              <a:pathLst>
                <a:path w="612006" h="2709333">
                  <a:moveTo>
                    <a:pt x="0" y="0"/>
                  </a:moveTo>
                  <a:lnTo>
                    <a:pt x="612006" y="0"/>
                  </a:lnTo>
                  <a:lnTo>
                    <a:pt x="6120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1200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3117" y="2118696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21489" y="4583771"/>
            <a:ext cx="14794847" cy="120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6"/>
              </a:lnSpc>
              <a:spcBef>
                <a:spcPct val="0"/>
              </a:spcBef>
            </a:pPr>
            <a:r>
              <a:rPr lang="en-US" sz="6260" u="sng">
                <a:solidFill>
                  <a:srgbClr val="000000"/>
                </a:solidFill>
                <a:latin typeface="Merriweather Bold"/>
              </a:rPr>
              <a:t>MODEL BUILDING AND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94431" y="1815243"/>
            <a:ext cx="7153154" cy="2650748"/>
          </a:xfrm>
          <a:custGeom>
            <a:avLst/>
            <a:gdLst/>
            <a:ahLst/>
            <a:cxnLst/>
            <a:rect l="l" t="t" r="r" b="b"/>
            <a:pathLst>
              <a:path w="7153154" h="2650748">
                <a:moveTo>
                  <a:pt x="0" y="0"/>
                </a:moveTo>
                <a:lnTo>
                  <a:pt x="7153154" y="0"/>
                </a:lnTo>
                <a:lnTo>
                  <a:pt x="7153154" y="2650747"/>
                </a:lnTo>
                <a:lnTo>
                  <a:pt x="0" y="2650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832" b="-1016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94431" y="5502774"/>
            <a:ext cx="7153154" cy="3755526"/>
            <a:chOff x="0" y="0"/>
            <a:chExt cx="1883958" cy="9891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83958" cy="989110"/>
            </a:xfrm>
            <a:custGeom>
              <a:avLst/>
              <a:gdLst/>
              <a:ahLst/>
              <a:cxnLst/>
              <a:rect l="l" t="t" r="r" b="b"/>
              <a:pathLst>
                <a:path w="1883958" h="989110">
                  <a:moveTo>
                    <a:pt x="0" y="0"/>
                  </a:moveTo>
                  <a:lnTo>
                    <a:pt x="1883958" y="0"/>
                  </a:lnTo>
                  <a:lnTo>
                    <a:pt x="1883958" y="989110"/>
                  </a:lnTo>
                  <a:lnTo>
                    <a:pt x="0" y="989110"/>
                  </a:lnTo>
                  <a:close/>
                </a:path>
              </a:pathLst>
            </a:custGeom>
            <a:solidFill>
              <a:srgbClr val="1B1A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883958" cy="1017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FFFFFF"/>
                  </a:solidFill>
                  <a:latin typeface="Merriweather"/>
                </a:rPr>
                <a:t>RMSE - Root Mean Squared Error</a:t>
              </a:r>
            </a:p>
            <a:p>
              <a:pPr algn="ctr">
                <a:lnSpc>
                  <a:spcPts val="2852"/>
                </a:lnSpc>
              </a:pPr>
              <a:endParaRPr lang="en-US" sz="2160" spc="187">
                <a:solidFill>
                  <a:srgbClr val="FFFFFF"/>
                </a:solidFill>
                <a:latin typeface="Merriweather"/>
              </a:endParaRPr>
            </a:p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FFFFFF"/>
                  </a:solidFill>
                  <a:latin typeface="Merriweather"/>
                </a:rPr>
                <a:t>i = variable i </a:t>
              </a:r>
            </a:p>
            <a:p>
              <a:pPr algn="ctr">
                <a:lnSpc>
                  <a:spcPts val="2852"/>
                </a:lnSpc>
              </a:pPr>
              <a:endParaRPr lang="en-US" sz="2160" spc="187">
                <a:solidFill>
                  <a:srgbClr val="FFFFFF"/>
                </a:solidFill>
                <a:latin typeface="Merriweather"/>
              </a:endParaRPr>
            </a:p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FFFFFF"/>
                  </a:solidFill>
                  <a:latin typeface="Merriweather"/>
                </a:rPr>
                <a:t>N = Number of non-missing data points </a:t>
              </a:r>
            </a:p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FFFFFF"/>
                  </a:solidFill>
                  <a:latin typeface="Merriweather"/>
                </a:rPr>
                <a:t> </a:t>
              </a:r>
            </a:p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FFFFFF"/>
                  </a:solidFill>
                  <a:latin typeface="Merriweather"/>
                </a:rPr>
                <a:t>x_i = Actual observation </a:t>
              </a:r>
            </a:p>
            <a:p>
              <a:pPr algn="ctr">
                <a:lnSpc>
                  <a:spcPts val="2852"/>
                </a:lnSpc>
              </a:pPr>
              <a:endParaRPr lang="en-US" sz="2160" spc="187">
                <a:solidFill>
                  <a:srgbClr val="FFFFFF"/>
                </a:solidFill>
                <a:latin typeface="Merriweather"/>
              </a:endParaRPr>
            </a:p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FFFFFF"/>
                  </a:solidFill>
                  <a:latin typeface="Merriweather"/>
                </a:rPr>
                <a:t>xiˆ = Predicted observation </a:t>
              </a:r>
            </a:p>
            <a:p>
              <a:pPr algn="ctr">
                <a:lnSpc>
                  <a:spcPts val="2852"/>
                </a:lnSpc>
              </a:pPr>
              <a:endParaRPr lang="en-US" sz="2160" spc="187">
                <a:solidFill>
                  <a:srgbClr val="FFFFFF"/>
                </a:solidFill>
                <a:latin typeface="Merriweather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11402" y="40691"/>
            <a:ext cx="9865197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EVALUATION METRIC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2802428"/>
            <a:ext cx="5343667" cy="4154605"/>
            <a:chOff x="0" y="0"/>
            <a:chExt cx="1407385" cy="10942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07385" cy="1094217"/>
            </a:xfrm>
            <a:custGeom>
              <a:avLst/>
              <a:gdLst/>
              <a:ahLst/>
              <a:cxnLst/>
              <a:rect l="l" t="t" r="r" b="b"/>
              <a:pathLst>
                <a:path w="1407385" h="1094217">
                  <a:moveTo>
                    <a:pt x="57952" y="0"/>
                  </a:moveTo>
                  <a:lnTo>
                    <a:pt x="1349433" y="0"/>
                  </a:lnTo>
                  <a:cubicBezTo>
                    <a:pt x="1381439" y="0"/>
                    <a:pt x="1407385" y="25946"/>
                    <a:pt x="1407385" y="57952"/>
                  </a:cubicBezTo>
                  <a:lnTo>
                    <a:pt x="1407385" y="1036265"/>
                  </a:lnTo>
                  <a:cubicBezTo>
                    <a:pt x="1407385" y="1051635"/>
                    <a:pt x="1401280" y="1066375"/>
                    <a:pt x="1390412" y="1077243"/>
                  </a:cubicBezTo>
                  <a:cubicBezTo>
                    <a:pt x="1379544" y="1088111"/>
                    <a:pt x="1364803" y="1094217"/>
                    <a:pt x="1349433" y="1094217"/>
                  </a:cubicBezTo>
                  <a:lnTo>
                    <a:pt x="57952" y="1094217"/>
                  </a:lnTo>
                  <a:cubicBezTo>
                    <a:pt x="25946" y="1094217"/>
                    <a:pt x="0" y="1068271"/>
                    <a:pt x="0" y="1036265"/>
                  </a:cubicBezTo>
                  <a:lnTo>
                    <a:pt x="0" y="57952"/>
                  </a:lnTo>
                  <a:cubicBezTo>
                    <a:pt x="0" y="42582"/>
                    <a:pt x="6106" y="27842"/>
                    <a:pt x="16974" y="16974"/>
                  </a:cubicBezTo>
                  <a:cubicBezTo>
                    <a:pt x="27842" y="6106"/>
                    <a:pt x="42582" y="0"/>
                    <a:pt x="579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07385" cy="1132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031099"/>
            <a:ext cx="5343667" cy="108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535" lvl="1" indent="-233268">
              <a:lnSpc>
                <a:spcPts val="2852"/>
              </a:lnSpc>
              <a:buFont typeface="Arial"/>
              <a:buChar char="•"/>
            </a:pPr>
            <a:r>
              <a:rPr lang="en-US" sz="2160" spc="187">
                <a:solidFill>
                  <a:srgbClr val="000000"/>
                </a:solidFill>
                <a:latin typeface="Merriweather"/>
              </a:rPr>
              <a:t>The metric used is RMSE- Root Mean Squared Error</a:t>
            </a:r>
          </a:p>
          <a:p>
            <a:pPr marL="466535" lvl="1" indent="-233268">
              <a:lnSpc>
                <a:spcPts val="2852"/>
              </a:lnSpc>
              <a:buFont typeface="Arial"/>
              <a:buChar char="•"/>
            </a:pPr>
            <a:r>
              <a:rPr lang="en-US" sz="2160" spc="187">
                <a:solidFill>
                  <a:srgbClr val="000000"/>
                </a:solidFill>
                <a:latin typeface="Merriweather"/>
              </a:rPr>
              <a:t>It is the square root of MSE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1402" y="40691"/>
            <a:ext cx="9865197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LINEAR &amp; SGD  REGRESSION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74014" y="1600200"/>
            <a:ext cx="3507314" cy="2172203"/>
            <a:chOff x="0" y="0"/>
            <a:chExt cx="923737" cy="5721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66901" y="2023940"/>
            <a:ext cx="3775886" cy="91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LR Train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3.96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6847" y="4343903"/>
            <a:ext cx="7137535" cy="3136265"/>
            <a:chOff x="0" y="0"/>
            <a:chExt cx="1879845" cy="8260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79845" cy="826012"/>
            </a:xfrm>
            <a:custGeom>
              <a:avLst/>
              <a:gdLst/>
              <a:ahLst/>
              <a:cxnLst/>
              <a:rect l="l" t="t" r="r" b="b"/>
              <a:pathLst>
                <a:path w="1879845" h="826012">
                  <a:moveTo>
                    <a:pt x="0" y="0"/>
                  </a:moveTo>
                  <a:lnTo>
                    <a:pt x="1879845" y="0"/>
                  </a:lnTo>
                  <a:lnTo>
                    <a:pt x="1879845" y="826012"/>
                  </a:lnTo>
                  <a:lnTo>
                    <a:pt x="0" y="8260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79845" cy="864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39751" lvl="1" indent="-269876">
                <a:lnSpc>
                  <a:spcPts val="3300"/>
                </a:lnSpc>
                <a:buFont typeface="Arial"/>
                <a:buChar char="•"/>
              </a:pPr>
              <a:r>
                <a:rPr lang="en-US" sz="2500" spc="217">
                  <a:solidFill>
                    <a:srgbClr val="000000"/>
                  </a:solidFill>
                  <a:latin typeface="Merriweather"/>
                </a:rPr>
                <a:t>Our linear regression model has been evaluated using the RMSE method.</a:t>
              </a:r>
            </a:p>
            <a:p>
              <a:pPr marL="539751" lvl="1" indent="-269876">
                <a:lnSpc>
                  <a:spcPts val="3300"/>
                </a:lnSpc>
                <a:buFont typeface="Arial"/>
                <a:buChar char="•"/>
              </a:pPr>
              <a:r>
                <a:rPr lang="en-US" sz="2500" spc="217">
                  <a:solidFill>
                    <a:srgbClr val="000000"/>
                  </a:solidFill>
                  <a:latin typeface="Merriweather"/>
                </a:rPr>
                <a:t>We get a ~ 3.96 RMSE value in the train set and just a bit more, 3.98, on the test set, indicating that our model isn't overfitting.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580937" y="1600200"/>
            <a:ext cx="3507314" cy="2172203"/>
            <a:chOff x="0" y="0"/>
            <a:chExt cx="923737" cy="5721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46651" y="2023940"/>
            <a:ext cx="3775886" cy="91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LR Test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3.98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084763" y="4343903"/>
            <a:ext cx="6999662" cy="3136265"/>
            <a:chOff x="0" y="0"/>
            <a:chExt cx="1843532" cy="8260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43532" cy="826012"/>
            </a:xfrm>
            <a:custGeom>
              <a:avLst/>
              <a:gdLst/>
              <a:ahLst/>
              <a:cxnLst/>
              <a:rect l="l" t="t" r="r" b="b"/>
              <a:pathLst>
                <a:path w="1843532" h="826012">
                  <a:moveTo>
                    <a:pt x="0" y="0"/>
                  </a:moveTo>
                  <a:lnTo>
                    <a:pt x="1843532" y="0"/>
                  </a:lnTo>
                  <a:lnTo>
                    <a:pt x="1843532" y="826012"/>
                  </a:lnTo>
                  <a:lnTo>
                    <a:pt x="0" y="8260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843532" cy="854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We get a worse RMSE than the Linear model, it has now increased way beyond a bad error.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30709" y="1600200"/>
            <a:ext cx="3648000" cy="2172203"/>
            <a:chOff x="0" y="0"/>
            <a:chExt cx="960790" cy="5721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0790" cy="572103"/>
            </a:xfrm>
            <a:custGeom>
              <a:avLst/>
              <a:gdLst/>
              <a:ahLst/>
              <a:cxnLst/>
              <a:rect l="l" t="t" r="r" b="b"/>
              <a:pathLst>
                <a:path w="960790" h="572103">
                  <a:moveTo>
                    <a:pt x="84889" y="0"/>
                  </a:moveTo>
                  <a:lnTo>
                    <a:pt x="875901" y="0"/>
                  </a:lnTo>
                  <a:cubicBezTo>
                    <a:pt x="898415" y="0"/>
                    <a:pt x="920007" y="8944"/>
                    <a:pt x="935926" y="24864"/>
                  </a:cubicBezTo>
                  <a:cubicBezTo>
                    <a:pt x="951846" y="40783"/>
                    <a:pt x="960790" y="62375"/>
                    <a:pt x="960790" y="84889"/>
                  </a:cubicBezTo>
                  <a:lnTo>
                    <a:pt x="960790" y="487213"/>
                  </a:lnTo>
                  <a:cubicBezTo>
                    <a:pt x="960790" y="534096"/>
                    <a:pt x="922784" y="572103"/>
                    <a:pt x="875901" y="572103"/>
                  </a:cubicBezTo>
                  <a:lnTo>
                    <a:pt x="84889" y="572103"/>
                  </a:lnTo>
                  <a:cubicBezTo>
                    <a:pt x="62375" y="572103"/>
                    <a:pt x="40783" y="563159"/>
                    <a:pt x="24864" y="547239"/>
                  </a:cubicBezTo>
                  <a:cubicBezTo>
                    <a:pt x="8944" y="531319"/>
                    <a:pt x="0" y="509727"/>
                    <a:pt x="0" y="487213"/>
                  </a:cubicBezTo>
                  <a:lnTo>
                    <a:pt x="0" y="84889"/>
                  </a:lnTo>
                  <a:cubicBezTo>
                    <a:pt x="0" y="62375"/>
                    <a:pt x="8944" y="40783"/>
                    <a:pt x="24864" y="24864"/>
                  </a:cubicBezTo>
                  <a:cubicBezTo>
                    <a:pt x="40783" y="8944"/>
                    <a:pt x="62375" y="0"/>
                    <a:pt x="848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960790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577111" y="1600200"/>
            <a:ext cx="3507314" cy="2172203"/>
            <a:chOff x="0" y="0"/>
            <a:chExt cx="923737" cy="5721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630709" y="2023940"/>
            <a:ext cx="3661586" cy="91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SGD Train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5.57 e+45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577111" y="2023940"/>
            <a:ext cx="3641600" cy="91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SGD Test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5.26 e+45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8765" y="40691"/>
            <a:ext cx="16260350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LGBM &amp; DECISION  TREE MODEL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93051" y="1609737"/>
            <a:ext cx="3507314" cy="2172203"/>
            <a:chOff x="0" y="0"/>
            <a:chExt cx="923737" cy="5721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58765" y="1988512"/>
            <a:ext cx="3775886" cy="138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LGBM Train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0.1934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65883" y="4467740"/>
            <a:ext cx="7137535" cy="3058253"/>
            <a:chOff x="0" y="0"/>
            <a:chExt cx="1879845" cy="8054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79845" cy="805466"/>
            </a:xfrm>
            <a:custGeom>
              <a:avLst/>
              <a:gdLst/>
              <a:ahLst/>
              <a:cxnLst/>
              <a:rect l="l" t="t" r="r" b="b"/>
              <a:pathLst>
                <a:path w="1879845" h="805466">
                  <a:moveTo>
                    <a:pt x="0" y="0"/>
                  </a:moveTo>
                  <a:lnTo>
                    <a:pt x="1879845" y="0"/>
                  </a:lnTo>
                  <a:lnTo>
                    <a:pt x="1879845" y="805466"/>
                  </a:lnTo>
                  <a:lnTo>
                    <a:pt x="0" y="80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879845" cy="834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Amazing result of an RMSE of 0.19. Best till now.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85668" y="1609737"/>
            <a:ext cx="3507314" cy="2172203"/>
            <a:chOff x="0" y="0"/>
            <a:chExt cx="923737" cy="5721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385668" y="1988512"/>
            <a:ext cx="3568768" cy="138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LGBM Test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0.1936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969403" y="4487560"/>
            <a:ext cx="7032027" cy="3038433"/>
            <a:chOff x="0" y="0"/>
            <a:chExt cx="1852057" cy="8002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52057" cy="800246"/>
            </a:xfrm>
            <a:custGeom>
              <a:avLst/>
              <a:gdLst/>
              <a:ahLst/>
              <a:cxnLst/>
              <a:rect l="l" t="t" r="r" b="b"/>
              <a:pathLst>
                <a:path w="1852057" h="800246">
                  <a:moveTo>
                    <a:pt x="0" y="0"/>
                  </a:moveTo>
                  <a:lnTo>
                    <a:pt x="1852057" y="0"/>
                  </a:lnTo>
                  <a:lnTo>
                    <a:pt x="1852057" y="800246"/>
                  </a:lnTo>
                  <a:lnTo>
                    <a:pt x="0" y="800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852057" cy="82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Decision Tree also returns good results, with an RMSE of 0.2. But the LGBM is still the better one.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92224" y="1609737"/>
            <a:ext cx="3507314" cy="2172203"/>
            <a:chOff x="0" y="0"/>
            <a:chExt cx="923737" cy="5721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137327" y="1609737"/>
            <a:ext cx="3507314" cy="2172203"/>
            <a:chOff x="0" y="0"/>
            <a:chExt cx="923737" cy="5721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331898" y="1988512"/>
            <a:ext cx="3179380" cy="138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DT Train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0.2069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485417" y="1988512"/>
            <a:ext cx="2811134" cy="138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DT Test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0.2071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7754" y="4203232"/>
            <a:ext cx="7137535" cy="4854541"/>
            <a:chOff x="0" y="0"/>
            <a:chExt cx="1879845" cy="12785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9845" cy="1278562"/>
            </a:xfrm>
            <a:custGeom>
              <a:avLst/>
              <a:gdLst/>
              <a:ahLst/>
              <a:cxnLst/>
              <a:rect l="l" t="t" r="r" b="b"/>
              <a:pathLst>
                <a:path w="1879845" h="1278562">
                  <a:moveTo>
                    <a:pt x="0" y="0"/>
                  </a:moveTo>
                  <a:lnTo>
                    <a:pt x="1879845" y="0"/>
                  </a:lnTo>
                  <a:lnTo>
                    <a:pt x="1879845" y="1278562"/>
                  </a:lnTo>
                  <a:lnTo>
                    <a:pt x="0" y="1278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879845" cy="13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432"/>
                </a:lnSpc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The best set of hyperparameters are:</a:t>
              </a:r>
            </a:p>
            <a:p>
              <a:pPr>
                <a:lnSpc>
                  <a:spcPts val="3432"/>
                </a:lnSpc>
              </a:pPr>
              <a:endParaRPr lang="en-US" sz="2600" spc="226">
                <a:solidFill>
                  <a:srgbClr val="000000"/>
                </a:solidFill>
                <a:latin typeface="Merriweather"/>
              </a:endParaRPr>
            </a:p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Learning rate: 0.1</a:t>
              </a:r>
            </a:p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max_depth: 16</a:t>
              </a:r>
            </a:p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n_estimators: 153</a:t>
              </a:r>
            </a:p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num_leaves: 31</a:t>
              </a:r>
            </a:p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reg_alpha: 0.063836718</a:t>
              </a:r>
            </a:p>
            <a:p>
              <a:pPr>
                <a:lnSpc>
                  <a:spcPts val="3432"/>
                </a:lnSpc>
              </a:pPr>
              <a:endParaRPr lang="en-US" sz="2600" spc="226">
                <a:solidFill>
                  <a:srgbClr val="000000"/>
                </a:solidFill>
                <a:latin typeface="Merriweathe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59493" y="4057399"/>
            <a:ext cx="3507314" cy="2172203"/>
            <a:chOff x="0" y="0"/>
            <a:chExt cx="923737" cy="5721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6832" y="4057399"/>
            <a:ext cx="3507314" cy="2172203"/>
            <a:chOff x="0" y="0"/>
            <a:chExt cx="923737" cy="572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3737" cy="572103"/>
            </a:xfrm>
            <a:custGeom>
              <a:avLst/>
              <a:gdLst/>
              <a:ahLst/>
              <a:cxnLst/>
              <a:rect l="l" t="t" r="r" b="b"/>
              <a:pathLst>
                <a:path w="923737" h="572103">
                  <a:moveTo>
                    <a:pt x="88295" y="0"/>
                  </a:moveTo>
                  <a:lnTo>
                    <a:pt x="835443" y="0"/>
                  </a:lnTo>
                  <a:cubicBezTo>
                    <a:pt x="884206" y="0"/>
                    <a:pt x="923737" y="39531"/>
                    <a:pt x="923737" y="88295"/>
                  </a:cubicBezTo>
                  <a:lnTo>
                    <a:pt x="923737" y="483808"/>
                  </a:lnTo>
                  <a:cubicBezTo>
                    <a:pt x="923737" y="507225"/>
                    <a:pt x="914435" y="529683"/>
                    <a:pt x="897876" y="546242"/>
                  </a:cubicBezTo>
                  <a:cubicBezTo>
                    <a:pt x="881318" y="562800"/>
                    <a:pt x="858860" y="572103"/>
                    <a:pt x="835443" y="572103"/>
                  </a:cubicBezTo>
                  <a:lnTo>
                    <a:pt x="88295" y="572103"/>
                  </a:lnTo>
                  <a:cubicBezTo>
                    <a:pt x="64877" y="572103"/>
                    <a:pt x="42419" y="562800"/>
                    <a:pt x="25861" y="546242"/>
                  </a:cubicBezTo>
                  <a:cubicBezTo>
                    <a:pt x="9302" y="529683"/>
                    <a:pt x="0" y="507225"/>
                    <a:pt x="0" y="483808"/>
                  </a:cubicBezTo>
                  <a:lnTo>
                    <a:pt x="0" y="88295"/>
                  </a:lnTo>
                  <a:cubicBezTo>
                    <a:pt x="0" y="64877"/>
                    <a:pt x="9302" y="42419"/>
                    <a:pt x="25861" y="25861"/>
                  </a:cubicBezTo>
                  <a:cubicBezTo>
                    <a:pt x="42419" y="9302"/>
                    <a:pt x="64877" y="0"/>
                    <a:pt x="8829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40000"/>
                  </a:srgbClr>
                </a:gs>
                <a:gs pos="100000">
                  <a:srgbClr val="004AAD">
                    <a:alpha val="4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23737" cy="610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91830" y="6630503"/>
            <a:ext cx="7181590" cy="2427271"/>
            <a:chOff x="0" y="0"/>
            <a:chExt cx="1891447" cy="6392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1448" cy="639281"/>
            </a:xfrm>
            <a:custGeom>
              <a:avLst/>
              <a:gdLst/>
              <a:ahLst/>
              <a:cxnLst/>
              <a:rect l="l" t="t" r="r" b="b"/>
              <a:pathLst>
                <a:path w="1891448" h="639281">
                  <a:moveTo>
                    <a:pt x="0" y="0"/>
                  </a:moveTo>
                  <a:lnTo>
                    <a:pt x="1891448" y="0"/>
                  </a:lnTo>
                  <a:lnTo>
                    <a:pt x="1891448" y="639281"/>
                  </a:lnTo>
                  <a:lnTo>
                    <a:pt x="0" y="6392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891447" cy="667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432"/>
                </a:lnSpc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Not much of an improvement over original LGBM but error improved by 0.0015.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349170" y="40691"/>
            <a:ext cx="11589660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HYPERPARAMETER  TUNING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90922" y="4669536"/>
            <a:ext cx="3775886" cy="91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Train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0.1919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35379" y="4669536"/>
            <a:ext cx="3568768" cy="91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 Test RMSE:</a:t>
            </a:r>
          </a:p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799" spc="243">
                <a:solidFill>
                  <a:srgbClr val="000000"/>
                </a:solidFill>
                <a:latin typeface="Merriweather Bold"/>
              </a:rPr>
              <a:t>0.1924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5605959" y="1402331"/>
            <a:ext cx="7076082" cy="2427271"/>
            <a:chOff x="0" y="0"/>
            <a:chExt cx="1863659" cy="6392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63660" cy="639281"/>
            </a:xfrm>
            <a:custGeom>
              <a:avLst/>
              <a:gdLst/>
              <a:ahLst/>
              <a:cxnLst/>
              <a:rect l="l" t="t" r="r" b="b"/>
              <a:pathLst>
                <a:path w="1863660" h="639281">
                  <a:moveTo>
                    <a:pt x="43764" y="0"/>
                  </a:moveTo>
                  <a:lnTo>
                    <a:pt x="1819896" y="0"/>
                  </a:lnTo>
                  <a:cubicBezTo>
                    <a:pt x="1831503" y="0"/>
                    <a:pt x="1842634" y="4611"/>
                    <a:pt x="1850841" y="12818"/>
                  </a:cubicBezTo>
                  <a:cubicBezTo>
                    <a:pt x="1859049" y="21025"/>
                    <a:pt x="1863660" y="32157"/>
                    <a:pt x="1863660" y="43764"/>
                  </a:cubicBezTo>
                  <a:lnTo>
                    <a:pt x="1863660" y="595517"/>
                  </a:lnTo>
                  <a:cubicBezTo>
                    <a:pt x="1863660" y="607124"/>
                    <a:pt x="1859049" y="618256"/>
                    <a:pt x="1850841" y="626463"/>
                  </a:cubicBezTo>
                  <a:cubicBezTo>
                    <a:pt x="1842634" y="634670"/>
                    <a:pt x="1831503" y="639281"/>
                    <a:pt x="1819896" y="639281"/>
                  </a:cubicBezTo>
                  <a:lnTo>
                    <a:pt x="43764" y="639281"/>
                  </a:lnTo>
                  <a:cubicBezTo>
                    <a:pt x="32157" y="639281"/>
                    <a:pt x="21025" y="634670"/>
                    <a:pt x="12818" y="626463"/>
                  </a:cubicBezTo>
                  <a:cubicBezTo>
                    <a:pt x="4611" y="618256"/>
                    <a:pt x="0" y="607124"/>
                    <a:pt x="0" y="595517"/>
                  </a:cubicBezTo>
                  <a:lnTo>
                    <a:pt x="0" y="43764"/>
                  </a:lnTo>
                  <a:cubicBezTo>
                    <a:pt x="0" y="32157"/>
                    <a:pt x="4611" y="21025"/>
                    <a:pt x="12818" y="12818"/>
                  </a:cubicBezTo>
                  <a:cubicBezTo>
                    <a:pt x="21025" y="4611"/>
                    <a:pt x="32157" y="0"/>
                    <a:pt x="4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863659" cy="677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24"/>
                </a:lnSpc>
              </a:pPr>
              <a:r>
                <a:rPr lang="en-US" sz="3200" spc="278">
                  <a:solidFill>
                    <a:srgbClr val="000000"/>
                  </a:solidFill>
                  <a:latin typeface="Merriweather Bold"/>
                </a:rPr>
                <a:t>Methodology:</a:t>
              </a:r>
            </a:p>
            <a:p>
              <a:pPr algn="ctr">
                <a:lnSpc>
                  <a:spcPts val="4224"/>
                </a:lnSpc>
              </a:pPr>
              <a:r>
                <a:rPr lang="en-US" sz="3200" spc="278">
                  <a:solidFill>
                    <a:srgbClr val="000000"/>
                  </a:solidFill>
                  <a:latin typeface="Merriweather Bold"/>
                </a:rPr>
                <a:t>Bayesian Search (on LGBM)</a:t>
              </a:r>
            </a:p>
            <a:p>
              <a:pPr algn="ctr">
                <a:lnSpc>
                  <a:spcPts val="4224"/>
                </a:lnSpc>
              </a:pPr>
              <a:endParaRPr lang="en-US" sz="3200" spc="278">
                <a:solidFill>
                  <a:srgbClr val="000000"/>
                </a:solidFill>
                <a:latin typeface="Merriweather Bol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4954093" y="-208997"/>
            <a:ext cx="0" cy="10974228"/>
          </a:xfrm>
          <a:prstGeom prst="line">
            <a:avLst/>
          </a:prstGeom>
          <a:ln w="19050" cap="flat">
            <a:solidFill>
              <a:srgbClr val="100F0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848206" cy="10287000"/>
            <a:chOff x="0" y="0"/>
            <a:chExt cx="1276894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6894" cy="2709333"/>
            </a:xfrm>
            <a:custGeom>
              <a:avLst/>
              <a:gdLst/>
              <a:ahLst/>
              <a:cxnLst/>
              <a:rect l="l" t="t" r="r" b="b"/>
              <a:pathLst>
                <a:path w="1276894" h="2709333">
                  <a:moveTo>
                    <a:pt x="0" y="0"/>
                  </a:moveTo>
                  <a:lnTo>
                    <a:pt x="1276894" y="0"/>
                  </a:lnTo>
                  <a:lnTo>
                    <a:pt x="12768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276894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75133" y="1940950"/>
            <a:ext cx="16223218" cy="6405099"/>
            <a:chOff x="0" y="0"/>
            <a:chExt cx="4272782" cy="16869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31560" y="3054481"/>
            <a:ext cx="12712489" cy="124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90"/>
              </a:lnSpc>
              <a:spcBef>
                <a:spcPct val="0"/>
              </a:spcBef>
            </a:pPr>
            <a:r>
              <a:rPr lang="en-US" sz="6457" u="sng">
                <a:solidFill>
                  <a:srgbClr val="100F0D"/>
                </a:solidFill>
                <a:latin typeface="Merriweather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25992" y="4742551"/>
            <a:ext cx="7321501" cy="77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4"/>
              </a:lnSpc>
              <a:spcBef>
                <a:spcPct val="0"/>
              </a:spcBef>
            </a:pPr>
            <a:r>
              <a:rPr lang="en-US" sz="2381" spc="207">
                <a:solidFill>
                  <a:srgbClr val="000000"/>
                </a:solidFill>
                <a:latin typeface="Merriweather"/>
              </a:rPr>
              <a:t>Bring your app idea to us, and we can tell you how high its rating would be!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848206" cy="10287000"/>
            <a:chOff x="0" y="0"/>
            <a:chExt cx="127689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6894" cy="2709333"/>
            </a:xfrm>
            <a:custGeom>
              <a:avLst/>
              <a:gdLst/>
              <a:ahLst/>
              <a:cxnLst/>
              <a:rect l="l" t="t" r="r" b="b"/>
              <a:pathLst>
                <a:path w="1276894" h="2709333">
                  <a:moveTo>
                    <a:pt x="0" y="0"/>
                  </a:moveTo>
                  <a:lnTo>
                    <a:pt x="1276894" y="0"/>
                  </a:lnTo>
                  <a:lnTo>
                    <a:pt x="12768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CB0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276894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5133" y="1940950"/>
            <a:ext cx="16223218" cy="6405099"/>
            <a:chOff x="0" y="0"/>
            <a:chExt cx="4272782" cy="16869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2782" cy="1686940"/>
            </a:xfrm>
            <a:custGeom>
              <a:avLst/>
              <a:gdLst/>
              <a:ahLst/>
              <a:cxnLst/>
              <a:rect l="l" t="t" r="r" b="b"/>
              <a:pathLst>
                <a:path w="4272782" h="1686940">
                  <a:moveTo>
                    <a:pt x="0" y="0"/>
                  </a:moveTo>
                  <a:lnTo>
                    <a:pt x="4272782" y="0"/>
                  </a:lnTo>
                  <a:lnTo>
                    <a:pt x="4272782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272782" cy="171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5709" y="4337890"/>
            <a:ext cx="14794847" cy="12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94"/>
              </a:lnSpc>
              <a:spcBef>
                <a:spcPct val="0"/>
              </a:spcBef>
            </a:pPr>
            <a:r>
              <a:rPr lang="en-US" sz="6459" u="sng">
                <a:solidFill>
                  <a:srgbClr val="000000"/>
                </a:solidFill>
                <a:latin typeface="Merriweather Bold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276045" y="2659439"/>
            <a:ext cx="5012114" cy="5488458"/>
            <a:chOff x="0" y="0"/>
            <a:chExt cx="5759450" cy="6306820"/>
          </a:xfrm>
        </p:grpSpPr>
        <p:sp>
          <p:nvSpPr>
            <p:cNvPr id="10" name="Freeform 10"/>
            <p:cNvSpPr/>
            <p:nvPr/>
          </p:nvSpPr>
          <p:spPr>
            <a:xfrm>
              <a:off x="0" y="-109220"/>
              <a:ext cx="5759450" cy="6416040"/>
            </a:xfrm>
            <a:custGeom>
              <a:avLst/>
              <a:gdLst/>
              <a:ahLst/>
              <a:cxnLst/>
              <a:rect l="l" t="t" r="r" b="b"/>
              <a:pathLst>
                <a:path w="5759450" h="6416040">
                  <a:moveTo>
                    <a:pt x="3689350" y="2145030"/>
                  </a:moveTo>
                  <a:lnTo>
                    <a:pt x="5759450" y="1197610"/>
                  </a:lnTo>
                  <a:lnTo>
                    <a:pt x="5759450" y="2886710"/>
                  </a:lnTo>
                  <a:lnTo>
                    <a:pt x="4556760" y="3754120"/>
                  </a:lnTo>
                  <a:cubicBezTo>
                    <a:pt x="4946650" y="3728720"/>
                    <a:pt x="5336540" y="3740150"/>
                    <a:pt x="5723890" y="3787140"/>
                  </a:cubicBezTo>
                  <a:lnTo>
                    <a:pt x="5585460" y="5309870"/>
                  </a:lnTo>
                  <a:cubicBezTo>
                    <a:pt x="3920490" y="5110480"/>
                    <a:pt x="871220" y="6416040"/>
                    <a:pt x="871220" y="6416040"/>
                  </a:cubicBezTo>
                  <a:lnTo>
                    <a:pt x="871220" y="5125720"/>
                  </a:lnTo>
                  <a:lnTo>
                    <a:pt x="833120" y="5143500"/>
                  </a:lnTo>
                  <a:cubicBezTo>
                    <a:pt x="538480" y="5278120"/>
                    <a:pt x="189230" y="5148580"/>
                    <a:pt x="54610" y="4852670"/>
                  </a:cubicBezTo>
                  <a:cubicBezTo>
                    <a:pt x="17780" y="4776470"/>
                    <a:pt x="0" y="4692650"/>
                    <a:pt x="0" y="4607560"/>
                  </a:cubicBezTo>
                  <a:cubicBezTo>
                    <a:pt x="0" y="4114800"/>
                    <a:pt x="207010" y="3644900"/>
                    <a:pt x="570230" y="3310890"/>
                  </a:cubicBezTo>
                  <a:lnTo>
                    <a:pt x="1681480" y="2293620"/>
                  </a:lnTo>
                  <a:cubicBezTo>
                    <a:pt x="1130300" y="2419350"/>
                    <a:pt x="563880" y="2466340"/>
                    <a:pt x="0" y="2437130"/>
                  </a:cubicBezTo>
                  <a:lnTo>
                    <a:pt x="0" y="1084580"/>
                  </a:lnTo>
                  <a:cubicBezTo>
                    <a:pt x="1257300" y="1145540"/>
                    <a:pt x="2424430" y="811530"/>
                    <a:pt x="3529330" y="203200"/>
                  </a:cubicBezTo>
                  <a:cubicBezTo>
                    <a:pt x="3896360" y="0"/>
                    <a:pt x="4358640" y="133350"/>
                    <a:pt x="4561840" y="500380"/>
                  </a:cubicBezTo>
                  <a:cubicBezTo>
                    <a:pt x="4624070" y="613410"/>
                    <a:pt x="4657090" y="739140"/>
                    <a:pt x="4657090" y="867410"/>
                  </a:cubicBezTo>
                  <a:lnTo>
                    <a:pt x="4657090" y="923290"/>
                  </a:lnTo>
                  <a:cubicBezTo>
                    <a:pt x="4657090" y="1136650"/>
                    <a:pt x="4568190" y="1339850"/>
                    <a:pt x="4410710" y="1483360"/>
                  </a:cubicBezTo>
                  <a:cubicBezTo>
                    <a:pt x="4122420" y="1747520"/>
                    <a:pt x="3689350" y="2145030"/>
                    <a:pt x="3689350" y="2145030"/>
                  </a:cubicBezTo>
                  <a:close/>
                </a:path>
              </a:pathLst>
            </a:custGeom>
            <a:blipFill>
              <a:blip r:embed="rId2"/>
              <a:stretch>
                <a:fillRect l="-4761" r="-4761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28027" y="2823507"/>
            <a:ext cx="3758600" cy="5684314"/>
            <a:chOff x="0" y="0"/>
            <a:chExt cx="5011466" cy="757908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201088"/>
              <a:ext cx="5011466" cy="6377996"/>
              <a:chOff x="0" y="0"/>
              <a:chExt cx="989919" cy="125985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989919" cy="1259851"/>
              </a:xfrm>
              <a:custGeom>
                <a:avLst/>
                <a:gdLst/>
                <a:ahLst/>
                <a:cxnLst/>
                <a:rect l="l" t="t" r="r" b="b"/>
                <a:pathLst>
                  <a:path w="989919" h="1259851">
                    <a:moveTo>
                      <a:pt x="30897" y="0"/>
                    </a:moveTo>
                    <a:lnTo>
                      <a:pt x="959022" y="0"/>
                    </a:lnTo>
                    <a:cubicBezTo>
                      <a:pt x="976086" y="0"/>
                      <a:pt x="989919" y="13833"/>
                      <a:pt x="989919" y="30897"/>
                    </a:cubicBezTo>
                    <a:lnTo>
                      <a:pt x="989919" y="1228954"/>
                    </a:lnTo>
                    <a:cubicBezTo>
                      <a:pt x="989919" y="1246018"/>
                      <a:pt x="976086" y="1259851"/>
                      <a:pt x="959022" y="1259851"/>
                    </a:cubicBezTo>
                    <a:lnTo>
                      <a:pt x="30897" y="1259851"/>
                    </a:lnTo>
                    <a:cubicBezTo>
                      <a:pt x="13833" y="1259851"/>
                      <a:pt x="0" y="1246018"/>
                      <a:pt x="0" y="1228954"/>
                    </a:cubicBezTo>
                    <a:lnTo>
                      <a:pt x="0" y="30897"/>
                    </a:lnTo>
                    <a:cubicBezTo>
                      <a:pt x="0" y="13833"/>
                      <a:pt x="13833" y="0"/>
                      <a:pt x="3089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4343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989919" cy="13074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0" y="7309664"/>
              <a:ext cx="5006202" cy="269421"/>
            </a:xfrm>
            <a:prstGeom prst="rect">
              <a:avLst/>
            </a:prstGeom>
            <a:solidFill>
              <a:srgbClr val="F13249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1377023" y="0"/>
              <a:ext cx="2373443" cy="2365351"/>
              <a:chOff x="0" y="0"/>
              <a:chExt cx="815581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5581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5581" h="812800">
                    <a:moveTo>
                      <a:pt x="407790" y="0"/>
                    </a:moveTo>
                    <a:cubicBezTo>
                      <a:pt x="182574" y="0"/>
                      <a:pt x="0" y="181951"/>
                      <a:pt x="0" y="406400"/>
                    </a:cubicBezTo>
                    <a:cubicBezTo>
                      <a:pt x="0" y="630849"/>
                      <a:pt x="182574" y="812800"/>
                      <a:pt x="407790" y="812800"/>
                    </a:cubicBezTo>
                    <a:cubicBezTo>
                      <a:pt x="633007" y="812800"/>
                      <a:pt x="815581" y="630849"/>
                      <a:pt x="815581" y="406400"/>
                    </a:cubicBezTo>
                    <a:cubicBezTo>
                      <a:pt x="815581" y="181951"/>
                      <a:pt x="633007" y="0"/>
                      <a:pt x="407790" y="0"/>
                    </a:cubicBezTo>
                    <a:close/>
                  </a:path>
                </a:pathLst>
              </a:custGeom>
              <a:solidFill>
                <a:srgbClr val="F1324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461" y="-9525"/>
                <a:ext cx="662659" cy="746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  <a:r>
                  <a:rPr lang="en-US" sz="4200">
                    <a:solidFill>
                      <a:srgbClr val="FFFFFF"/>
                    </a:solidFill>
                    <a:latin typeface="Aileron Heavy"/>
                  </a:rPr>
                  <a:t>24</a:t>
                </a:r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601119" y="2832212"/>
              <a:ext cx="3925251" cy="503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95"/>
                </a:lnSpc>
                <a:spcBef>
                  <a:spcPct val="0"/>
                </a:spcBef>
              </a:pPr>
              <a:r>
                <a:rPr lang="en-US" sz="2399" spc="93">
                  <a:solidFill>
                    <a:srgbClr val="000000"/>
                  </a:solidFill>
                  <a:latin typeface="Merriweather Bold"/>
                </a:rPr>
                <a:t>Columns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40476" y="4115123"/>
              <a:ext cx="3925251" cy="2129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"/>
                </a:rPr>
                <a:t>There are a total of </a:t>
              </a: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24</a:t>
              </a:r>
              <a:r>
                <a:rPr lang="en-US" sz="2199" spc="43">
                  <a:solidFill>
                    <a:srgbClr val="000000"/>
                  </a:solidFill>
                  <a:latin typeface="Merriweather"/>
                </a:rPr>
                <a:t> columns giving information about each app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32604" y="2823507"/>
            <a:ext cx="3758600" cy="5684314"/>
            <a:chOff x="0" y="0"/>
            <a:chExt cx="5011466" cy="7579085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1201088"/>
              <a:ext cx="5011466" cy="6377996"/>
              <a:chOff x="0" y="0"/>
              <a:chExt cx="989919" cy="12598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89919" cy="1259851"/>
              </a:xfrm>
              <a:custGeom>
                <a:avLst/>
                <a:gdLst/>
                <a:ahLst/>
                <a:cxnLst/>
                <a:rect l="l" t="t" r="r" b="b"/>
                <a:pathLst>
                  <a:path w="989919" h="1259851">
                    <a:moveTo>
                      <a:pt x="30897" y="0"/>
                    </a:moveTo>
                    <a:lnTo>
                      <a:pt x="959022" y="0"/>
                    </a:lnTo>
                    <a:cubicBezTo>
                      <a:pt x="976086" y="0"/>
                      <a:pt x="989919" y="13833"/>
                      <a:pt x="989919" y="30897"/>
                    </a:cubicBezTo>
                    <a:lnTo>
                      <a:pt x="989919" y="1228954"/>
                    </a:lnTo>
                    <a:cubicBezTo>
                      <a:pt x="989919" y="1246018"/>
                      <a:pt x="976086" y="1259851"/>
                      <a:pt x="959022" y="1259851"/>
                    </a:cubicBezTo>
                    <a:lnTo>
                      <a:pt x="30897" y="1259851"/>
                    </a:lnTo>
                    <a:cubicBezTo>
                      <a:pt x="13833" y="1259851"/>
                      <a:pt x="0" y="1246018"/>
                      <a:pt x="0" y="1228954"/>
                    </a:cubicBezTo>
                    <a:lnTo>
                      <a:pt x="0" y="30897"/>
                    </a:lnTo>
                    <a:cubicBezTo>
                      <a:pt x="0" y="13833"/>
                      <a:pt x="13833" y="0"/>
                      <a:pt x="3089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4343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989919" cy="13074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6" name="AutoShape 16"/>
            <p:cNvSpPr/>
            <p:nvPr/>
          </p:nvSpPr>
          <p:spPr>
            <a:xfrm>
              <a:off x="0" y="7309664"/>
              <a:ext cx="5006202" cy="269421"/>
            </a:xfrm>
            <a:prstGeom prst="rect">
              <a:avLst/>
            </a:prstGeom>
            <a:solidFill>
              <a:srgbClr val="FECB04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1316380" y="0"/>
              <a:ext cx="2373443" cy="2365351"/>
              <a:chOff x="0" y="0"/>
              <a:chExt cx="815581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5581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5581" h="812800">
                    <a:moveTo>
                      <a:pt x="407790" y="0"/>
                    </a:moveTo>
                    <a:cubicBezTo>
                      <a:pt x="182574" y="0"/>
                      <a:pt x="0" y="181951"/>
                      <a:pt x="0" y="406400"/>
                    </a:cubicBezTo>
                    <a:cubicBezTo>
                      <a:pt x="0" y="630849"/>
                      <a:pt x="182574" y="812800"/>
                      <a:pt x="407790" y="812800"/>
                    </a:cubicBezTo>
                    <a:cubicBezTo>
                      <a:pt x="633007" y="812800"/>
                      <a:pt x="815581" y="630849"/>
                      <a:pt x="815581" y="406400"/>
                    </a:cubicBezTo>
                    <a:cubicBezTo>
                      <a:pt x="815581" y="181951"/>
                      <a:pt x="633007" y="0"/>
                      <a:pt x="407790" y="0"/>
                    </a:cubicBezTo>
                    <a:close/>
                  </a:path>
                </a:pathLst>
              </a:custGeom>
              <a:solidFill>
                <a:srgbClr val="FECB0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461" y="-9525"/>
                <a:ext cx="662659" cy="746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  <a:r>
                  <a:rPr lang="en-US" sz="4200">
                    <a:solidFill>
                      <a:srgbClr val="FFFFFF"/>
                    </a:solidFill>
                    <a:latin typeface="Aileron Heavy"/>
                  </a:rPr>
                  <a:t>2.3M</a:t>
                </a: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685270" y="4115123"/>
              <a:ext cx="3925251" cy="2675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000000"/>
                  </a:solidFill>
                  <a:latin typeface="Merriweather"/>
                </a:rPr>
                <a:t>Our original dataset has records of </a:t>
              </a:r>
              <a:r>
                <a:rPr lang="en-US" sz="2199">
                  <a:solidFill>
                    <a:srgbClr val="000000"/>
                  </a:solidFill>
                  <a:latin typeface="Merriweather Bold"/>
                </a:rPr>
                <a:t>2,312,944</a:t>
              </a:r>
              <a:r>
                <a:rPr lang="en-US" sz="2199">
                  <a:solidFill>
                    <a:srgbClr val="000000"/>
                  </a:solidFill>
                  <a:latin typeface="Merriweather"/>
                </a:rPr>
                <a:t> Google Play Store applications.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543108" y="2832212"/>
              <a:ext cx="3925251" cy="503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95"/>
                </a:lnSpc>
                <a:spcBef>
                  <a:spcPct val="0"/>
                </a:spcBef>
              </a:pPr>
              <a:r>
                <a:rPr lang="en-US" sz="2399" spc="93">
                  <a:solidFill>
                    <a:srgbClr val="000000"/>
                  </a:solidFill>
                  <a:latin typeface="Merriweather Bold"/>
                </a:rPr>
                <a:t>Records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2223450" y="1645599"/>
            <a:ext cx="5426202" cy="8040129"/>
          </a:xfrm>
          <a:custGeom>
            <a:avLst/>
            <a:gdLst/>
            <a:ahLst/>
            <a:cxnLst/>
            <a:rect l="l" t="t" r="r" b="b"/>
            <a:pathLst>
              <a:path w="5426202" h="8040129">
                <a:moveTo>
                  <a:pt x="0" y="0"/>
                </a:moveTo>
                <a:lnTo>
                  <a:pt x="5426202" y="0"/>
                </a:lnTo>
                <a:lnTo>
                  <a:pt x="5426202" y="8040129"/>
                </a:lnTo>
                <a:lnTo>
                  <a:pt x="0" y="804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" t="-3369" r="-260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-1052527" y="588493"/>
            <a:ext cx="11814517" cy="8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9"/>
              </a:lnSpc>
              <a:spcBef>
                <a:spcPct val="0"/>
              </a:spcBef>
            </a:pPr>
            <a:r>
              <a:rPr lang="en-US" sz="5159" u="sng" spc="154">
                <a:solidFill>
                  <a:srgbClr val="000000"/>
                </a:solidFill>
                <a:latin typeface="Merriweather Bold"/>
              </a:rPr>
              <a:t>ABOUT THE DATASET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877281" y="0"/>
            <a:ext cx="1905981" cy="10287000"/>
            <a:chOff x="0" y="0"/>
            <a:chExt cx="501987" cy="27093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01987" cy="2709333"/>
            </a:xfrm>
            <a:custGeom>
              <a:avLst/>
              <a:gdLst/>
              <a:ahLst/>
              <a:cxnLst/>
              <a:rect l="l" t="t" r="r" b="b"/>
              <a:pathLst>
                <a:path w="501987" h="2709333">
                  <a:moveTo>
                    <a:pt x="0" y="0"/>
                  </a:moveTo>
                  <a:lnTo>
                    <a:pt x="501987" y="0"/>
                  </a:lnTo>
                  <a:lnTo>
                    <a:pt x="5019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501987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7039" y="2446248"/>
            <a:ext cx="11731687" cy="1388159"/>
            <a:chOff x="0" y="0"/>
            <a:chExt cx="3089827" cy="3656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9827" cy="365606"/>
            </a:xfrm>
            <a:custGeom>
              <a:avLst/>
              <a:gdLst/>
              <a:ahLst/>
              <a:cxnLst/>
              <a:rect l="l" t="t" r="r" b="b"/>
              <a:pathLst>
                <a:path w="3089827" h="365606">
                  <a:moveTo>
                    <a:pt x="9899" y="0"/>
                  </a:moveTo>
                  <a:lnTo>
                    <a:pt x="3079928" y="0"/>
                  </a:lnTo>
                  <a:cubicBezTo>
                    <a:pt x="3082554" y="0"/>
                    <a:pt x="3085071" y="1043"/>
                    <a:pt x="3086928" y="2899"/>
                  </a:cubicBezTo>
                  <a:cubicBezTo>
                    <a:pt x="3088784" y="4756"/>
                    <a:pt x="3089827" y="7273"/>
                    <a:pt x="3089827" y="9899"/>
                  </a:cubicBezTo>
                  <a:lnTo>
                    <a:pt x="3089827" y="355707"/>
                  </a:lnTo>
                  <a:cubicBezTo>
                    <a:pt x="3089827" y="358332"/>
                    <a:pt x="3088784" y="360850"/>
                    <a:pt x="3086928" y="362706"/>
                  </a:cubicBezTo>
                  <a:cubicBezTo>
                    <a:pt x="3085071" y="364563"/>
                    <a:pt x="3082554" y="365606"/>
                    <a:pt x="3079928" y="365606"/>
                  </a:cubicBezTo>
                  <a:lnTo>
                    <a:pt x="9899" y="365606"/>
                  </a:lnTo>
                  <a:cubicBezTo>
                    <a:pt x="7273" y="365606"/>
                    <a:pt x="4756" y="364563"/>
                    <a:pt x="2899" y="362706"/>
                  </a:cubicBezTo>
                  <a:cubicBezTo>
                    <a:pt x="1043" y="360850"/>
                    <a:pt x="0" y="358332"/>
                    <a:pt x="0" y="355707"/>
                  </a:cubicBezTo>
                  <a:lnTo>
                    <a:pt x="0" y="9899"/>
                  </a:lnTo>
                  <a:cubicBezTo>
                    <a:pt x="0" y="7273"/>
                    <a:pt x="1043" y="4756"/>
                    <a:pt x="2899" y="2899"/>
                  </a:cubicBezTo>
                  <a:cubicBezTo>
                    <a:pt x="4756" y="1043"/>
                    <a:pt x="7273" y="0"/>
                    <a:pt x="9899" y="0"/>
                  </a:cubicBezTo>
                  <a:close/>
                </a:path>
              </a:pathLst>
            </a:custGeom>
            <a:solidFill>
              <a:srgbClr val="78DDE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089827" cy="3656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119"/>
                </a:lnSpc>
              </a:pPr>
              <a:r>
                <a:rPr lang="en-US" sz="2599">
                  <a:solidFill>
                    <a:srgbClr val="FFFFFF"/>
                  </a:solidFill>
                  <a:latin typeface="Merriweather Bold"/>
                </a:rPr>
                <a:t>                    ADDRESSED MISSING AND DUPLICATE VALUES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04867" y="2827879"/>
            <a:ext cx="624897" cy="6248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78DDE4"/>
                  </a:solidFill>
                  <a:latin typeface="Aileron 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7039" y="3901082"/>
            <a:ext cx="11731687" cy="1432918"/>
            <a:chOff x="0" y="0"/>
            <a:chExt cx="3089827" cy="3773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89827" cy="377394"/>
            </a:xfrm>
            <a:custGeom>
              <a:avLst/>
              <a:gdLst/>
              <a:ahLst/>
              <a:cxnLst/>
              <a:rect l="l" t="t" r="r" b="b"/>
              <a:pathLst>
                <a:path w="3089827" h="377394">
                  <a:moveTo>
                    <a:pt x="9899" y="0"/>
                  </a:moveTo>
                  <a:lnTo>
                    <a:pt x="3079928" y="0"/>
                  </a:lnTo>
                  <a:cubicBezTo>
                    <a:pt x="3082554" y="0"/>
                    <a:pt x="3085071" y="1043"/>
                    <a:pt x="3086928" y="2899"/>
                  </a:cubicBezTo>
                  <a:cubicBezTo>
                    <a:pt x="3088784" y="4756"/>
                    <a:pt x="3089827" y="7273"/>
                    <a:pt x="3089827" y="9899"/>
                  </a:cubicBezTo>
                  <a:lnTo>
                    <a:pt x="3089827" y="367495"/>
                  </a:lnTo>
                  <a:cubicBezTo>
                    <a:pt x="3089827" y="370121"/>
                    <a:pt x="3088784" y="372638"/>
                    <a:pt x="3086928" y="374495"/>
                  </a:cubicBezTo>
                  <a:cubicBezTo>
                    <a:pt x="3085071" y="376351"/>
                    <a:pt x="3082554" y="377394"/>
                    <a:pt x="3079928" y="377394"/>
                  </a:cubicBezTo>
                  <a:lnTo>
                    <a:pt x="9899" y="377394"/>
                  </a:lnTo>
                  <a:cubicBezTo>
                    <a:pt x="7273" y="377394"/>
                    <a:pt x="4756" y="376351"/>
                    <a:pt x="2899" y="374495"/>
                  </a:cubicBezTo>
                  <a:cubicBezTo>
                    <a:pt x="1043" y="372638"/>
                    <a:pt x="0" y="370121"/>
                    <a:pt x="0" y="367495"/>
                  </a:cubicBezTo>
                  <a:lnTo>
                    <a:pt x="0" y="9899"/>
                  </a:lnTo>
                  <a:cubicBezTo>
                    <a:pt x="0" y="7273"/>
                    <a:pt x="1043" y="4756"/>
                    <a:pt x="2899" y="2899"/>
                  </a:cubicBezTo>
                  <a:cubicBezTo>
                    <a:pt x="4756" y="1043"/>
                    <a:pt x="7273" y="0"/>
                    <a:pt x="9899" y="0"/>
                  </a:cubicBez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3089827" cy="37739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FFFFFF"/>
                  </a:solidFill>
                  <a:latin typeface="Merriweather Bold"/>
                </a:rPr>
                <a:t>                    DROPPED COLUMNS IRRELEVANT TO THE ANALYSIS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7039" y="5400675"/>
            <a:ext cx="11731687" cy="1349627"/>
            <a:chOff x="0" y="0"/>
            <a:chExt cx="3089827" cy="35545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89827" cy="355457"/>
            </a:xfrm>
            <a:custGeom>
              <a:avLst/>
              <a:gdLst/>
              <a:ahLst/>
              <a:cxnLst/>
              <a:rect l="l" t="t" r="r" b="b"/>
              <a:pathLst>
                <a:path w="3089827" h="355457">
                  <a:moveTo>
                    <a:pt x="9899" y="0"/>
                  </a:moveTo>
                  <a:lnTo>
                    <a:pt x="3079928" y="0"/>
                  </a:lnTo>
                  <a:cubicBezTo>
                    <a:pt x="3082554" y="0"/>
                    <a:pt x="3085071" y="1043"/>
                    <a:pt x="3086928" y="2899"/>
                  </a:cubicBezTo>
                  <a:cubicBezTo>
                    <a:pt x="3088784" y="4756"/>
                    <a:pt x="3089827" y="7273"/>
                    <a:pt x="3089827" y="9899"/>
                  </a:cubicBezTo>
                  <a:lnTo>
                    <a:pt x="3089827" y="345559"/>
                  </a:lnTo>
                  <a:cubicBezTo>
                    <a:pt x="3089827" y="348184"/>
                    <a:pt x="3088784" y="350702"/>
                    <a:pt x="3086928" y="352558"/>
                  </a:cubicBezTo>
                  <a:cubicBezTo>
                    <a:pt x="3085071" y="354415"/>
                    <a:pt x="3082554" y="355457"/>
                    <a:pt x="3079928" y="355457"/>
                  </a:cubicBezTo>
                  <a:lnTo>
                    <a:pt x="9899" y="355457"/>
                  </a:lnTo>
                  <a:cubicBezTo>
                    <a:pt x="7273" y="355457"/>
                    <a:pt x="4756" y="354415"/>
                    <a:pt x="2899" y="352558"/>
                  </a:cubicBezTo>
                  <a:cubicBezTo>
                    <a:pt x="1043" y="350702"/>
                    <a:pt x="0" y="348184"/>
                    <a:pt x="0" y="345559"/>
                  </a:cubicBezTo>
                  <a:lnTo>
                    <a:pt x="0" y="9899"/>
                  </a:lnTo>
                  <a:cubicBezTo>
                    <a:pt x="0" y="7273"/>
                    <a:pt x="1043" y="4756"/>
                    <a:pt x="2899" y="2899"/>
                  </a:cubicBezTo>
                  <a:cubicBezTo>
                    <a:pt x="4756" y="1043"/>
                    <a:pt x="7273" y="0"/>
                    <a:pt x="9899" y="0"/>
                  </a:cubicBezTo>
                  <a:close/>
                </a:path>
              </a:pathLst>
            </a:custGeom>
            <a:solidFill>
              <a:srgbClr val="5BA8D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3089827" cy="35545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 u="none" strike="noStrike">
                  <a:solidFill>
                    <a:srgbClr val="FFFFFF"/>
                  </a:solidFill>
                  <a:latin typeface="Merriweather Bold"/>
                </a:rPr>
                <a:t>                   TRANSFORMATION OF DATA FORMATS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67039" y="6816977"/>
            <a:ext cx="11750857" cy="1388159"/>
            <a:chOff x="0" y="0"/>
            <a:chExt cx="3094876" cy="3656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094876" cy="365606"/>
            </a:xfrm>
            <a:custGeom>
              <a:avLst/>
              <a:gdLst/>
              <a:ahLst/>
              <a:cxnLst/>
              <a:rect l="l" t="t" r="r" b="b"/>
              <a:pathLst>
                <a:path w="3094876" h="365606">
                  <a:moveTo>
                    <a:pt x="9883" y="0"/>
                  </a:moveTo>
                  <a:lnTo>
                    <a:pt x="3084993" y="0"/>
                  </a:lnTo>
                  <a:cubicBezTo>
                    <a:pt x="3090451" y="0"/>
                    <a:pt x="3094876" y="4425"/>
                    <a:pt x="3094876" y="9883"/>
                  </a:cubicBezTo>
                  <a:lnTo>
                    <a:pt x="3094876" y="355723"/>
                  </a:lnTo>
                  <a:cubicBezTo>
                    <a:pt x="3094876" y="358344"/>
                    <a:pt x="3093835" y="360858"/>
                    <a:pt x="3091981" y="362711"/>
                  </a:cubicBezTo>
                  <a:cubicBezTo>
                    <a:pt x="3090128" y="364565"/>
                    <a:pt x="3087614" y="365606"/>
                    <a:pt x="3084993" y="365606"/>
                  </a:cubicBezTo>
                  <a:lnTo>
                    <a:pt x="9883" y="365606"/>
                  </a:lnTo>
                  <a:cubicBezTo>
                    <a:pt x="4425" y="365606"/>
                    <a:pt x="0" y="361181"/>
                    <a:pt x="0" y="355723"/>
                  </a:cubicBezTo>
                  <a:lnTo>
                    <a:pt x="0" y="9883"/>
                  </a:lnTo>
                  <a:cubicBezTo>
                    <a:pt x="0" y="4425"/>
                    <a:pt x="4425" y="0"/>
                    <a:pt x="9883" y="0"/>
                  </a:cubicBezTo>
                  <a:close/>
                </a:path>
              </a:pathLst>
            </a:custGeom>
            <a:solidFill>
              <a:srgbClr val="4E8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3094876" cy="3656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 u="none" strike="noStrike">
                  <a:solidFill>
                    <a:srgbClr val="FFFFFF"/>
                  </a:solidFill>
                  <a:latin typeface="Merriweather Bold"/>
                </a:rPr>
                <a:t>                    ENCODED CATEGORICAL VARIABLES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04867" y="7198609"/>
            <a:ext cx="624897" cy="62489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2C92D5"/>
                  </a:solidFill>
                  <a:latin typeface="Aileron Bold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47869" y="8271812"/>
            <a:ext cx="11770026" cy="1348660"/>
            <a:chOff x="0" y="0"/>
            <a:chExt cx="3099925" cy="3552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99925" cy="355203"/>
            </a:xfrm>
            <a:custGeom>
              <a:avLst/>
              <a:gdLst/>
              <a:ahLst/>
              <a:cxnLst/>
              <a:rect l="l" t="t" r="r" b="b"/>
              <a:pathLst>
                <a:path w="3099925" h="355203">
                  <a:moveTo>
                    <a:pt x="9866" y="0"/>
                  </a:moveTo>
                  <a:lnTo>
                    <a:pt x="3090058" y="0"/>
                  </a:lnTo>
                  <a:cubicBezTo>
                    <a:pt x="3095507" y="0"/>
                    <a:pt x="3099925" y="4417"/>
                    <a:pt x="3099925" y="9866"/>
                  </a:cubicBezTo>
                  <a:lnTo>
                    <a:pt x="3099925" y="345336"/>
                  </a:lnTo>
                  <a:cubicBezTo>
                    <a:pt x="3099925" y="350785"/>
                    <a:pt x="3095507" y="355203"/>
                    <a:pt x="3090058" y="355203"/>
                  </a:cubicBezTo>
                  <a:lnTo>
                    <a:pt x="9866" y="355203"/>
                  </a:lnTo>
                  <a:cubicBezTo>
                    <a:pt x="4417" y="355203"/>
                    <a:pt x="0" y="350785"/>
                    <a:pt x="0" y="345336"/>
                  </a:cubicBezTo>
                  <a:lnTo>
                    <a:pt x="0" y="9866"/>
                  </a:lnTo>
                  <a:cubicBezTo>
                    <a:pt x="0" y="4417"/>
                    <a:pt x="4417" y="0"/>
                    <a:pt x="9866" y="0"/>
                  </a:cubicBezTo>
                  <a:close/>
                </a:path>
              </a:pathLst>
            </a:custGeom>
            <a:solidFill>
              <a:srgbClr val="6166B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3099925" cy="35520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600" u="none" strike="noStrike">
                  <a:solidFill>
                    <a:srgbClr val="FFFFFF"/>
                  </a:solidFill>
                  <a:latin typeface="Merriweather Bold"/>
                </a:rPr>
                <a:t>                PERFORMED FEATURE ENGINEERING ON CERTAIN VARIABLES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04867" y="8632994"/>
            <a:ext cx="624897" cy="62489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13538A"/>
                  </a:solidFill>
                  <a:latin typeface="Aileron Bold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704867" y="4305093"/>
            <a:ext cx="624897" cy="62489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8D2FE"/>
                  </a:solidFill>
                  <a:latin typeface="Aileron Bold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704867" y="5744406"/>
            <a:ext cx="624897" cy="62489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63B1DB"/>
                  </a:solidFill>
                  <a:latin typeface="Aileron Bold"/>
                </a:rPr>
                <a:t>3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2934168" y="2878236"/>
            <a:ext cx="5134501" cy="5754758"/>
          </a:xfrm>
          <a:custGeom>
            <a:avLst/>
            <a:gdLst/>
            <a:ahLst/>
            <a:cxnLst/>
            <a:rect l="l" t="t" r="r" b="b"/>
            <a:pathLst>
              <a:path w="5134501" h="5754758">
                <a:moveTo>
                  <a:pt x="0" y="0"/>
                </a:moveTo>
                <a:lnTo>
                  <a:pt x="5134502" y="0"/>
                </a:lnTo>
                <a:lnTo>
                  <a:pt x="5134502" y="5754758"/>
                </a:lnTo>
                <a:lnTo>
                  <a:pt x="0" y="5754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003" r="-534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028700" y="589979"/>
            <a:ext cx="8721687" cy="829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08"/>
              </a:lnSpc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DATA CLEANING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65397"/>
            <a:ext cx="7911629" cy="5212326"/>
          </a:xfrm>
          <a:custGeom>
            <a:avLst/>
            <a:gdLst/>
            <a:ahLst/>
            <a:cxnLst/>
            <a:rect l="l" t="t" r="r" b="b"/>
            <a:pathLst>
              <a:path w="7911629" h="5212326">
                <a:moveTo>
                  <a:pt x="0" y="0"/>
                </a:moveTo>
                <a:lnTo>
                  <a:pt x="7911629" y="0"/>
                </a:lnTo>
                <a:lnTo>
                  <a:pt x="7911629" y="5212326"/>
                </a:lnTo>
                <a:lnTo>
                  <a:pt x="0" y="5212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6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41198" y="2565397"/>
            <a:ext cx="6905709" cy="5212326"/>
          </a:xfrm>
          <a:custGeom>
            <a:avLst/>
            <a:gdLst/>
            <a:ahLst/>
            <a:cxnLst/>
            <a:rect l="l" t="t" r="r" b="b"/>
            <a:pathLst>
              <a:path w="6905709" h="5212326">
                <a:moveTo>
                  <a:pt x="0" y="0"/>
                </a:moveTo>
                <a:lnTo>
                  <a:pt x="6905709" y="0"/>
                </a:lnTo>
                <a:lnTo>
                  <a:pt x="6905709" y="5212326"/>
                </a:lnTo>
                <a:lnTo>
                  <a:pt x="0" y="5212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" b="-181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041198" y="8274621"/>
            <a:ext cx="6905709" cy="1327639"/>
            <a:chOff x="0" y="0"/>
            <a:chExt cx="1818788" cy="3496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18788" cy="349666"/>
            </a:xfrm>
            <a:custGeom>
              <a:avLst/>
              <a:gdLst/>
              <a:ahLst/>
              <a:cxnLst/>
              <a:rect l="l" t="t" r="r" b="b"/>
              <a:pathLst>
                <a:path w="1818788" h="349666">
                  <a:moveTo>
                    <a:pt x="44844" y="0"/>
                  </a:moveTo>
                  <a:lnTo>
                    <a:pt x="1773944" y="0"/>
                  </a:lnTo>
                  <a:cubicBezTo>
                    <a:pt x="1785837" y="0"/>
                    <a:pt x="1797243" y="4725"/>
                    <a:pt x="1805653" y="13134"/>
                  </a:cubicBezTo>
                  <a:cubicBezTo>
                    <a:pt x="1814063" y="21544"/>
                    <a:pt x="1818788" y="32950"/>
                    <a:pt x="1818788" y="44844"/>
                  </a:cubicBezTo>
                  <a:lnTo>
                    <a:pt x="1818788" y="304823"/>
                  </a:lnTo>
                  <a:cubicBezTo>
                    <a:pt x="1818788" y="316716"/>
                    <a:pt x="1814063" y="328122"/>
                    <a:pt x="1805653" y="336532"/>
                  </a:cubicBezTo>
                  <a:cubicBezTo>
                    <a:pt x="1797243" y="344942"/>
                    <a:pt x="1785837" y="349666"/>
                    <a:pt x="1773944" y="349666"/>
                  </a:cubicBezTo>
                  <a:lnTo>
                    <a:pt x="44844" y="349666"/>
                  </a:lnTo>
                  <a:cubicBezTo>
                    <a:pt x="32950" y="349666"/>
                    <a:pt x="21544" y="344942"/>
                    <a:pt x="13134" y="336532"/>
                  </a:cubicBezTo>
                  <a:cubicBezTo>
                    <a:pt x="4725" y="328122"/>
                    <a:pt x="0" y="316716"/>
                    <a:pt x="0" y="304823"/>
                  </a:cubicBezTo>
                  <a:lnTo>
                    <a:pt x="0" y="44844"/>
                  </a:lnTo>
                  <a:cubicBezTo>
                    <a:pt x="0" y="32950"/>
                    <a:pt x="4725" y="21544"/>
                    <a:pt x="13134" y="13134"/>
                  </a:cubicBezTo>
                  <a:cubicBezTo>
                    <a:pt x="21544" y="4725"/>
                    <a:pt x="32950" y="0"/>
                    <a:pt x="44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818788" cy="406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Most apps average a rating that is approximately between 3.5-5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25717"/>
            <a:ext cx="10581413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VISUALISATION OF INSIGHTS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8274621"/>
            <a:ext cx="7911629" cy="1327639"/>
            <a:chOff x="0" y="0"/>
            <a:chExt cx="2083721" cy="3496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83721" cy="349666"/>
            </a:xfrm>
            <a:custGeom>
              <a:avLst/>
              <a:gdLst/>
              <a:ahLst/>
              <a:cxnLst/>
              <a:rect l="l" t="t" r="r" b="b"/>
              <a:pathLst>
                <a:path w="2083721" h="349666">
                  <a:moveTo>
                    <a:pt x="39142" y="0"/>
                  </a:moveTo>
                  <a:lnTo>
                    <a:pt x="2044579" y="0"/>
                  </a:lnTo>
                  <a:cubicBezTo>
                    <a:pt x="2066197" y="0"/>
                    <a:pt x="2083721" y="17524"/>
                    <a:pt x="2083721" y="39142"/>
                  </a:cubicBezTo>
                  <a:lnTo>
                    <a:pt x="2083721" y="310524"/>
                  </a:lnTo>
                  <a:cubicBezTo>
                    <a:pt x="2083721" y="332142"/>
                    <a:pt x="2066197" y="349666"/>
                    <a:pt x="2044579" y="349666"/>
                  </a:cubicBezTo>
                  <a:lnTo>
                    <a:pt x="39142" y="349666"/>
                  </a:lnTo>
                  <a:cubicBezTo>
                    <a:pt x="17524" y="349666"/>
                    <a:pt x="0" y="332142"/>
                    <a:pt x="0" y="310524"/>
                  </a:cubicBezTo>
                  <a:lnTo>
                    <a:pt x="0" y="39142"/>
                  </a:lnTo>
                  <a:cubicBezTo>
                    <a:pt x="0" y="17524"/>
                    <a:pt x="17524" y="0"/>
                    <a:pt x="391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083721" cy="406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The Education category takes up about 20% of all the apps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356576"/>
            <a:ext cx="4627467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Merriweather Bold"/>
              </a:rPr>
              <a:t>Category and Rating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7328" y="8104777"/>
            <a:ext cx="7636939" cy="1612036"/>
            <a:chOff x="0" y="0"/>
            <a:chExt cx="2011375" cy="4245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1375" cy="424569"/>
            </a:xfrm>
            <a:custGeom>
              <a:avLst/>
              <a:gdLst/>
              <a:ahLst/>
              <a:cxnLst/>
              <a:rect l="l" t="t" r="r" b="b"/>
              <a:pathLst>
                <a:path w="2011375" h="424569">
                  <a:moveTo>
                    <a:pt x="40550" y="0"/>
                  </a:moveTo>
                  <a:lnTo>
                    <a:pt x="1970825" y="0"/>
                  </a:lnTo>
                  <a:cubicBezTo>
                    <a:pt x="1993220" y="0"/>
                    <a:pt x="2011375" y="18155"/>
                    <a:pt x="2011375" y="40550"/>
                  </a:cubicBezTo>
                  <a:lnTo>
                    <a:pt x="2011375" y="384019"/>
                  </a:lnTo>
                  <a:cubicBezTo>
                    <a:pt x="2011375" y="394774"/>
                    <a:pt x="2007103" y="405088"/>
                    <a:pt x="1999498" y="412692"/>
                  </a:cubicBezTo>
                  <a:cubicBezTo>
                    <a:pt x="1991894" y="420297"/>
                    <a:pt x="1981580" y="424569"/>
                    <a:pt x="1970825" y="424569"/>
                  </a:cubicBezTo>
                  <a:lnTo>
                    <a:pt x="40550" y="424569"/>
                  </a:lnTo>
                  <a:cubicBezTo>
                    <a:pt x="29795" y="424569"/>
                    <a:pt x="19481" y="420297"/>
                    <a:pt x="11877" y="412692"/>
                  </a:cubicBezTo>
                  <a:cubicBezTo>
                    <a:pt x="4272" y="405088"/>
                    <a:pt x="0" y="394774"/>
                    <a:pt x="0" y="384019"/>
                  </a:cubicBezTo>
                  <a:lnTo>
                    <a:pt x="0" y="40550"/>
                  </a:lnTo>
                  <a:cubicBezTo>
                    <a:pt x="0" y="29795"/>
                    <a:pt x="4272" y="19481"/>
                    <a:pt x="11877" y="11877"/>
                  </a:cubicBezTo>
                  <a:cubicBezTo>
                    <a:pt x="19481" y="4272"/>
                    <a:pt x="29795" y="0"/>
                    <a:pt x="405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11375" cy="48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App Releases peaked in 2020, but suffered a major drop in 2021 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37328" y="2770563"/>
            <a:ext cx="7636939" cy="4745874"/>
          </a:xfrm>
          <a:custGeom>
            <a:avLst/>
            <a:gdLst/>
            <a:ahLst/>
            <a:cxnLst/>
            <a:rect l="l" t="t" r="r" b="b"/>
            <a:pathLst>
              <a:path w="7636939" h="4745874">
                <a:moveTo>
                  <a:pt x="0" y="0"/>
                </a:moveTo>
                <a:lnTo>
                  <a:pt x="7636940" y="0"/>
                </a:lnTo>
                <a:lnTo>
                  <a:pt x="7636940" y="4745874"/>
                </a:lnTo>
                <a:lnTo>
                  <a:pt x="0" y="4745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136510" y="2770563"/>
            <a:ext cx="6866047" cy="4761631"/>
          </a:xfrm>
          <a:custGeom>
            <a:avLst/>
            <a:gdLst/>
            <a:ahLst/>
            <a:cxnLst/>
            <a:rect l="l" t="t" r="r" b="b"/>
            <a:pathLst>
              <a:path w="6866047" h="4761631">
                <a:moveTo>
                  <a:pt x="0" y="0"/>
                </a:moveTo>
                <a:lnTo>
                  <a:pt x="6866047" y="0"/>
                </a:lnTo>
                <a:lnTo>
                  <a:pt x="6866047" y="4761630"/>
                </a:lnTo>
                <a:lnTo>
                  <a:pt x="0" y="476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4" r="-1044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425717"/>
            <a:ext cx="10581413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62"/>
              </a:lnSpc>
              <a:spcBef>
                <a:spcPct val="0"/>
              </a:spcBef>
            </a:pPr>
            <a:r>
              <a:rPr lang="en-US" sz="5159" u="sng" strike="noStrike">
                <a:solidFill>
                  <a:srgbClr val="000000"/>
                </a:solidFill>
                <a:latin typeface="Merriweather Bold"/>
              </a:rPr>
              <a:t>VISUALISATION OF INSIGHTS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93253" y="8104777"/>
            <a:ext cx="6866047" cy="1612036"/>
            <a:chOff x="0" y="0"/>
            <a:chExt cx="1808342" cy="4245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08342" cy="424569"/>
            </a:xfrm>
            <a:custGeom>
              <a:avLst/>
              <a:gdLst/>
              <a:ahLst/>
              <a:cxnLst/>
              <a:rect l="l" t="t" r="r" b="b"/>
              <a:pathLst>
                <a:path w="1808342" h="424569">
                  <a:moveTo>
                    <a:pt x="45103" y="0"/>
                  </a:moveTo>
                  <a:lnTo>
                    <a:pt x="1763239" y="0"/>
                  </a:lnTo>
                  <a:cubicBezTo>
                    <a:pt x="1788149" y="0"/>
                    <a:pt x="1808342" y="20193"/>
                    <a:pt x="1808342" y="45103"/>
                  </a:cubicBezTo>
                  <a:lnTo>
                    <a:pt x="1808342" y="379467"/>
                  </a:lnTo>
                  <a:cubicBezTo>
                    <a:pt x="1808342" y="404376"/>
                    <a:pt x="1788149" y="424569"/>
                    <a:pt x="1763239" y="424569"/>
                  </a:cubicBezTo>
                  <a:lnTo>
                    <a:pt x="45103" y="424569"/>
                  </a:lnTo>
                  <a:cubicBezTo>
                    <a:pt x="20193" y="424569"/>
                    <a:pt x="0" y="404376"/>
                    <a:pt x="0" y="379467"/>
                  </a:cubicBezTo>
                  <a:lnTo>
                    <a:pt x="0" y="45103"/>
                  </a:lnTo>
                  <a:cubicBezTo>
                    <a:pt x="0" y="20193"/>
                    <a:pt x="20193" y="0"/>
                    <a:pt x="451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808342" cy="48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Except for a few apps, most apps have been recently updated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364983"/>
            <a:ext cx="3827098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00"/>
              </a:lnSpc>
              <a:spcBef>
                <a:spcPct val="0"/>
              </a:spcBef>
            </a:pPr>
            <a:r>
              <a:rPr lang="en-US" sz="2500" u="none" strike="noStrike">
                <a:solidFill>
                  <a:srgbClr val="000000"/>
                </a:solidFill>
                <a:latin typeface="Merriweather Bold"/>
              </a:rPr>
              <a:t>App Release and Update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61614" y="2298442"/>
            <a:ext cx="6897686" cy="5690116"/>
          </a:xfrm>
          <a:custGeom>
            <a:avLst/>
            <a:gdLst/>
            <a:ahLst/>
            <a:cxnLst/>
            <a:rect l="l" t="t" r="r" b="b"/>
            <a:pathLst>
              <a:path w="6897686" h="5690116">
                <a:moveTo>
                  <a:pt x="0" y="0"/>
                </a:moveTo>
                <a:lnTo>
                  <a:pt x="6897686" y="0"/>
                </a:lnTo>
                <a:lnTo>
                  <a:pt x="6897686" y="5690116"/>
                </a:lnTo>
                <a:lnTo>
                  <a:pt x="0" y="5690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2" r="-44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522645" y="2348392"/>
            <a:ext cx="6897686" cy="5640166"/>
          </a:xfrm>
          <a:custGeom>
            <a:avLst/>
            <a:gdLst/>
            <a:ahLst/>
            <a:cxnLst/>
            <a:rect l="l" t="t" r="r" b="b"/>
            <a:pathLst>
              <a:path w="6897686" h="5640166">
                <a:moveTo>
                  <a:pt x="0" y="0"/>
                </a:moveTo>
                <a:lnTo>
                  <a:pt x="6897686" y="0"/>
                </a:lnTo>
                <a:lnTo>
                  <a:pt x="6897686" y="5640166"/>
                </a:lnTo>
                <a:lnTo>
                  <a:pt x="0" y="5640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28700" y="425717"/>
            <a:ext cx="10581413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62"/>
              </a:lnSpc>
              <a:spcBef>
                <a:spcPct val="0"/>
              </a:spcBef>
            </a:pPr>
            <a:r>
              <a:rPr lang="en-US" sz="5159" u="sng" strike="noStrike">
                <a:solidFill>
                  <a:srgbClr val="000000"/>
                </a:solidFill>
                <a:latin typeface="Merriweather Bold"/>
              </a:rPr>
              <a:t>VISUALISATION OF INSIGHTS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22645" y="8340983"/>
            <a:ext cx="6897686" cy="1612036"/>
            <a:chOff x="0" y="0"/>
            <a:chExt cx="1816674" cy="4245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675" cy="424569"/>
            </a:xfrm>
            <a:custGeom>
              <a:avLst/>
              <a:gdLst/>
              <a:ahLst/>
              <a:cxnLst/>
              <a:rect l="l" t="t" r="r" b="b"/>
              <a:pathLst>
                <a:path w="1816675" h="424569">
                  <a:moveTo>
                    <a:pt x="44896" y="0"/>
                  </a:moveTo>
                  <a:lnTo>
                    <a:pt x="1771779" y="0"/>
                  </a:lnTo>
                  <a:cubicBezTo>
                    <a:pt x="1783686" y="0"/>
                    <a:pt x="1795105" y="4730"/>
                    <a:pt x="1803525" y="13150"/>
                  </a:cubicBezTo>
                  <a:cubicBezTo>
                    <a:pt x="1811944" y="21569"/>
                    <a:pt x="1816675" y="32989"/>
                    <a:pt x="1816675" y="44896"/>
                  </a:cubicBezTo>
                  <a:lnTo>
                    <a:pt x="1816675" y="379673"/>
                  </a:lnTo>
                  <a:cubicBezTo>
                    <a:pt x="1816675" y="391581"/>
                    <a:pt x="1811944" y="403000"/>
                    <a:pt x="1803525" y="411420"/>
                  </a:cubicBezTo>
                  <a:cubicBezTo>
                    <a:pt x="1795105" y="419839"/>
                    <a:pt x="1783686" y="424569"/>
                    <a:pt x="1771779" y="424569"/>
                  </a:cubicBezTo>
                  <a:lnTo>
                    <a:pt x="44896" y="424569"/>
                  </a:lnTo>
                  <a:cubicBezTo>
                    <a:pt x="32989" y="424569"/>
                    <a:pt x="21569" y="419839"/>
                    <a:pt x="13150" y="411420"/>
                  </a:cubicBezTo>
                  <a:cubicBezTo>
                    <a:pt x="4730" y="403000"/>
                    <a:pt x="0" y="391581"/>
                    <a:pt x="0" y="379673"/>
                  </a:cubicBezTo>
                  <a:lnTo>
                    <a:pt x="0" y="44896"/>
                  </a:lnTo>
                  <a:cubicBezTo>
                    <a:pt x="0" y="32989"/>
                    <a:pt x="4730" y="21569"/>
                    <a:pt x="13150" y="13150"/>
                  </a:cubicBezTo>
                  <a:cubicBezTo>
                    <a:pt x="21569" y="4730"/>
                    <a:pt x="32989" y="0"/>
                    <a:pt x="448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16674" cy="48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Apps with ‘Everyone’ Rating are the highest in number and also have the most number of ratings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61614" y="8129968"/>
            <a:ext cx="6897686" cy="1612036"/>
            <a:chOff x="0" y="0"/>
            <a:chExt cx="1816674" cy="4245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16675" cy="424569"/>
            </a:xfrm>
            <a:custGeom>
              <a:avLst/>
              <a:gdLst/>
              <a:ahLst/>
              <a:cxnLst/>
              <a:rect l="l" t="t" r="r" b="b"/>
              <a:pathLst>
                <a:path w="1816675" h="424569">
                  <a:moveTo>
                    <a:pt x="44896" y="0"/>
                  </a:moveTo>
                  <a:lnTo>
                    <a:pt x="1771779" y="0"/>
                  </a:lnTo>
                  <a:cubicBezTo>
                    <a:pt x="1783686" y="0"/>
                    <a:pt x="1795105" y="4730"/>
                    <a:pt x="1803525" y="13150"/>
                  </a:cubicBezTo>
                  <a:cubicBezTo>
                    <a:pt x="1811944" y="21569"/>
                    <a:pt x="1816675" y="32989"/>
                    <a:pt x="1816675" y="44896"/>
                  </a:cubicBezTo>
                  <a:lnTo>
                    <a:pt x="1816675" y="379673"/>
                  </a:lnTo>
                  <a:cubicBezTo>
                    <a:pt x="1816675" y="391581"/>
                    <a:pt x="1811944" y="403000"/>
                    <a:pt x="1803525" y="411420"/>
                  </a:cubicBezTo>
                  <a:cubicBezTo>
                    <a:pt x="1795105" y="419839"/>
                    <a:pt x="1783686" y="424569"/>
                    <a:pt x="1771779" y="424569"/>
                  </a:cubicBezTo>
                  <a:lnTo>
                    <a:pt x="44896" y="424569"/>
                  </a:lnTo>
                  <a:cubicBezTo>
                    <a:pt x="32989" y="424569"/>
                    <a:pt x="21569" y="419839"/>
                    <a:pt x="13150" y="411420"/>
                  </a:cubicBezTo>
                  <a:cubicBezTo>
                    <a:pt x="4730" y="403000"/>
                    <a:pt x="0" y="391581"/>
                    <a:pt x="0" y="379673"/>
                  </a:cubicBezTo>
                  <a:lnTo>
                    <a:pt x="0" y="44896"/>
                  </a:lnTo>
                  <a:cubicBezTo>
                    <a:pt x="0" y="32989"/>
                    <a:pt x="4730" y="21569"/>
                    <a:pt x="13150" y="13150"/>
                  </a:cubicBezTo>
                  <a:cubicBezTo>
                    <a:pt x="21569" y="4730"/>
                    <a:pt x="32989" y="0"/>
                    <a:pt x="448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816674" cy="48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Apps that haven’t been updated for long have suffered less number of ratings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364983"/>
            <a:ext cx="8798400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00"/>
              </a:lnSpc>
              <a:spcBef>
                <a:spcPct val="0"/>
              </a:spcBef>
            </a:pPr>
            <a:r>
              <a:rPr lang="en-US" sz="2500" u="none" strike="noStrike">
                <a:solidFill>
                  <a:srgbClr val="000000"/>
                </a:solidFill>
                <a:latin typeface="Merriweather Bold"/>
              </a:rPr>
              <a:t>Content Rating and Ratings based on last update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44100" y="3531464"/>
            <a:ext cx="6897686" cy="1612036"/>
            <a:chOff x="0" y="0"/>
            <a:chExt cx="1816674" cy="4245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6675" cy="424569"/>
            </a:xfrm>
            <a:custGeom>
              <a:avLst/>
              <a:gdLst/>
              <a:ahLst/>
              <a:cxnLst/>
              <a:rect l="l" t="t" r="r" b="b"/>
              <a:pathLst>
                <a:path w="1816675" h="424569">
                  <a:moveTo>
                    <a:pt x="44896" y="0"/>
                  </a:moveTo>
                  <a:lnTo>
                    <a:pt x="1771779" y="0"/>
                  </a:lnTo>
                  <a:cubicBezTo>
                    <a:pt x="1783686" y="0"/>
                    <a:pt x="1795105" y="4730"/>
                    <a:pt x="1803525" y="13150"/>
                  </a:cubicBezTo>
                  <a:cubicBezTo>
                    <a:pt x="1811944" y="21569"/>
                    <a:pt x="1816675" y="32989"/>
                    <a:pt x="1816675" y="44896"/>
                  </a:cubicBezTo>
                  <a:lnTo>
                    <a:pt x="1816675" y="379673"/>
                  </a:lnTo>
                  <a:cubicBezTo>
                    <a:pt x="1816675" y="391581"/>
                    <a:pt x="1811944" y="403000"/>
                    <a:pt x="1803525" y="411420"/>
                  </a:cubicBezTo>
                  <a:cubicBezTo>
                    <a:pt x="1795105" y="419839"/>
                    <a:pt x="1783686" y="424569"/>
                    <a:pt x="1771779" y="424569"/>
                  </a:cubicBezTo>
                  <a:lnTo>
                    <a:pt x="44896" y="424569"/>
                  </a:lnTo>
                  <a:cubicBezTo>
                    <a:pt x="32989" y="424569"/>
                    <a:pt x="21569" y="419839"/>
                    <a:pt x="13150" y="411420"/>
                  </a:cubicBezTo>
                  <a:cubicBezTo>
                    <a:pt x="4730" y="403000"/>
                    <a:pt x="0" y="391581"/>
                    <a:pt x="0" y="379673"/>
                  </a:cubicBezTo>
                  <a:lnTo>
                    <a:pt x="0" y="44896"/>
                  </a:lnTo>
                  <a:cubicBezTo>
                    <a:pt x="0" y="32989"/>
                    <a:pt x="4730" y="21569"/>
                    <a:pt x="13150" y="13150"/>
                  </a:cubicBezTo>
                  <a:cubicBezTo>
                    <a:pt x="21569" y="4730"/>
                    <a:pt x="32989" y="0"/>
                    <a:pt x="448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16674" cy="48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The  majority of apps are available in US dollars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752369" y="2852085"/>
            <a:ext cx="6629502" cy="5828389"/>
          </a:xfrm>
          <a:custGeom>
            <a:avLst/>
            <a:gdLst/>
            <a:ahLst/>
            <a:cxnLst/>
            <a:rect l="l" t="t" r="r" b="b"/>
            <a:pathLst>
              <a:path w="6629502" h="5828389">
                <a:moveTo>
                  <a:pt x="0" y="0"/>
                </a:moveTo>
                <a:lnTo>
                  <a:pt x="6629502" y="0"/>
                </a:lnTo>
                <a:lnTo>
                  <a:pt x="6629502" y="5828388"/>
                </a:lnTo>
                <a:lnTo>
                  <a:pt x="0" y="5828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1028700" y="425717"/>
            <a:ext cx="10581413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62"/>
              </a:lnSpc>
              <a:spcBef>
                <a:spcPct val="0"/>
              </a:spcBef>
            </a:pPr>
            <a:r>
              <a:rPr lang="en-US" sz="5159" u="sng" strike="noStrike">
                <a:solidFill>
                  <a:srgbClr val="000000"/>
                </a:solidFill>
                <a:latin typeface="Merriweather Bold"/>
              </a:rPr>
              <a:t>VISUALISATION OF 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364983"/>
            <a:ext cx="2727513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00"/>
              </a:lnSpc>
              <a:spcBef>
                <a:spcPct val="0"/>
              </a:spcBef>
            </a:pPr>
            <a:r>
              <a:rPr lang="en-US" sz="2500" u="none" strike="noStrike">
                <a:solidFill>
                  <a:srgbClr val="000000"/>
                </a:solidFill>
                <a:latin typeface="Merriweather Bold"/>
              </a:rPr>
              <a:t>Currency trends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155115" y="5766279"/>
            <a:ext cx="6897686" cy="1612036"/>
            <a:chOff x="0" y="0"/>
            <a:chExt cx="1816674" cy="4245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16675" cy="424569"/>
            </a:xfrm>
            <a:custGeom>
              <a:avLst/>
              <a:gdLst/>
              <a:ahLst/>
              <a:cxnLst/>
              <a:rect l="l" t="t" r="r" b="b"/>
              <a:pathLst>
                <a:path w="1816675" h="424569">
                  <a:moveTo>
                    <a:pt x="44896" y="0"/>
                  </a:moveTo>
                  <a:lnTo>
                    <a:pt x="1771779" y="0"/>
                  </a:lnTo>
                  <a:cubicBezTo>
                    <a:pt x="1783686" y="0"/>
                    <a:pt x="1795105" y="4730"/>
                    <a:pt x="1803525" y="13150"/>
                  </a:cubicBezTo>
                  <a:cubicBezTo>
                    <a:pt x="1811944" y="21569"/>
                    <a:pt x="1816675" y="32989"/>
                    <a:pt x="1816675" y="44896"/>
                  </a:cubicBezTo>
                  <a:lnTo>
                    <a:pt x="1816675" y="379673"/>
                  </a:lnTo>
                  <a:cubicBezTo>
                    <a:pt x="1816675" y="391581"/>
                    <a:pt x="1811944" y="403000"/>
                    <a:pt x="1803525" y="411420"/>
                  </a:cubicBezTo>
                  <a:cubicBezTo>
                    <a:pt x="1795105" y="419839"/>
                    <a:pt x="1783686" y="424569"/>
                    <a:pt x="1771779" y="424569"/>
                  </a:cubicBezTo>
                  <a:lnTo>
                    <a:pt x="44896" y="424569"/>
                  </a:lnTo>
                  <a:cubicBezTo>
                    <a:pt x="32989" y="424569"/>
                    <a:pt x="21569" y="419839"/>
                    <a:pt x="13150" y="411420"/>
                  </a:cubicBezTo>
                  <a:cubicBezTo>
                    <a:pt x="4730" y="403000"/>
                    <a:pt x="0" y="391581"/>
                    <a:pt x="0" y="379673"/>
                  </a:cubicBezTo>
                  <a:lnTo>
                    <a:pt x="0" y="44896"/>
                  </a:lnTo>
                  <a:cubicBezTo>
                    <a:pt x="0" y="32989"/>
                    <a:pt x="4730" y="21569"/>
                    <a:pt x="13150" y="13150"/>
                  </a:cubicBezTo>
                  <a:cubicBezTo>
                    <a:pt x="21569" y="4730"/>
                    <a:pt x="32989" y="0"/>
                    <a:pt x="448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816674" cy="48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r>
                <a:rPr lang="en-US" sz="2199" spc="43">
                  <a:solidFill>
                    <a:srgbClr val="000000"/>
                  </a:solidFill>
                  <a:latin typeface="Merriweather Bold"/>
                </a:rPr>
                <a:t>The presence (albeit low) of 'XXX' indicates some instances where the currency information is unspecified or missing.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9163050" y="2521710"/>
            <a:ext cx="0" cy="6489137"/>
          </a:xfrm>
          <a:prstGeom prst="line">
            <a:avLst/>
          </a:prstGeom>
          <a:ln w="38100" cap="flat">
            <a:solidFill>
              <a:srgbClr val="000000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0288129" y="3531464"/>
            <a:ext cx="6553657" cy="1548578"/>
            <a:chOff x="0" y="0"/>
            <a:chExt cx="1726066" cy="4078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26066" cy="407856"/>
            </a:xfrm>
            <a:custGeom>
              <a:avLst/>
              <a:gdLst/>
              <a:ahLst/>
              <a:cxnLst/>
              <a:rect l="l" t="t" r="r" b="b"/>
              <a:pathLst>
                <a:path w="1726066" h="407856">
                  <a:moveTo>
                    <a:pt x="0" y="0"/>
                  </a:moveTo>
                  <a:lnTo>
                    <a:pt x="1726066" y="0"/>
                  </a:lnTo>
                  <a:lnTo>
                    <a:pt x="1726066" y="407856"/>
                  </a:lnTo>
                  <a:lnTo>
                    <a:pt x="0" y="407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726066" cy="4364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432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8129" y="5667772"/>
            <a:ext cx="6553657" cy="1809051"/>
            <a:chOff x="0" y="0"/>
            <a:chExt cx="1726066" cy="4764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26066" cy="476458"/>
            </a:xfrm>
            <a:custGeom>
              <a:avLst/>
              <a:gdLst/>
              <a:ahLst/>
              <a:cxnLst/>
              <a:rect l="l" t="t" r="r" b="b"/>
              <a:pathLst>
                <a:path w="1726066" h="476458">
                  <a:moveTo>
                    <a:pt x="0" y="0"/>
                  </a:moveTo>
                  <a:lnTo>
                    <a:pt x="1726066" y="0"/>
                  </a:lnTo>
                  <a:lnTo>
                    <a:pt x="1726066" y="476458"/>
                  </a:lnTo>
                  <a:lnTo>
                    <a:pt x="0" y="476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726066" cy="505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43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0296" y="1271805"/>
            <a:ext cx="10629560" cy="9015195"/>
          </a:xfrm>
          <a:custGeom>
            <a:avLst/>
            <a:gdLst/>
            <a:ahLst/>
            <a:cxnLst/>
            <a:rect l="l" t="t" r="r" b="b"/>
            <a:pathLst>
              <a:path w="10629560" h="9015195">
                <a:moveTo>
                  <a:pt x="0" y="0"/>
                </a:moveTo>
                <a:lnTo>
                  <a:pt x="10629559" y="0"/>
                </a:lnTo>
                <a:lnTo>
                  <a:pt x="10629559" y="9015195"/>
                </a:lnTo>
                <a:lnTo>
                  <a:pt x="0" y="9015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8442" y="40691"/>
            <a:ext cx="10581413" cy="9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2"/>
              </a:lnSpc>
              <a:spcBef>
                <a:spcPct val="0"/>
              </a:spcBef>
            </a:pPr>
            <a:r>
              <a:rPr lang="en-US" sz="5159" u="sng">
                <a:solidFill>
                  <a:srgbClr val="000000"/>
                </a:solidFill>
                <a:latin typeface="Merriweather Bold"/>
              </a:rPr>
              <a:t>CORRELATION HEATMAP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285265" y="3454730"/>
            <a:ext cx="6274814" cy="3377540"/>
            <a:chOff x="0" y="0"/>
            <a:chExt cx="1652626" cy="8895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52626" cy="889558"/>
            </a:xfrm>
            <a:custGeom>
              <a:avLst/>
              <a:gdLst/>
              <a:ahLst/>
              <a:cxnLst/>
              <a:rect l="l" t="t" r="r" b="b"/>
              <a:pathLst>
                <a:path w="1652626" h="889558">
                  <a:moveTo>
                    <a:pt x="0" y="0"/>
                  </a:moveTo>
                  <a:lnTo>
                    <a:pt x="1652626" y="0"/>
                  </a:lnTo>
                  <a:lnTo>
                    <a:pt x="1652626" y="889558"/>
                  </a:lnTo>
                  <a:lnTo>
                    <a:pt x="0" y="8895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652626" cy="918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Positive correlation: Min Installs-Rating Count</a:t>
              </a:r>
            </a:p>
            <a:p>
              <a:pPr>
                <a:lnSpc>
                  <a:spcPts val="3432"/>
                </a:lnSpc>
              </a:pPr>
              <a:endParaRPr lang="en-US" sz="2600" spc="226">
                <a:solidFill>
                  <a:srgbClr val="000000"/>
                </a:solidFill>
                <a:latin typeface="Merriweather"/>
              </a:endParaRPr>
            </a:p>
            <a:p>
              <a:pPr marL="561341" lvl="1" indent="-280670">
                <a:lnSpc>
                  <a:spcPts val="3432"/>
                </a:lnSpc>
                <a:buFont typeface="Arial"/>
                <a:buChar char="•"/>
              </a:pPr>
              <a:r>
                <a:rPr lang="en-US" sz="2600" spc="226">
                  <a:solidFill>
                    <a:srgbClr val="000000"/>
                  </a:solidFill>
                  <a:latin typeface="Merriweather"/>
                </a:rPr>
                <a:t>Negative Correlation: Min Andriod-App 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Macintosh PowerPoint</Application>
  <PresentationFormat>Custom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Boston Angel</vt:lpstr>
      <vt:lpstr>Calibri</vt:lpstr>
      <vt:lpstr>Aileron Bold</vt:lpstr>
      <vt:lpstr>Merriweather Bold</vt:lpstr>
      <vt:lpstr>Merriweather</vt:lpstr>
      <vt:lpstr>Aileron Heavy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White Minimal Professional Portfolio Presentation</dc:title>
  <cp:lastModifiedBy>Gurnani, Guruksha</cp:lastModifiedBy>
  <cp:revision>2</cp:revision>
  <dcterms:created xsi:type="dcterms:W3CDTF">2006-08-16T00:00:00Z</dcterms:created>
  <dcterms:modified xsi:type="dcterms:W3CDTF">2023-12-17T21:13:18Z</dcterms:modified>
  <dc:identifier>DAF2hodyack</dc:identifier>
</cp:coreProperties>
</file>