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4070160" y="324720"/>
            <a:ext cx="4982400" cy="4795920"/>
          </a:xfrm>
          <a:prstGeom prst="rect">
            <a:avLst/>
          </a:prstGeom>
          <a:ln>
            <a:noFill/>
          </a:ln>
        </p:spPr>
      </p:pic>
      <p:grpSp>
        <p:nvGrpSpPr>
          <p:cNvPr id="39" name="Group 1"/>
          <p:cNvGrpSpPr/>
          <p:nvPr/>
        </p:nvGrpSpPr>
        <p:grpSpPr>
          <a:xfrm>
            <a:off x="640080" y="731520"/>
            <a:ext cx="1554480" cy="822960"/>
            <a:chOff x="640080" y="731520"/>
            <a:chExt cx="1554480" cy="822960"/>
          </a:xfrm>
        </p:grpSpPr>
        <p:sp>
          <p:nvSpPr>
            <p:cNvPr id="40" name="CustomShape 2"/>
            <p:cNvSpPr/>
            <p:nvPr/>
          </p:nvSpPr>
          <p:spPr>
            <a:xfrm>
              <a:off x="640080" y="731520"/>
              <a:ext cx="1554480" cy="822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TextShape 3"/>
            <p:cNvSpPr txBox="1"/>
            <p:nvPr/>
          </p:nvSpPr>
          <p:spPr>
            <a:xfrm>
              <a:off x="732240" y="1005840"/>
              <a:ext cx="12794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Menu Task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2" name="Group 4"/>
          <p:cNvGrpSpPr/>
          <p:nvPr/>
        </p:nvGrpSpPr>
        <p:grpSpPr>
          <a:xfrm>
            <a:off x="640080" y="1991520"/>
            <a:ext cx="1554480" cy="822960"/>
            <a:chOff x="640080" y="1991520"/>
            <a:chExt cx="1554480" cy="822960"/>
          </a:xfrm>
        </p:grpSpPr>
        <p:sp>
          <p:nvSpPr>
            <p:cNvPr id="43" name="CustomShape 5"/>
            <p:cNvSpPr/>
            <p:nvPr/>
          </p:nvSpPr>
          <p:spPr>
            <a:xfrm>
              <a:off x="640080" y="1991520"/>
              <a:ext cx="1554480" cy="822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TextShape 6"/>
            <p:cNvSpPr txBox="1"/>
            <p:nvPr/>
          </p:nvSpPr>
          <p:spPr>
            <a:xfrm>
              <a:off x="732240" y="2265840"/>
              <a:ext cx="11530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LED Task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5" name="Group 7"/>
          <p:cNvGrpSpPr/>
          <p:nvPr/>
        </p:nvGrpSpPr>
        <p:grpSpPr>
          <a:xfrm>
            <a:off x="640080" y="3683520"/>
            <a:ext cx="1554480" cy="822960"/>
            <a:chOff x="640080" y="3683520"/>
            <a:chExt cx="1554480" cy="822960"/>
          </a:xfrm>
        </p:grpSpPr>
        <p:sp>
          <p:nvSpPr>
            <p:cNvPr id="46" name="CustomShape 8"/>
            <p:cNvSpPr/>
            <p:nvPr/>
          </p:nvSpPr>
          <p:spPr>
            <a:xfrm>
              <a:off x="640080" y="3683520"/>
              <a:ext cx="1554480" cy="822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TextShape 9"/>
            <p:cNvSpPr txBox="1"/>
            <p:nvPr/>
          </p:nvSpPr>
          <p:spPr>
            <a:xfrm>
              <a:off x="732240" y="3957840"/>
              <a:ext cx="1175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RTC Task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8" name="CustomShape 10"/>
          <p:cNvSpPr/>
          <p:nvPr/>
        </p:nvSpPr>
        <p:spPr>
          <a:xfrm>
            <a:off x="2560320" y="1097280"/>
            <a:ext cx="1280160" cy="91440"/>
          </a:xfrm>
          <a:custGeom>
            <a:avLst/>
            <a:gdLst/>
            <a:ahLst/>
            <a:rect l="0" t="0" r="r" b="b"/>
            <a:pathLst>
              <a:path w="3558" h="256">
                <a:moveTo>
                  <a:pt x="0" y="63"/>
                </a:moveTo>
                <a:lnTo>
                  <a:pt x="2667" y="63"/>
                </a:lnTo>
                <a:lnTo>
                  <a:pt x="2667" y="0"/>
                </a:lnTo>
                <a:lnTo>
                  <a:pt x="3557" y="127"/>
                </a:lnTo>
                <a:lnTo>
                  <a:pt x="2667" y="255"/>
                </a:lnTo>
                <a:lnTo>
                  <a:pt x="266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2560680" y="2321640"/>
            <a:ext cx="1280160" cy="91440"/>
          </a:xfrm>
          <a:custGeom>
            <a:avLst/>
            <a:gdLst/>
            <a:ahLst/>
            <a:rect l="0" t="0" r="r" b="b"/>
            <a:pathLst>
              <a:path w="3558" h="256">
                <a:moveTo>
                  <a:pt x="0" y="63"/>
                </a:moveTo>
                <a:lnTo>
                  <a:pt x="2667" y="63"/>
                </a:lnTo>
                <a:lnTo>
                  <a:pt x="2667" y="0"/>
                </a:lnTo>
                <a:lnTo>
                  <a:pt x="3557" y="127"/>
                </a:lnTo>
                <a:lnTo>
                  <a:pt x="2667" y="255"/>
                </a:lnTo>
                <a:lnTo>
                  <a:pt x="266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2560680" y="3977640"/>
            <a:ext cx="1280160" cy="91440"/>
          </a:xfrm>
          <a:custGeom>
            <a:avLst/>
            <a:gdLst/>
            <a:ahLst/>
            <a:rect l="0" t="0" r="r" b="b"/>
            <a:pathLst>
              <a:path w="3558" h="256">
                <a:moveTo>
                  <a:pt x="0" y="63"/>
                </a:moveTo>
                <a:lnTo>
                  <a:pt x="2667" y="63"/>
                </a:lnTo>
                <a:lnTo>
                  <a:pt x="2667" y="0"/>
                </a:lnTo>
                <a:lnTo>
                  <a:pt x="3557" y="127"/>
                </a:lnTo>
                <a:lnTo>
                  <a:pt x="2667" y="255"/>
                </a:lnTo>
                <a:lnTo>
                  <a:pt x="266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640440" y="659520"/>
            <a:ext cx="1554480" cy="822960"/>
            <a:chOff x="640440" y="659520"/>
            <a:chExt cx="1554480" cy="822960"/>
          </a:xfrm>
        </p:grpSpPr>
        <p:sp>
          <p:nvSpPr>
            <p:cNvPr id="52" name="CustomShape 2"/>
            <p:cNvSpPr/>
            <p:nvPr/>
          </p:nvSpPr>
          <p:spPr>
            <a:xfrm>
              <a:off x="640440" y="659520"/>
              <a:ext cx="1554480" cy="822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TextShape 3"/>
            <p:cNvSpPr txBox="1"/>
            <p:nvPr/>
          </p:nvSpPr>
          <p:spPr>
            <a:xfrm>
              <a:off x="732600" y="933840"/>
              <a:ext cx="11300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I/O Tasks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" name="CustomShape 4"/>
          <p:cNvSpPr/>
          <p:nvPr/>
        </p:nvSpPr>
        <p:spPr>
          <a:xfrm>
            <a:off x="2308680" y="1097280"/>
            <a:ext cx="1280160" cy="91440"/>
          </a:xfrm>
          <a:custGeom>
            <a:avLst/>
            <a:gdLst/>
            <a:ahLst/>
            <a:rect l="0" t="0" r="r" b="b"/>
            <a:pathLst>
              <a:path w="3558" h="256">
                <a:moveTo>
                  <a:pt x="0" y="63"/>
                </a:moveTo>
                <a:lnTo>
                  <a:pt x="2667" y="63"/>
                </a:lnTo>
                <a:lnTo>
                  <a:pt x="2667" y="0"/>
                </a:lnTo>
                <a:lnTo>
                  <a:pt x="3557" y="127"/>
                </a:lnTo>
                <a:lnTo>
                  <a:pt x="2667" y="255"/>
                </a:lnTo>
                <a:lnTo>
                  <a:pt x="266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" name="Group 5"/>
          <p:cNvGrpSpPr/>
          <p:nvPr/>
        </p:nvGrpSpPr>
        <p:grpSpPr>
          <a:xfrm>
            <a:off x="3846240" y="640080"/>
            <a:ext cx="2102400" cy="822960"/>
            <a:chOff x="3846240" y="640080"/>
            <a:chExt cx="2102400" cy="822960"/>
          </a:xfrm>
        </p:grpSpPr>
        <p:sp>
          <p:nvSpPr>
            <p:cNvPr id="56" name="CustomShape 6"/>
            <p:cNvSpPr/>
            <p:nvPr/>
          </p:nvSpPr>
          <p:spPr>
            <a:xfrm>
              <a:off x="3846240" y="640080"/>
              <a:ext cx="2102400" cy="822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TextShape 7"/>
            <p:cNvSpPr txBox="1"/>
            <p:nvPr/>
          </p:nvSpPr>
          <p:spPr>
            <a:xfrm>
              <a:off x="3937680" y="769320"/>
              <a:ext cx="1920240" cy="602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Input from serial terminal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" name="CustomShape 8"/>
          <p:cNvSpPr/>
          <p:nvPr/>
        </p:nvSpPr>
        <p:spPr>
          <a:xfrm>
            <a:off x="8432640" y="1554480"/>
            <a:ext cx="91440" cy="822960"/>
          </a:xfrm>
          <a:custGeom>
            <a:avLst/>
            <a:gdLst/>
            <a:ahLst/>
            <a:rect l="0" t="0" r="r" b="b"/>
            <a:pathLst>
              <a:path w="256" h="2288">
                <a:moveTo>
                  <a:pt x="63" y="0"/>
                </a:moveTo>
                <a:lnTo>
                  <a:pt x="63" y="1715"/>
                </a:lnTo>
                <a:lnTo>
                  <a:pt x="0" y="1715"/>
                </a:lnTo>
                <a:lnTo>
                  <a:pt x="127" y="2287"/>
                </a:lnTo>
                <a:lnTo>
                  <a:pt x="255" y="1715"/>
                </a:lnTo>
                <a:lnTo>
                  <a:pt x="191" y="1715"/>
                </a:lnTo>
                <a:lnTo>
                  <a:pt x="191" y="0"/>
                </a:lnTo>
                <a:lnTo>
                  <a:pt x="63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" name="Group 9"/>
          <p:cNvGrpSpPr/>
          <p:nvPr/>
        </p:nvGrpSpPr>
        <p:grpSpPr>
          <a:xfrm>
            <a:off x="7482240" y="640080"/>
            <a:ext cx="2102400" cy="822960"/>
            <a:chOff x="7482240" y="640080"/>
            <a:chExt cx="2102400" cy="822960"/>
          </a:xfrm>
        </p:grpSpPr>
        <p:sp>
          <p:nvSpPr>
            <p:cNvPr id="60" name="CustomShape 10"/>
            <p:cNvSpPr/>
            <p:nvPr/>
          </p:nvSpPr>
          <p:spPr>
            <a:xfrm>
              <a:off x="7482240" y="640080"/>
              <a:ext cx="2102400" cy="822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TextShape 11"/>
            <p:cNvSpPr txBox="1"/>
            <p:nvPr/>
          </p:nvSpPr>
          <p:spPr>
            <a:xfrm>
              <a:off x="7573680" y="769320"/>
              <a:ext cx="1920240" cy="602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Print Queue (size: 10 bytes)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62" name="Group 12"/>
          <p:cNvGrpSpPr/>
          <p:nvPr/>
        </p:nvGrpSpPr>
        <p:grpSpPr>
          <a:xfrm>
            <a:off x="7680960" y="2468880"/>
            <a:ext cx="1609200" cy="625680"/>
            <a:chOff x="7680960" y="2468880"/>
            <a:chExt cx="1609200" cy="625680"/>
          </a:xfrm>
        </p:grpSpPr>
        <p:sp>
          <p:nvSpPr>
            <p:cNvPr id="63" name="CustomShape 13"/>
            <p:cNvSpPr/>
            <p:nvPr/>
          </p:nvSpPr>
          <p:spPr>
            <a:xfrm>
              <a:off x="7680960" y="2468880"/>
              <a:ext cx="1609200" cy="6256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TextShape 14"/>
            <p:cNvSpPr txBox="1"/>
            <p:nvPr/>
          </p:nvSpPr>
          <p:spPr>
            <a:xfrm>
              <a:off x="7750800" y="2567160"/>
              <a:ext cx="1469880" cy="4579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P</a:t>
              </a:r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k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65" name="Group 15"/>
          <p:cNvGrpSpPr/>
          <p:nvPr/>
        </p:nvGrpSpPr>
        <p:grpSpPr>
          <a:xfrm>
            <a:off x="5303520" y="2371680"/>
            <a:ext cx="1005840" cy="1011600"/>
            <a:chOff x="5303520" y="2371680"/>
            <a:chExt cx="1005840" cy="1011600"/>
          </a:xfrm>
        </p:grpSpPr>
        <p:sp>
          <p:nvSpPr>
            <p:cNvPr id="66" name="CustomShape 16"/>
            <p:cNvSpPr/>
            <p:nvPr/>
          </p:nvSpPr>
          <p:spPr>
            <a:xfrm>
              <a:off x="5303520" y="2371680"/>
              <a:ext cx="1005840" cy="1011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TextShape 17"/>
            <p:cNvSpPr txBox="1"/>
            <p:nvPr/>
          </p:nvSpPr>
          <p:spPr>
            <a:xfrm>
              <a:off x="5347080" y="2530440"/>
              <a:ext cx="918720" cy="7405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UART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8" name="CustomShape 18"/>
          <p:cNvSpPr/>
          <p:nvPr/>
        </p:nvSpPr>
        <p:spPr>
          <a:xfrm>
            <a:off x="6089040" y="1097640"/>
            <a:ext cx="1280160" cy="91440"/>
          </a:xfrm>
          <a:custGeom>
            <a:avLst/>
            <a:gdLst/>
            <a:ahLst/>
            <a:rect l="0" t="0" r="r" b="b"/>
            <a:pathLst>
              <a:path w="3558" h="256">
                <a:moveTo>
                  <a:pt x="0" y="63"/>
                </a:moveTo>
                <a:lnTo>
                  <a:pt x="2667" y="63"/>
                </a:lnTo>
                <a:lnTo>
                  <a:pt x="2667" y="0"/>
                </a:lnTo>
                <a:lnTo>
                  <a:pt x="3557" y="127"/>
                </a:lnTo>
                <a:lnTo>
                  <a:pt x="2667" y="255"/>
                </a:lnTo>
                <a:lnTo>
                  <a:pt x="266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9"/>
          <p:cNvSpPr/>
          <p:nvPr/>
        </p:nvSpPr>
        <p:spPr>
          <a:xfrm>
            <a:off x="6400800" y="2743200"/>
            <a:ext cx="1097280" cy="91440"/>
          </a:xfrm>
          <a:custGeom>
            <a:avLst/>
            <a:gdLst/>
            <a:ahLst/>
            <a:rect l="0" t="0" r="r" b="b"/>
            <a:pathLst>
              <a:path w="3050" h="256">
                <a:moveTo>
                  <a:pt x="3049" y="63"/>
                </a:moveTo>
                <a:lnTo>
                  <a:pt x="762" y="63"/>
                </a:lnTo>
                <a:lnTo>
                  <a:pt x="762" y="0"/>
                </a:lnTo>
                <a:lnTo>
                  <a:pt x="0" y="127"/>
                </a:lnTo>
                <a:lnTo>
                  <a:pt x="762" y="255"/>
                </a:lnTo>
                <a:lnTo>
                  <a:pt x="762" y="191"/>
                </a:lnTo>
                <a:lnTo>
                  <a:pt x="3049" y="191"/>
                </a:lnTo>
                <a:lnTo>
                  <a:pt x="3049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0"/>
          <p:cNvSpPr/>
          <p:nvPr/>
        </p:nvSpPr>
        <p:spPr>
          <a:xfrm>
            <a:off x="4025160" y="2743560"/>
            <a:ext cx="1097280" cy="91440"/>
          </a:xfrm>
          <a:custGeom>
            <a:avLst/>
            <a:gdLst/>
            <a:ahLst/>
            <a:rect l="0" t="0" r="r" b="b"/>
            <a:pathLst>
              <a:path w="3050" h="256">
                <a:moveTo>
                  <a:pt x="3049" y="63"/>
                </a:moveTo>
                <a:lnTo>
                  <a:pt x="762" y="63"/>
                </a:lnTo>
                <a:lnTo>
                  <a:pt x="762" y="0"/>
                </a:lnTo>
                <a:lnTo>
                  <a:pt x="0" y="127"/>
                </a:lnTo>
                <a:lnTo>
                  <a:pt x="762" y="255"/>
                </a:lnTo>
                <a:lnTo>
                  <a:pt x="762" y="191"/>
                </a:lnTo>
                <a:lnTo>
                  <a:pt x="3049" y="191"/>
                </a:lnTo>
                <a:lnTo>
                  <a:pt x="3049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1"/>
          <p:cNvSpPr txBox="1"/>
          <p:nvPr/>
        </p:nvSpPr>
        <p:spPr>
          <a:xfrm>
            <a:off x="6131520" y="751320"/>
            <a:ext cx="8938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Enqueue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" name="TextShape 22"/>
          <p:cNvSpPr txBox="1"/>
          <p:nvPr/>
        </p:nvSpPr>
        <p:spPr>
          <a:xfrm>
            <a:off x="6563880" y="2911320"/>
            <a:ext cx="9032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Dequeue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TextShape 23"/>
          <p:cNvSpPr txBox="1"/>
          <p:nvPr/>
        </p:nvSpPr>
        <p:spPr>
          <a:xfrm>
            <a:off x="2294280" y="2651760"/>
            <a:ext cx="1637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Serial terminal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308680" y="1097280"/>
            <a:ext cx="1280160" cy="91440"/>
          </a:xfrm>
          <a:custGeom>
            <a:avLst/>
            <a:gdLst/>
            <a:ahLst/>
            <a:rect l="0" t="0" r="r" b="b"/>
            <a:pathLst>
              <a:path w="3558" h="256">
                <a:moveTo>
                  <a:pt x="0" y="63"/>
                </a:moveTo>
                <a:lnTo>
                  <a:pt x="2667" y="63"/>
                </a:lnTo>
                <a:lnTo>
                  <a:pt x="2667" y="0"/>
                </a:lnTo>
                <a:lnTo>
                  <a:pt x="3557" y="127"/>
                </a:lnTo>
                <a:lnTo>
                  <a:pt x="2667" y="255"/>
                </a:lnTo>
                <a:lnTo>
                  <a:pt x="266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" name="Group 2"/>
          <p:cNvGrpSpPr/>
          <p:nvPr/>
        </p:nvGrpSpPr>
        <p:grpSpPr>
          <a:xfrm>
            <a:off x="3846240" y="532080"/>
            <a:ext cx="908640" cy="1005840"/>
            <a:chOff x="3846240" y="532080"/>
            <a:chExt cx="908640" cy="1005840"/>
          </a:xfrm>
        </p:grpSpPr>
        <p:sp>
          <p:nvSpPr>
            <p:cNvPr id="76" name="CustomShape 3"/>
            <p:cNvSpPr/>
            <p:nvPr/>
          </p:nvSpPr>
          <p:spPr>
            <a:xfrm>
              <a:off x="3846240" y="532080"/>
              <a:ext cx="908640" cy="10058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TextShape 4"/>
            <p:cNvSpPr txBox="1"/>
            <p:nvPr/>
          </p:nvSpPr>
          <p:spPr>
            <a:xfrm>
              <a:off x="3885840" y="690120"/>
              <a:ext cx="8298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U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T</a:t>
              </a:r>
              <a:endParaRPr b="0" lang="en-US" sz="1800" spc="-1" strike="noStrike">
                <a:latin typeface="Arial"/>
              </a:endParaRPr>
            </a:p>
            <a:p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78" name="Group 5"/>
          <p:cNvGrpSpPr/>
          <p:nvPr/>
        </p:nvGrpSpPr>
        <p:grpSpPr>
          <a:xfrm>
            <a:off x="6492960" y="640080"/>
            <a:ext cx="2559600" cy="822960"/>
            <a:chOff x="6492960" y="640080"/>
            <a:chExt cx="2559600" cy="822960"/>
          </a:xfrm>
        </p:grpSpPr>
        <p:sp>
          <p:nvSpPr>
            <p:cNvPr id="79" name="CustomShape 6"/>
            <p:cNvSpPr/>
            <p:nvPr/>
          </p:nvSpPr>
          <p:spPr>
            <a:xfrm>
              <a:off x="6492960" y="640080"/>
              <a:ext cx="2559600" cy="822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TextShape 7"/>
            <p:cNvSpPr txBox="1"/>
            <p:nvPr/>
          </p:nvSpPr>
          <p:spPr>
            <a:xfrm>
              <a:off x="6604200" y="769320"/>
              <a:ext cx="2337840" cy="602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p</a:t>
              </a:r>
              <a:r>
                <a:rPr b="0" lang="en-US" sz="1800" spc="-1" strike="noStrike">
                  <a:latin typeface="Arial"/>
                </a:rPr>
                <a:t>u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D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Q</a:t>
              </a:r>
              <a:r>
                <a:rPr b="0" lang="en-US" sz="1800" spc="-1" strike="noStrike">
                  <a:latin typeface="Arial"/>
                </a:rPr>
                <a:t>u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u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(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z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: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1</a:t>
              </a:r>
              <a:r>
                <a:rPr b="0" lang="en-US" sz="1800" spc="-1" strike="noStrike">
                  <a:latin typeface="Arial"/>
                </a:rPr>
                <a:t>0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b</a:t>
              </a:r>
              <a:r>
                <a:rPr b="0" lang="en-US" sz="1800" spc="-1" strike="noStrike">
                  <a:latin typeface="Arial"/>
                </a:rPr>
                <a:t>y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)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81" name="Group 8"/>
          <p:cNvGrpSpPr/>
          <p:nvPr/>
        </p:nvGrpSpPr>
        <p:grpSpPr>
          <a:xfrm>
            <a:off x="6766560" y="2609640"/>
            <a:ext cx="2066400" cy="804960"/>
            <a:chOff x="6766560" y="2609640"/>
            <a:chExt cx="2066400" cy="804960"/>
          </a:xfrm>
        </p:grpSpPr>
        <p:sp>
          <p:nvSpPr>
            <p:cNvPr id="82" name="CustomShape 9"/>
            <p:cNvSpPr/>
            <p:nvPr/>
          </p:nvSpPr>
          <p:spPr>
            <a:xfrm>
              <a:off x="6766560" y="2609640"/>
              <a:ext cx="2066400" cy="804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TextShape 10"/>
            <p:cNvSpPr txBox="1"/>
            <p:nvPr/>
          </p:nvSpPr>
          <p:spPr>
            <a:xfrm>
              <a:off x="6856200" y="2736000"/>
              <a:ext cx="1887480" cy="602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Command Handling Task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84" name="Group 11"/>
          <p:cNvGrpSpPr/>
          <p:nvPr/>
        </p:nvGrpSpPr>
        <p:grpSpPr>
          <a:xfrm>
            <a:off x="3474720" y="2729880"/>
            <a:ext cx="2468880" cy="653400"/>
            <a:chOff x="3474720" y="2729880"/>
            <a:chExt cx="2468880" cy="653400"/>
          </a:xfrm>
        </p:grpSpPr>
        <p:sp>
          <p:nvSpPr>
            <p:cNvPr id="85" name="CustomShape 12"/>
            <p:cNvSpPr/>
            <p:nvPr/>
          </p:nvSpPr>
          <p:spPr>
            <a:xfrm>
              <a:off x="3474720" y="2729880"/>
              <a:ext cx="2468880" cy="6534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TextShape 13"/>
            <p:cNvSpPr txBox="1"/>
            <p:nvPr/>
          </p:nvSpPr>
          <p:spPr>
            <a:xfrm>
              <a:off x="3581640" y="2781000"/>
              <a:ext cx="2255040" cy="602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P</a:t>
              </a:r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o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v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d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m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a</a:t>
              </a:r>
              <a:r>
                <a:rPr b="0" lang="en-US" sz="1800" spc="-1" strike="noStrike">
                  <a:latin typeface="Arial"/>
                </a:rPr>
                <a:t>g</a:t>
              </a:r>
              <a:r>
                <a:rPr b="0" lang="en-US" sz="1800" spc="-1" strike="noStrike">
                  <a:latin typeface="Arial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87" name="CustomShape 14"/>
          <p:cNvSpPr/>
          <p:nvPr/>
        </p:nvSpPr>
        <p:spPr>
          <a:xfrm>
            <a:off x="2286000" y="3017520"/>
            <a:ext cx="1097280" cy="91440"/>
          </a:xfrm>
          <a:custGeom>
            <a:avLst/>
            <a:gdLst/>
            <a:ahLst/>
            <a:rect l="0" t="0" r="r" b="b"/>
            <a:pathLst>
              <a:path w="3050" h="256">
                <a:moveTo>
                  <a:pt x="3049" y="63"/>
                </a:moveTo>
                <a:lnTo>
                  <a:pt x="762" y="63"/>
                </a:lnTo>
                <a:lnTo>
                  <a:pt x="762" y="0"/>
                </a:lnTo>
                <a:lnTo>
                  <a:pt x="0" y="127"/>
                </a:lnTo>
                <a:lnTo>
                  <a:pt x="762" y="255"/>
                </a:lnTo>
                <a:lnTo>
                  <a:pt x="762" y="191"/>
                </a:lnTo>
                <a:lnTo>
                  <a:pt x="3049" y="191"/>
                </a:lnTo>
                <a:lnTo>
                  <a:pt x="3049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15"/>
          <p:cNvGrpSpPr/>
          <p:nvPr/>
        </p:nvGrpSpPr>
        <p:grpSpPr>
          <a:xfrm>
            <a:off x="108000" y="2651760"/>
            <a:ext cx="2066400" cy="973800"/>
            <a:chOff x="108000" y="2651760"/>
            <a:chExt cx="2066400" cy="973800"/>
          </a:xfrm>
        </p:grpSpPr>
        <p:sp>
          <p:nvSpPr>
            <p:cNvPr id="89" name="CustomShape 16"/>
            <p:cNvSpPr/>
            <p:nvPr/>
          </p:nvSpPr>
          <p:spPr>
            <a:xfrm>
              <a:off x="108000" y="2651760"/>
              <a:ext cx="2066400" cy="735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TextShape 17"/>
            <p:cNvSpPr txBox="1"/>
            <p:nvPr/>
          </p:nvSpPr>
          <p:spPr>
            <a:xfrm>
              <a:off x="197640" y="2767320"/>
              <a:ext cx="1887480" cy="858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Notifies the relevant task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91" name="Group 18"/>
          <p:cNvGrpSpPr/>
          <p:nvPr/>
        </p:nvGrpSpPr>
        <p:grpSpPr>
          <a:xfrm>
            <a:off x="5029200" y="751320"/>
            <a:ext cx="1280160" cy="437400"/>
            <a:chOff x="5029200" y="751320"/>
            <a:chExt cx="1280160" cy="437400"/>
          </a:xfrm>
        </p:grpSpPr>
        <p:sp>
          <p:nvSpPr>
            <p:cNvPr id="92" name="CustomShape 19"/>
            <p:cNvSpPr/>
            <p:nvPr/>
          </p:nvSpPr>
          <p:spPr>
            <a:xfrm>
              <a:off x="5029200" y="1097280"/>
              <a:ext cx="1280160" cy="91440"/>
            </a:xfrm>
            <a:custGeom>
              <a:avLst/>
              <a:gdLst/>
              <a:ahLst/>
              <a:rect l="0" t="0" r="r" b="b"/>
              <a:pathLst>
                <a:path w="3558" h="256">
                  <a:moveTo>
                    <a:pt x="0" y="63"/>
                  </a:moveTo>
                  <a:lnTo>
                    <a:pt x="2667" y="63"/>
                  </a:lnTo>
                  <a:lnTo>
                    <a:pt x="2667" y="0"/>
                  </a:lnTo>
                  <a:lnTo>
                    <a:pt x="3557" y="127"/>
                  </a:lnTo>
                  <a:lnTo>
                    <a:pt x="2667" y="255"/>
                  </a:lnTo>
                  <a:lnTo>
                    <a:pt x="2667" y="191"/>
                  </a:lnTo>
                  <a:lnTo>
                    <a:pt x="0" y="191"/>
                  </a:lnTo>
                  <a:lnTo>
                    <a:pt x="0" y="63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TextShape 20"/>
            <p:cNvSpPr txBox="1"/>
            <p:nvPr/>
          </p:nvSpPr>
          <p:spPr>
            <a:xfrm>
              <a:off x="5120640" y="751320"/>
              <a:ext cx="89388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Arial"/>
                </a:rPr>
                <a:t>Enqueue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94" name="CustomShape 21"/>
          <p:cNvSpPr/>
          <p:nvPr/>
        </p:nvSpPr>
        <p:spPr>
          <a:xfrm>
            <a:off x="6107040" y="2926080"/>
            <a:ext cx="548640" cy="91440"/>
          </a:xfrm>
          <a:custGeom>
            <a:avLst/>
            <a:gdLst/>
            <a:ahLst/>
            <a:rect l="0" t="0" r="r" b="b"/>
            <a:pathLst>
              <a:path w="1525" h="256">
                <a:moveTo>
                  <a:pt x="1524" y="63"/>
                </a:moveTo>
                <a:lnTo>
                  <a:pt x="381" y="63"/>
                </a:lnTo>
                <a:lnTo>
                  <a:pt x="381" y="0"/>
                </a:lnTo>
                <a:lnTo>
                  <a:pt x="0" y="127"/>
                </a:lnTo>
                <a:lnTo>
                  <a:pt x="381" y="255"/>
                </a:lnTo>
                <a:lnTo>
                  <a:pt x="381" y="191"/>
                </a:lnTo>
                <a:lnTo>
                  <a:pt x="1524" y="191"/>
                </a:lnTo>
                <a:lnTo>
                  <a:pt x="1524" y="6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" name="Group 22"/>
          <p:cNvGrpSpPr/>
          <p:nvPr/>
        </p:nvGrpSpPr>
        <p:grpSpPr>
          <a:xfrm>
            <a:off x="7772400" y="1554480"/>
            <a:ext cx="1086120" cy="822960"/>
            <a:chOff x="7772400" y="1554480"/>
            <a:chExt cx="1086120" cy="822960"/>
          </a:xfrm>
        </p:grpSpPr>
        <p:sp>
          <p:nvSpPr>
            <p:cNvPr id="96" name="CustomShape 23"/>
            <p:cNvSpPr/>
            <p:nvPr/>
          </p:nvSpPr>
          <p:spPr>
            <a:xfrm>
              <a:off x="7772400" y="1554480"/>
              <a:ext cx="100080" cy="822960"/>
            </a:xfrm>
            <a:custGeom>
              <a:avLst/>
              <a:gdLst/>
              <a:ahLst/>
              <a:rect l="0" t="0" r="r" b="b"/>
              <a:pathLst>
                <a:path w="280" h="2288">
                  <a:moveTo>
                    <a:pt x="210" y="0"/>
                  </a:moveTo>
                  <a:lnTo>
                    <a:pt x="210" y="1715"/>
                  </a:lnTo>
                  <a:lnTo>
                    <a:pt x="279" y="1715"/>
                  </a:lnTo>
                  <a:lnTo>
                    <a:pt x="140" y="2287"/>
                  </a:lnTo>
                  <a:lnTo>
                    <a:pt x="0" y="1715"/>
                  </a:lnTo>
                  <a:lnTo>
                    <a:pt x="70" y="1715"/>
                  </a:lnTo>
                  <a:lnTo>
                    <a:pt x="70" y="0"/>
                  </a:lnTo>
                  <a:lnTo>
                    <a:pt x="210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TextShape 24"/>
            <p:cNvSpPr txBox="1"/>
            <p:nvPr/>
          </p:nvSpPr>
          <p:spPr>
            <a:xfrm>
              <a:off x="7955280" y="1812960"/>
              <a:ext cx="90324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Arial"/>
                </a:rPr>
                <a:t>Dequeue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98" name="TextShape 25"/>
          <p:cNvSpPr txBox="1"/>
          <p:nvPr/>
        </p:nvSpPr>
        <p:spPr>
          <a:xfrm>
            <a:off x="457200" y="933840"/>
            <a:ext cx="1637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ri</a:t>
            </a:r>
            <a:r>
              <a:rPr b="0" lang="en-US" sz="1800" spc="-1" strike="noStrike">
                <a:latin typeface="Arial"/>
              </a:rPr>
              <a:t>al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9" name="Group 26"/>
          <p:cNvGrpSpPr/>
          <p:nvPr/>
        </p:nvGrpSpPr>
        <p:grpSpPr>
          <a:xfrm>
            <a:off x="4480560" y="1737360"/>
            <a:ext cx="1188720" cy="548640"/>
            <a:chOff x="4480560" y="1737360"/>
            <a:chExt cx="1188720" cy="548640"/>
          </a:xfrm>
        </p:grpSpPr>
        <p:sp>
          <p:nvSpPr>
            <p:cNvPr id="100" name="CustomShape 27"/>
            <p:cNvSpPr/>
            <p:nvPr/>
          </p:nvSpPr>
          <p:spPr>
            <a:xfrm>
              <a:off x="4480560" y="1737360"/>
              <a:ext cx="91440" cy="548640"/>
            </a:xfrm>
            <a:custGeom>
              <a:avLst/>
              <a:gdLst/>
              <a:ahLst/>
              <a:rect l="0" t="0" r="r" b="b"/>
              <a:pathLst>
                <a:path w="256" h="1525">
                  <a:moveTo>
                    <a:pt x="63" y="0"/>
                  </a:moveTo>
                  <a:lnTo>
                    <a:pt x="63" y="1143"/>
                  </a:lnTo>
                  <a:lnTo>
                    <a:pt x="0" y="1143"/>
                  </a:lnTo>
                  <a:lnTo>
                    <a:pt x="127" y="1524"/>
                  </a:lnTo>
                  <a:lnTo>
                    <a:pt x="255" y="1143"/>
                  </a:lnTo>
                  <a:lnTo>
                    <a:pt x="191" y="1143"/>
                  </a:lnTo>
                  <a:lnTo>
                    <a:pt x="191" y="0"/>
                  </a:lnTo>
                  <a:lnTo>
                    <a:pt x="63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TextShape 28"/>
            <p:cNvSpPr txBox="1"/>
            <p:nvPr/>
          </p:nvSpPr>
          <p:spPr>
            <a:xfrm>
              <a:off x="4604760" y="1904400"/>
              <a:ext cx="106452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Arial"/>
                </a:rPr>
                <a:t>Notification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111240"/>
            <a:ext cx="1645920" cy="196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Initially, </a:t>
            </a:r>
            <a:r>
              <a:rPr b="0" lang="en-US" sz="1200" spc="-1" strike="noStrike">
                <a:latin typeface="Arial"/>
              </a:rPr>
              <a:t>displays </a:t>
            </a:r>
            <a:r>
              <a:rPr b="0" lang="en-US" sz="1200" spc="-1" strike="noStrike">
                <a:latin typeface="Arial"/>
              </a:rPr>
              <a:t>menu and </a:t>
            </a:r>
            <a:r>
              <a:rPr b="0" lang="en-US" sz="1200" spc="-1" strike="noStrike">
                <a:latin typeface="Arial"/>
              </a:rPr>
              <a:t>enters </a:t>
            </a:r>
            <a:r>
              <a:rPr b="1" lang="en-US" sz="1200" spc="-1" strike="noStrike">
                <a:latin typeface="Arial"/>
              </a:rPr>
              <a:t>BLOCKED </a:t>
            </a:r>
            <a:r>
              <a:rPr b="1" lang="en-US" sz="1200" spc="-1" strike="noStrike">
                <a:latin typeface="Arial"/>
              </a:rPr>
              <a:t>STATE</a:t>
            </a:r>
            <a:r>
              <a:rPr b="0" lang="en-US" sz="1200" spc="-1" strike="noStrike">
                <a:latin typeface="Arial"/>
              </a:rPr>
              <a:t> </a:t>
            </a:r>
            <a:br/>
            <a:r>
              <a:rPr b="0" lang="en-US" sz="1200" spc="-1" strike="noStrike">
                <a:latin typeface="Arial"/>
              </a:rPr>
              <a:t>Waits for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notification </a:t>
            </a:r>
            <a:r>
              <a:rPr b="0" lang="en-US" sz="1200" spc="-1" strike="noStrike">
                <a:latin typeface="Arial"/>
              </a:rPr>
              <a:t>from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Command </a:t>
            </a:r>
            <a:r>
              <a:rPr b="0" lang="en-US" sz="1200" spc="-1" strike="noStrike">
                <a:latin typeface="Arial"/>
              </a:rPr>
              <a:t>Handling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Task to </a:t>
            </a:r>
            <a:r>
              <a:rPr b="0" lang="en-US" sz="1200" spc="-1" strike="noStrike">
                <a:latin typeface="Arial"/>
              </a:rPr>
              <a:t>unblock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End of </a:t>
            </a:r>
            <a:r>
              <a:rPr b="0" lang="en-US" sz="1200" spc="-1" strike="noStrike">
                <a:latin typeface="Arial"/>
              </a:rPr>
              <a:t>menu task </a:t>
            </a:r>
            <a:r>
              <a:rPr b="0" lang="en-US" sz="1200" spc="-1" strike="noStrike">
                <a:latin typeface="Arial"/>
              </a:rPr>
              <a:t>– enters </a:t>
            </a:r>
            <a:r>
              <a:rPr b="1" lang="en-US" sz="1200" spc="-1" strike="noStrike">
                <a:latin typeface="Arial"/>
              </a:rPr>
              <a:t>BLOCKED </a:t>
            </a:r>
            <a:r>
              <a:rPr b="1" lang="en-US" sz="1200" spc="-1" strike="noStrike">
                <a:latin typeface="Arial"/>
              </a:rPr>
              <a:t>STATE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486400" y="549000"/>
            <a:ext cx="1746360" cy="13712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200" spc="-1" strike="noStrike">
                <a:latin typeface="Arial"/>
              </a:rPr>
              <a:t>Com</a:t>
            </a:r>
            <a:r>
              <a:rPr b="1" lang="en-US" sz="1200" spc="-1" strike="noStrike">
                <a:latin typeface="Arial"/>
              </a:rPr>
              <a:t>mand 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1" lang="en-US" sz="1200" spc="-1" strike="noStrike">
                <a:latin typeface="Arial"/>
              </a:rPr>
              <a:t>Handl</a:t>
            </a:r>
            <a:r>
              <a:rPr b="1" lang="en-US" sz="1200" spc="-1" strike="noStrike">
                <a:latin typeface="Arial"/>
              </a:rPr>
              <a:t>ing </a:t>
            </a:r>
            <a:r>
              <a:rPr b="1" lang="en-US" sz="1200" spc="-1" strike="noStrike">
                <a:latin typeface="Arial"/>
              </a:rPr>
              <a:t>Task </a:t>
            </a:r>
            <a:r>
              <a:rPr b="1" lang="en-US" sz="1200" spc="-1" strike="noStrike">
                <a:latin typeface="Arial"/>
              </a:rPr>
              <a:t>ready</a:t>
            </a:r>
            <a:endParaRPr b="0" lang="en-US" sz="1200" spc="-1" strike="noStrike">
              <a:latin typeface="Arial"/>
            </a:endParaRPr>
          </a:p>
          <a:p>
            <a:pPr algn="ctr"/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Proce</a:t>
            </a:r>
            <a:r>
              <a:rPr b="0" lang="en-US" sz="1200" spc="-1" strike="noStrike">
                <a:latin typeface="Arial"/>
              </a:rPr>
              <a:t>sses 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messa</a:t>
            </a:r>
            <a:r>
              <a:rPr b="0" lang="en-US" sz="1200" spc="-1" strike="noStrike">
                <a:latin typeface="Arial"/>
              </a:rPr>
              <a:t>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102160" y="166320"/>
            <a:ext cx="11300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Input from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serial terminal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3565080" y="715680"/>
            <a:ext cx="17384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Notifies menu task handler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822960" y="2560320"/>
            <a:ext cx="1371600" cy="12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200" spc="-1" strike="noStrike">
                <a:latin typeface="Arial"/>
              </a:rPr>
              <a:t>LED Task ready</a:t>
            </a:r>
            <a:br/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current_state = 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state_LedEffect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07" name="Group 6"/>
          <p:cNvGrpSpPr/>
          <p:nvPr/>
        </p:nvGrpSpPr>
        <p:grpSpPr>
          <a:xfrm>
            <a:off x="7319520" y="307080"/>
            <a:ext cx="727200" cy="607320"/>
            <a:chOff x="7319520" y="307080"/>
            <a:chExt cx="727200" cy="607320"/>
          </a:xfrm>
        </p:grpSpPr>
        <p:sp>
          <p:nvSpPr>
            <p:cNvPr id="108" name="Line 7"/>
            <p:cNvSpPr/>
            <p:nvPr/>
          </p:nvSpPr>
          <p:spPr>
            <a:xfrm flipH="1">
              <a:off x="7319520" y="307080"/>
              <a:ext cx="727200" cy="607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Line 8"/>
            <p:cNvSpPr/>
            <p:nvPr/>
          </p:nvSpPr>
          <p:spPr>
            <a:xfrm flipV="1">
              <a:off x="7319520" y="820800"/>
              <a:ext cx="0" cy="93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Line 9"/>
            <p:cNvSpPr/>
            <p:nvPr/>
          </p:nvSpPr>
          <p:spPr>
            <a:xfrm>
              <a:off x="7332480" y="914400"/>
              <a:ext cx="10836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" name="Line 10"/>
          <p:cNvSpPr/>
          <p:nvPr/>
        </p:nvSpPr>
        <p:spPr>
          <a:xfrm>
            <a:off x="3566160" y="1188720"/>
            <a:ext cx="1737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11"/>
          <p:cNvGrpSpPr/>
          <p:nvPr/>
        </p:nvGrpSpPr>
        <p:grpSpPr>
          <a:xfrm>
            <a:off x="1737360" y="1737360"/>
            <a:ext cx="548640" cy="822960"/>
            <a:chOff x="1737360" y="1737360"/>
            <a:chExt cx="548640" cy="822960"/>
          </a:xfrm>
        </p:grpSpPr>
        <p:sp>
          <p:nvSpPr>
            <p:cNvPr id="113" name="Line 12"/>
            <p:cNvSpPr/>
            <p:nvPr/>
          </p:nvSpPr>
          <p:spPr>
            <a:xfrm flipV="1">
              <a:off x="1737360" y="1737360"/>
              <a:ext cx="548640" cy="822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Line 13"/>
            <p:cNvSpPr/>
            <p:nvPr/>
          </p:nvSpPr>
          <p:spPr>
            <a:xfrm flipV="1">
              <a:off x="1737360" y="2377440"/>
              <a:ext cx="0" cy="182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Line 14"/>
            <p:cNvSpPr/>
            <p:nvPr/>
          </p:nvSpPr>
          <p:spPr>
            <a:xfrm>
              <a:off x="1737360" y="2560320"/>
              <a:ext cx="1828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" name="TextShape 15"/>
          <p:cNvSpPr txBox="1"/>
          <p:nvPr/>
        </p:nvSpPr>
        <p:spPr>
          <a:xfrm>
            <a:off x="1864440" y="2097000"/>
            <a:ext cx="13028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Case 0</a:t>
            </a:r>
            <a:br/>
            <a:r>
              <a:rPr b="0" lang="en-US" sz="1200" spc="-1" strike="noStrike">
                <a:latin typeface="Arial"/>
              </a:rPr>
              <a:t>Notify LED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16"/>
          <p:cNvSpPr/>
          <p:nvPr/>
        </p:nvSpPr>
        <p:spPr>
          <a:xfrm>
            <a:off x="3200400" y="2468880"/>
            <a:ext cx="1828800" cy="18288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200" spc="-1" strike="noStrike">
                <a:latin typeface="Arial"/>
              </a:rPr>
              <a:t>R</a:t>
            </a:r>
            <a:r>
              <a:rPr b="1" lang="en-US" sz="1200" spc="-1" strike="noStrike">
                <a:latin typeface="Arial"/>
              </a:rPr>
              <a:t>T</a:t>
            </a:r>
            <a:r>
              <a:rPr b="1" lang="en-US" sz="1200" spc="-1" strike="noStrike">
                <a:latin typeface="Arial"/>
              </a:rPr>
              <a:t>C </a:t>
            </a:r>
            <a:r>
              <a:rPr b="1" lang="en-US" sz="1200" spc="-1" strike="noStrike">
                <a:latin typeface="Arial"/>
              </a:rPr>
              <a:t>Ta</a:t>
            </a:r>
            <a:r>
              <a:rPr b="1" lang="en-US" sz="1200" spc="-1" strike="noStrike">
                <a:latin typeface="Arial"/>
              </a:rPr>
              <a:t>sk </a:t>
            </a:r>
            <a:r>
              <a:rPr b="1" lang="en-US" sz="1200" spc="-1" strike="noStrike">
                <a:latin typeface="Arial"/>
              </a:rPr>
              <a:t>re</a:t>
            </a:r>
            <a:r>
              <a:rPr b="1" lang="en-US" sz="1200" spc="-1" strike="noStrike">
                <a:latin typeface="Arial"/>
              </a:rPr>
              <a:t>a</a:t>
            </a:r>
            <a:r>
              <a:rPr b="1" lang="en-US" sz="1200" spc="-1" strike="noStrike">
                <a:latin typeface="Arial"/>
              </a:rPr>
              <a:t>d</a:t>
            </a:r>
            <a:r>
              <a:rPr b="1" lang="en-US" sz="1200" spc="-1" strike="noStrike">
                <a:latin typeface="Arial"/>
              </a:rPr>
              <a:t>y</a:t>
            </a:r>
            <a:br/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cu</a:t>
            </a:r>
            <a:r>
              <a:rPr b="0" lang="en-US" sz="1200" spc="-1" strike="noStrike">
                <a:latin typeface="Arial"/>
              </a:rPr>
              <a:t>rr</a:t>
            </a:r>
            <a:r>
              <a:rPr b="0" lang="en-US" sz="1200" spc="-1" strike="noStrike">
                <a:latin typeface="Arial"/>
              </a:rPr>
              <a:t>en</a:t>
            </a:r>
            <a:r>
              <a:rPr b="0" lang="en-US" sz="1200" spc="-1" strike="noStrike">
                <a:latin typeface="Arial"/>
              </a:rPr>
              <a:t>t_</a:t>
            </a:r>
            <a:r>
              <a:rPr b="0" lang="en-US" sz="1200" spc="-1" strike="noStrike">
                <a:latin typeface="Arial"/>
              </a:rPr>
              <a:t>st</a:t>
            </a:r>
            <a:r>
              <a:rPr b="0" lang="en-US" sz="1200" spc="-1" strike="noStrike">
                <a:latin typeface="Arial"/>
              </a:rPr>
              <a:t>at</a:t>
            </a:r>
            <a:r>
              <a:rPr b="0" lang="en-US" sz="1200" spc="-1" strike="noStrike">
                <a:latin typeface="Arial"/>
              </a:rPr>
              <a:t>e </a:t>
            </a:r>
            <a:r>
              <a:rPr b="0" lang="en-US" sz="1200" spc="-1" strike="noStrike">
                <a:latin typeface="Arial"/>
              </a:rPr>
              <a:t>= 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st</a:t>
            </a:r>
            <a:r>
              <a:rPr b="0" lang="en-US" sz="1200" spc="-1" strike="noStrike">
                <a:latin typeface="Arial"/>
              </a:rPr>
              <a:t>at</a:t>
            </a:r>
            <a:r>
              <a:rPr b="0" lang="en-US" sz="1200" spc="-1" strike="noStrike">
                <a:latin typeface="Arial"/>
              </a:rPr>
              <a:t>e_</a:t>
            </a:r>
            <a:r>
              <a:rPr b="0" lang="en-US" sz="1200" spc="-1" strike="noStrike">
                <a:latin typeface="Arial"/>
              </a:rPr>
              <a:t>Rt</a:t>
            </a:r>
            <a:r>
              <a:rPr b="0" lang="en-US" sz="1200" spc="-1" strike="noStrike">
                <a:latin typeface="Arial"/>
              </a:rPr>
              <a:t>c</a:t>
            </a:r>
            <a:r>
              <a:rPr b="0" lang="en-US" sz="1200" spc="-1" strike="noStrike">
                <a:latin typeface="Arial"/>
              </a:rPr>
              <a:t>M</a:t>
            </a:r>
            <a:r>
              <a:rPr b="0" lang="en-US" sz="1200" spc="-1" strike="noStrike">
                <a:latin typeface="Arial"/>
              </a:rPr>
              <a:t>en</a:t>
            </a:r>
            <a:r>
              <a:rPr b="0" lang="en-US" sz="1200" spc="-1" strike="noStrike">
                <a:latin typeface="Arial"/>
              </a:rPr>
              <a:t>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CustomShape 17"/>
          <p:cNvSpPr/>
          <p:nvPr/>
        </p:nvSpPr>
        <p:spPr>
          <a:xfrm>
            <a:off x="1920240" y="365760"/>
            <a:ext cx="1554480" cy="146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200" spc="-1" strike="noStrike">
                <a:latin typeface="Arial"/>
              </a:rPr>
              <a:t>Menu Task </a:t>
            </a:r>
            <a:r>
              <a:rPr b="1" lang="en-US" sz="1200" spc="-1" strike="noStrike">
                <a:latin typeface="Arial"/>
              </a:rPr>
              <a:t>ready</a:t>
            </a:r>
            <a:br/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Initially </a:t>
            </a:r>
            <a:r>
              <a:rPr b="0" lang="en-US" sz="1200" spc="-1" strike="noStrike">
                <a:latin typeface="Arial"/>
              </a:rPr>
              <a:t>current_state 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= </a:t>
            </a:r>
            <a:r>
              <a:rPr b="0" lang="en-US" sz="1200" spc="-1" strike="noStrike">
                <a:latin typeface="Arial"/>
              </a:rPr>
              <a:t>state_MainMen</a:t>
            </a:r>
            <a:r>
              <a:rPr b="0" lang="en-US" sz="1200" spc="-1" strike="noStrike">
                <a:latin typeface="Arial"/>
              </a:rPr>
              <a:t>u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Line 18"/>
          <p:cNvSpPr/>
          <p:nvPr/>
        </p:nvSpPr>
        <p:spPr>
          <a:xfrm flipV="1">
            <a:off x="3566160" y="1097280"/>
            <a:ext cx="18288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9"/>
          <p:cNvSpPr/>
          <p:nvPr/>
        </p:nvSpPr>
        <p:spPr>
          <a:xfrm>
            <a:off x="3566160" y="1188720"/>
            <a:ext cx="18288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" name="Group 20"/>
          <p:cNvGrpSpPr/>
          <p:nvPr/>
        </p:nvGrpSpPr>
        <p:grpSpPr>
          <a:xfrm>
            <a:off x="3291840" y="1554480"/>
            <a:ext cx="584640" cy="964080"/>
            <a:chOff x="3291840" y="1554480"/>
            <a:chExt cx="584640" cy="964080"/>
          </a:xfrm>
        </p:grpSpPr>
        <p:sp>
          <p:nvSpPr>
            <p:cNvPr id="122" name="Line 21"/>
            <p:cNvSpPr/>
            <p:nvPr/>
          </p:nvSpPr>
          <p:spPr>
            <a:xfrm>
              <a:off x="3291840" y="1554480"/>
              <a:ext cx="429120" cy="964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Line 22"/>
            <p:cNvSpPr/>
            <p:nvPr/>
          </p:nvSpPr>
          <p:spPr>
            <a:xfrm flipH="1">
              <a:off x="3720960" y="2362680"/>
              <a:ext cx="155520" cy="155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Line 23"/>
            <p:cNvSpPr/>
            <p:nvPr/>
          </p:nvSpPr>
          <p:spPr>
            <a:xfrm>
              <a:off x="3515400" y="2518560"/>
              <a:ext cx="20556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" name="TextShape 24"/>
          <p:cNvSpPr txBox="1"/>
          <p:nvPr/>
        </p:nvSpPr>
        <p:spPr>
          <a:xfrm>
            <a:off x="3503520" y="1887840"/>
            <a:ext cx="1378800" cy="4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Case 1</a:t>
            </a:r>
            <a:br/>
            <a:r>
              <a:rPr b="0" lang="en-US" sz="1200" spc="-1" strike="noStrike">
                <a:latin typeface="Arial"/>
              </a:rPr>
              <a:t>Notify RTC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Line 25"/>
          <p:cNvSpPr/>
          <p:nvPr/>
        </p:nvSpPr>
        <p:spPr>
          <a:xfrm>
            <a:off x="3491280" y="1465920"/>
            <a:ext cx="3275280" cy="155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26"/>
          <p:cNvSpPr/>
          <p:nvPr/>
        </p:nvSpPr>
        <p:spPr>
          <a:xfrm flipV="1">
            <a:off x="6547680" y="3017520"/>
            <a:ext cx="18288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27"/>
          <p:cNvSpPr/>
          <p:nvPr/>
        </p:nvSpPr>
        <p:spPr>
          <a:xfrm flipH="1">
            <a:off x="6739560" y="2834280"/>
            <a:ext cx="23760" cy="183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8"/>
          <p:cNvSpPr/>
          <p:nvPr/>
        </p:nvSpPr>
        <p:spPr>
          <a:xfrm>
            <a:off x="6620760" y="2757240"/>
            <a:ext cx="1463040" cy="1371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Exit Application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TextShape 29"/>
          <p:cNvSpPr txBox="1"/>
          <p:nvPr/>
        </p:nvSpPr>
        <p:spPr>
          <a:xfrm>
            <a:off x="5303520" y="2103120"/>
            <a:ext cx="8330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Case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" name="Line 30"/>
          <p:cNvSpPr/>
          <p:nvPr/>
        </p:nvSpPr>
        <p:spPr>
          <a:xfrm flipH="1">
            <a:off x="1158120" y="1371600"/>
            <a:ext cx="853560" cy="1280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31"/>
          <p:cNvSpPr/>
          <p:nvPr/>
        </p:nvSpPr>
        <p:spPr>
          <a:xfrm>
            <a:off x="2011680" y="137160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2"/>
          <p:cNvSpPr/>
          <p:nvPr/>
        </p:nvSpPr>
        <p:spPr>
          <a:xfrm flipH="1">
            <a:off x="1828800" y="1371600"/>
            <a:ext cx="18288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4" name="Group 33"/>
          <p:cNvGrpSpPr/>
          <p:nvPr/>
        </p:nvGrpSpPr>
        <p:grpSpPr>
          <a:xfrm>
            <a:off x="2743200" y="1828800"/>
            <a:ext cx="640080" cy="1005840"/>
            <a:chOff x="2743200" y="1828800"/>
            <a:chExt cx="640080" cy="1005840"/>
          </a:xfrm>
        </p:grpSpPr>
        <p:sp>
          <p:nvSpPr>
            <p:cNvPr id="135" name="Line 34"/>
            <p:cNvSpPr/>
            <p:nvPr/>
          </p:nvSpPr>
          <p:spPr>
            <a:xfrm flipH="1" flipV="1">
              <a:off x="2913480" y="1828800"/>
              <a:ext cx="469800" cy="1005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Line 35"/>
            <p:cNvSpPr/>
            <p:nvPr/>
          </p:nvSpPr>
          <p:spPr>
            <a:xfrm flipV="1">
              <a:off x="2743200" y="1828800"/>
              <a:ext cx="170280" cy="1627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Line 36"/>
            <p:cNvSpPr/>
            <p:nvPr/>
          </p:nvSpPr>
          <p:spPr>
            <a:xfrm flipH="1">
              <a:off x="2913480" y="1828800"/>
              <a:ext cx="2250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TextShape 37"/>
          <p:cNvSpPr txBox="1"/>
          <p:nvPr/>
        </p:nvSpPr>
        <p:spPr>
          <a:xfrm>
            <a:off x="2466000" y="2646720"/>
            <a:ext cx="10972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End of RTC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TextShape 38"/>
          <p:cNvSpPr txBox="1"/>
          <p:nvPr/>
        </p:nvSpPr>
        <p:spPr>
          <a:xfrm>
            <a:off x="220320" y="2339280"/>
            <a:ext cx="1334160" cy="4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End of LED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TextShape 39"/>
          <p:cNvSpPr txBox="1"/>
          <p:nvPr/>
        </p:nvSpPr>
        <p:spPr>
          <a:xfrm>
            <a:off x="7745400" y="1188720"/>
            <a:ext cx="149292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200" spc="-1" strike="noStrike">
                <a:latin typeface="Arial"/>
              </a:rPr>
              <a:t>BLOCKED STATE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Waits for notification from UART ISR to unblock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1" name="TextShape 40"/>
          <p:cNvSpPr txBox="1"/>
          <p:nvPr/>
        </p:nvSpPr>
        <p:spPr>
          <a:xfrm>
            <a:off x="5120640" y="4480560"/>
            <a:ext cx="149292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200" spc="-1" strike="noStrike">
                <a:latin typeface="Arial"/>
              </a:rPr>
              <a:t>BLOCKED STATE</a:t>
            </a:r>
            <a:br/>
            <a:r>
              <a:rPr b="0" lang="en-US" sz="1200" spc="-1" strike="noStrike">
                <a:latin typeface="Arial"/>
              </a:rPr>
              <a:t>Waits for notification Menu Task to unblock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Shape 41"/>
          <p:cNvSpPr txBox="1"/>
          <p:nvPr/>
        </p:nvSpPr>
        <p:spPr>
          <a:xfrm>
            <a:off x="1707480" y="4347720"/>
            <a:ext cx="149292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200" spc="-1" strike="noStrike">
                <a:latin typeface="Arial"/>
              </a:rPr>
              <a:t>BLOCKED STATE</a:t>
            </a:r>
            <a:br/>
            <a:r>
              <a:rPr b="0" lang="en-US" sz="1200" spc="-1" strike="noStrike">
                <a:latin typeface="Arial"/>
              </a:rPr>
              <a:t>Waits for notification Menu Task to unblock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43" name="Group 42"/>
          <p:cNvGrpSpPr/>
          <p:nvPr/>
        </p:nvGrpSpPr>
        <p:grpSpPr>
          <a:xfrm>
            <a:off x="1920240" y="3657600"/>
            <a:ext cx="357120" cy="673920"/>
            <a:chOff x="1920240" y="3657600"/>
            <a:chExt cx="357120" cy="673920"/>
          </a:xfrm>
        </p:grpSpPr>
        <p:sp>
          <p:nvSpPr>
            <p:cNvPr id="144" name="Line 43"/>
            <p:cNvSpPr/>
            <p:nvPr/>
          </p:nvSpPr>
          <p:spPr>
            <a:xfrm flipH="1" flipV="1">
              <a:off x="2015280" y="3657600"/>
              <a:ext cx="262080" cy="673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Line 44"/>
            <p:cNvSpPr/>
            <p:nvPr/>
          </p:nvSpPr>
          <p:spPr>
            <a:xfrm flipV="1">
              <a:off x="1920240" y="3657600"/>
              <a:ext cx="95040" cy="109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Line 45"/>
            <p:cNvSpPr/>
            <p:nvPr/>
          </p:nvSpPr>
          <p:spPr>
            <a:xfrm flipH="1">
              <a:off x="2015280" y="3657600"/>
              <a:ext cx="1252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" name="Group 46"/>
          <p:cNvGrpSpPr/>
          <p:nvPr/>
        </p:nvGrpSpPr>
        <p:grpSpPr>
          <a:xfrm>
            <a:off x="4754880" y="3989520"/>
            <a:ext cx="357120" cy="582480"/>
            <a:chOff x="4754880" y="3989520"/>
            <a:chExt cx="357120" cy="582480"/>
          </a:xfrm>
        </p:grpSpPr>
        <p:sp>
          <p:nvSpPr>
            <p:cNvPr id="148" name="Line 47"/>
            <p:cNvSpPr/>
            <p:nvPr/>
          </p:nvSpPr>
          <p:spPr>
            <a:xfrm flipH="1" flipV="1">
              <a:off x="4849920" y="3989520"/>
              <a:ext cx="262080" cy="5824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Line 48"/>
            <p:cNvSpPr/>
            <p:nvPr/>
          </p:nvSpPr>
          <p:spPr>
            <a:xfrm flipV="1">
              <a:off x="4754880" y="3989520"/>
              <a:ext cx="95040" cy="94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Line 49"/>
            <p:cNvSpPr/>
            <p:nvPr/>
          </p:nvSpPr>
          <p:spPr>
            <a:xfrm flipH="1">
              <a:off x="4849920" y="3989520"/>
              <a:ext cx="1252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Line 50"/>
          <p:cNvSpPr/>
          <p:nvPr/>
        </p:nvSpPr>
        <p:spPr>
          <a:xfrm>
            <a:off x="7223760" y="1371600"/>
            <a:ext cx="5216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51"/>
          <p:cNvSpPr/>
          <p:nvPr/>
        </p:nvSpPr>
        <p:spPr>
          <a:xfrm flipV="1">
            <a:off x="7223760" y="1280160"/>
            <a:ext cx="18288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52"/>
          <p:cNvSpPr/>
          <p:nvPr/>
        </p:nvSpPr>
        <p:spPr>
          <a:xfrm>
            <a:off x="7223760" y="1371600"/>
            <a:ext cx="9144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53"/>
          <p:cNvSpPr/>
          <p:nvPr/>
        </p:nvSpPr>
        <p:spPr>
          <a:xfrm>
            <a:off x="1388160" y="457200"/>
            <a:ext cx="62352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54"/>
          <p:cNvSpPr/>
          <p:nvPr/>
        </p:nvSpPr>
        <p:spPr>
          <a:xfrm>
            <a:off x="1920240" y="457200"/>
            <a:ext cx="9144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55"/>
          <p:cNvSpPr/>
          <p:nvPr/>
        </p:nvSpPr>
        <p:spPr>
          <a:xfrm flipV="1">
            <a:off x="1828800" y="640080"/>
            <a:ext cx="18288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56"/>
          <p:cNvSpPr/>
          <p:nvPr/>
        </p:nvSpPr>
        <p:spPr>
          <a:xfrm>
            <a:off x="8046720" y="3882240"/>
            <a:ext cx="429120" cy="598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57"/>
          <p:cNvSpPr/>
          <p:nvPr/>
        </p:nvSpPr>
        <p:spPr>
          <a:xfrm flipH="1">
            <a:off x="8475840" y="4297680"/>
            <a:ext cx="280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58"/>
          <p:cNvSpPr/>
          <p:nvPr/>
        </p:nvSpPr>
        <p:spPr>
          <a:xfrm>
            <a:off x="8270280" y="4480560"/>
            <a:ext cx="205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59"/>
          <p:cNvSpPr txBox="1"/>
          <p:nvPr/>
        </p:nvSpPr>
        <p:spPr>
          <a:xfrm>
            <a:off x="8199720" y="4572000"/>
            <a:ext cx="149292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End of Menu Task – enters</a:t>
            </a:r>
            <a:r>
              <a:rPr b="1" lang="en-US" sz="1200" spc="-1" strike="noStrike">
                <a:latin typeface="Arial"/>
              </a:rPr>
              <a:t> BLOCKED STATE</a:t>
            </a:r>
            <a:br/>
            <a:endParaRPr b="0" lang="en-US" sz="1200" spc="-1" strike="noStrike">
              <a:latin typeface="Arial"/>
            </a:endParaRPr>
          </a:p>
        </p:txBody>
      </p:sp>
      <p:grpSp>
        <p:nvGrpSpPr>
          <p:cNvPr id="161" name="Group 60"/>
          <p:cNvGrpSpPr/>
          <p:nvPr/>
        </p:nvGrpSpPr>
        <p:grpSpPr>
          <a:xfrm>
            <a:off x="1193040" y="914400"/>
            <a:ext cx="727200" cy="607320"/>
            <a:chOff x="1193040" y="914400"/>
            <a:chExt cx="727200" cy="607320"/>
          </a:xfrm>
        </p:grpSpPr>
        <p:sp>
          <p:nvSpPr>
            <p:cNvPr id="162" name="Line 61"/>
            <p:cNvSpPr/>
            <p:nvPr/>
          </p:nvSpPr>
          <p:spPr>
            <a:xfrm flipH="1">
              <a:off x="1193040" y="914400"/>
              <a:ext cx="727200" cy="607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Line 62"/>
            <p:cNvSpPr/>
            <p:nvPr/>
          </p:nvSpPr>
          <p:spPr>
            <a:xfrm flipV="1">
              <a:off x="1193040" y="1428120"/>
              <a:ext cx="0" cy="93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Line 63"/>
            <p:cNvSpPr/>
            <p:nvPr/>
          </p:nvSpPr>
          <p:spPr>
            <a:xfrm>
              <a:off x="1206000" y="1521720"/>
              <a:ext cx="10836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2023-08-29T12:01:15Z</dcterms:created>
  <dc:creator/>
  <dc:description/>
  <dc:language>en-US</dc:language>
  <cp:lastModifiedBy/>
  <dcterms:modified xsi:type="dcterms:W3CDTF">2023-08-29T16:53:21Z</dcterms:modified>
  <cp:revision>64</cp:revision>
  <dc:subject/>
  <dc:title/>
</cp:coreProperties>
</file>