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46cd0dce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46cd0dce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5ee3b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5ee3b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050e6273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050e6273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代表的なもの今回の記事でご紹介するUnityと、もう一つepicゲームズから出されているゲームエンジンアンリアルエンジン４があります。</a:t>
            </a:r>
            <a:endParaRPr/>
          </a:p>
          <a:p>
            <a:pPr indent="0" lvl="0" marL="0" rtl="0" algn="l">
              <a:spcBef>
                <a:spcPts val="0"/>
              </a:spcBef>
              <a:spcAft>
                <a:spcPts val="0"/>
              </a:spcAft>
              <a:buNone/>
            </a:pPr>
            <a:r>
              <a:rPr lang="ja"/>
              <a:t>つい最近ですが、UE5が出るそうです。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昔は最初の画面を表示する、ウィンドウを作るだけでも50行ほど書かなくてはならなかったのですが、ゲームエンジンの登場によって</a:t>
            </a:r>
            <a:endParaRPr/>
          </a:p>
          <a:p>
            <a:pPr indent="0" lvl="0" marL="0" rtl="0" algn="l">
              <a:spcBef>
                <a:spcPts val="0"/>
              </a:spcBef>
              <a:spcAft>
                <a:spcPts val="0"/>
              </a:spcAft>
              <a:buNone/>
            </a:pPr>
            <a:r>
              <a:rPr lang="ja" sz="1050">
                <a:solidFill>
                  <a:srgbClr val="4D5156"/>
                </a:solidFill>
                <a:highlight>
                  <a:srgbClr val="FFFFFF"/>
                </a:highlight>
              </a:rPr>
              <a:t>共通して用いられる主要な処理を代行し制作を効率化するということができたので、昔よりは比較的楽にゲームを作ることが少し容易になりました。</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8422161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8422161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１</a:t>
            </a:r>
            <a:r>
              <a:rPr lang="ja"/>
              <a:t>様々なプラットフォームのゲームを、制作することができます。</a:t>
            </a:r>
            <a:endParaRPr/>
          </a:p>
          <a:p>
            <a:pPr indent="0" lvl="0" marL="0" rtl="0" algn="l">
              <a:spcBef>
                <a:spcPts val="0"/>
              </a:spcBef>
              <a:spcAft>
                <a:spcPts val="0"/>
              </a:spcAft>
              <a:buNone/>
            </a:pPr>
            <a:r>
              <a:rPr lang="ja"/>
              <a:t>どのようなプラットフォームのゲームを制作できるかというと、PCはもちろん、IOS(別途でビルドするときはMacが必要）、android、PS4、XBOX、WEBGL（web上で動くプラットフォーム例Unityルームトいうサイトなどで使われたりしています。</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46cd0d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46cd0d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46cd0dc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46cd0dc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46cd0dce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46cd0dc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46cd0dc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46cd0dc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46cd0dc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46cd0dc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46cd0dce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46cd0dce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11700" y="744575"/>
            <a:ext cx="8520600" cy="15414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ja"/>
              <a:t>Unitｙとはなにか</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ja"/>
              <a:t>アレン希夏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0" y="23825"/>
            <a:ext cx="9144001" cy="5095850"/>
          </a:xfrm>
          <a:prstGeom prst="rect">
            <a:avLst/>
          </a:prstGeom>
          <a:noFill/>
          <a:ln>
            <a:noFill/>
          </a:ln>
        </p:spPr>
      </p:pic>
      <p:sp>
        <p:nvSpPr>
          <p:cNvPr id="127" name="Google Shape;127;p22"/>
          <p:cNvSpPr txBox="1"/>
          <p:nvPr/>
        </p:nvSpPr>
        <p:spPr>
          <a:xfrm>
            <a:off x="55800" y="1216150"/>
            <a:ext cx="2566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rgbClr val="F3F3F3"/>
                </a:solidFill>
                <a:latin typeface="Lato"/>
                <a:ea typeface="Lato"/>
                <a:cs typeface="Lato"/>
                <a:sym typeface="Lato"/>
              </a:rPr>
              <a:t>ヒエラルキー（Hierarchy）</a:t>
            </a:r>
            <a:br>
              <a:rPr lang="ja">
                <a:solidFill>
                  <a:srgbClr val="F3F3F3"/>
                </a:solidFill>
                <a:latin typeface="Lato"/>
                <a:ea typeface="Lato"/>
                <a:cs typeface="Lato"/>
                <a:sym typeface="Lato"/>
              </a:rPr>
            </a:br>
            <a:r>
              <a:rPr lang="ja">
                <a:solidFill>
                  <a:srgbClr val="F3F3F3"/>
                </a:solidFill>
                <a:latin typeface="Lato"/>
                <a:ea typeface="Lato"/>
                <a:cs typeface="Lato"/>
                <a:sym typeface="Lato"/>
              </a:rPr>
              <a:t>シーンビューに出てるオブジェクトが</a:t>
            </a:r>
            <a:endParaRPr>
              <a:solidFill>
                <a:srgbClr val="F3F3F3"/>
              </a:solidFill>
              <a:latin typeface="Lato"/>
              <a:ea typeface="Lato"/>
              <a:cs typeface="Lato"/>
              <a:sym typeface="Lato"/>
            </a:endParaRPr>
          </a:p>
          <a:p>
            <a:pPr indent="0" lvl="0" marL="0" rtl="0" algn="l">
              <a:spcBef>
                <a:spcPts val="0"/>
              </a:spcBef>
              <a:spcAft>
                <a:spcPts val="0"/>
              </a:spcAft>
              <a:buNone/>
            </a:pPr>
            <a:r>
              <a:rPr lang="ja">
                <a:solidFill>
                  <a:srgbClr val="F3F3F3"/>
                </a:solidFill>
                <a:latin typeface="Lato"/>
                <a:ea typeface="Lato"/>
                <a:cs typeface="Lato"/>
                <a:sym typeface="Lato"/>
              </a:rPr>
              <a:t>表示される後に出てくる親子関係にも使うよ</a:t>
            </a:r>
            <a:endParaRPr>
              <a:solidFill>
                <a:srgbClr val="F3F3F3"/>
              </a:solidFill>
              <a:latin typeface="Lato"/>
              <a:ea typeface="Lato"/>
              <a:cs typeface="Lato"/>
              <a:sym typeface="Lato"/>
            </a:endParaRPr>
          </a:p>
          <a:p>
            <a:pPr indent="0" lvl="0" marL="0" rtl="0" algn="l">
              <a:spcBef>
                <a:spcPts val="0"/>
              </a:spcBef>
              <a:spcAft>
                <a:spcPts val="0"/>
              </a:spcAft>
              <a:buNone/>
            </a:pPr>
            <a:r>
              <a:t/>
            </a:r>
            <a:endParaRPr>
              <a:solidFill>
                <a:srgbClr val="F3F3F3"/>
              </a:solidFill>
              <a:latin typeface="Lato"/>
              <a:ea typeface="Lato"/>
              <a:cs typeface="Lato"/>
              <a:sym typeface="Lato"/>
            </a:endParaRPr>
          </a:p>
        </p:txBody>
      </p:sp>
      <p:sp>
        <p:nvSpPr>
          <p:cNvPr id="128" name="Google Shape;128;p22"/>
          <p:cNvSpPr txBox="1"/>
          <p:nvPr/>
        </p:nvSpPr>
        <p:spPr>
          <a:xfrm>
            <a:off x="2979000" y="1283075"/>
            <a:ext cx="6426600" cy="74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9" name="Google Shape;129;p22"/>
          <p:cNvSpPr/>
          <p:nvPr/>
        </p:nvSpPr>
        <p:spPr>
          <a:xfrm>
            <a:off x="0" y="513225"/>
            <a:ext cx="2231400" cy="2666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6125350" y="44625"/>
            <a:ext cx="3018600" cy="49872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1974725" y="3618350"/>
            <a:ext cx="4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2" name="Google Shape;132;p22"/>
          <p:cNvSpPr txBox="1"/>
          <p:nvPr/>
        </p:nvSpPr>
        <p:spPr>
          <a:xfrm>
            <a:off x="2253775" y="3983150"/>
            <a:ext cx="43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3" name="Google Shape;133;p22"/>
          <p:cNvSpPr txBox="1"/>
          <p:nvPr/>
        </p:nvSpPr>
        <p:spPr>
          <a:xfrm>
            <a:off x="2231400" y="4383350"/>
            <a:ext cx="6516000" cy="615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rgbClr val="FFFFFF"/>
                </a:solidFill>
                <a:latin typeface="Lato"/>
                <a:ea typeface="Lato"/>
                <a:cs typeface="Lato"/>
                <a:sym typeface="Lato"/>
              </a:rPr>
              <a:t>Inspector (インスペクター）オブジェクトの情報や</a:t>
            </a:r>
            <a:br>
              <a:rPr lang="ja">
                <a:solidFill>
                  <a:srgbClr val="FFFFFF"/>
                </a:solidFill>
                <a:latin typeface="Lato"/>
                <a:ea typeface="Lato"/>
                <a:cs typeface="Lato"/>
                <a:sym typeface="Lato"/>
              </a:rPr>
            </a:br>
            <a:r>
              <a:rPr lang="ja">
                <a:solidFill>
                  <a:srgbClr val="FFFFFF"/>
                </a:solidFill>
                <a:latin typeface="Lato"/>
                <a:ea typeface="Lato"/>
                <a:cs typeface="Lato"/>
                <a:sym typeface="Lato"/>
              </a:rPr>
              <a:t>このオブジェクトに別のオブジェクトを付け加えることができるもの</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52400" y="152400"/>
            <a:ext cx="4028425" cy="2681100"/>
          </a:xfrm>
          <a:prstGeom prst="rect">
            <a:avLst/>
          </a:prstGeom>
          <a:noFill/>
          <a:ln>
            <a:noFill/>
          </a:ln>
        </p:spPr>
      </p:pic>
      <p:sp>
        <p:nvSpPr>
          <p:cNvPr id="139" name="Google Shape;139;p23"/>
          <p:cNvSpPr txBox="1"/>
          <p:nvPr/>
        </p:nvSpPr>
        <p:spPr>
          <a:xfrm>
            <a:off x="4318350" y="152400"/>
            <a:ext cx="38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Unitｙとはなにか</a:t>
            </a:r>
            <a:endParaRPr/>
          </a:p>
          <a:p>
            <a:pPr indent="0" lvl="0" marL="0" rtl="0" algn="l">
              <a:spcBef>
                <a:spcPts val="0"/>
              </a:spcBef>
              <a:spcAft>
                <a:spcPts val="0"/>
              </a:spcAft>
              <a:buNone/>
            </a:pPr>
            <a:r>
              <a:t/>
            </a:r>
            <a:endParaRPr/>
          </a:p>
        </p:txBody>
      </p:sp>
      <p:sp>
        <p:nvSpPr>
          <p:cNvPr id="75" name="Google Shape;75;p14"/>
          <p:cNvSpPr txBox="1"/>
          <p:nvPr>
            <p:ph idx="1" type="body"/>
          </p:nvPr>
        </p:nvSpPr>
        <p:spPr>
          <a:xfrm>
            <a:off x="311700" y="140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Unityとはユニティテクノロジーズという会社が出している</a:t>
            </a:r>
            <a:endParaRPr/>
          </a:p>
          <a:p>
            <a:pPr indent="0" lvl="0" marL="0" rtl="0" algn="l">
              <a:spcBef>
                <a:spcPts val="1600"/>
              </a:spcBef>
              <a:spcAft>
                <a:spcPts val="0"/>
              </a:spcAft>
              <a:buNone/>
            </a:pPr>
            <a:r>
              <a:rPr lang="ja" u="sng"/>
              <a:t>ゲームエンジンのことです。</a:t>
            </a:r>
            <a:endParaRPr u="sng"/>
          </a:p>
          <a:p>
            <a:pPr indent="0" lvl="0" marL="0" rtl="0" algn="l">
              <a:spcBef>
                <a:spcPts val="1600"/>
              </a:spcBef>
              <a:spcAft>
                <a:spcPts val="0"/>
              </a:spcAft>
              <a:buNone/>
            </a:pPr>
            <a:r>
              <a:rPr lang="ja" u="sng"/>
              <a:t>ゲームエンジンとは？</a:t>
            </a:r>
            <a:endParaRPr u="sng"/>
          </a:p>
          <a:p>
            <a:pPr indent="0" lvl="0" marL="0" rtl="0" algn="l">
              <a:spcBef>
                <a:spcPts val="1600"/>
              </a:spcBef>
              <a:spcAft>
                <a:spcPts val="0"/>
              </a:spcAft>
              <a:buNone/>
            </a:pPr>
            <a:r>
              <a:t/>
            </a:r>
            <a:endParaRPr u="sng"/>
          </a:p>
          <a:p>
            <a:pPr indent="0" lvl="0" marL="0" rtl="0" algn="l">
              <a:spcBef>
                <a:spcPts val="1600"/>
              </a:spcBef>
              <a:spcAft>
                <a:spcPts val="0"/>
              </a:spcAft>
              <a:buNone/>
            </a:pPr>
            <a:r>
              <a:rPr lang="ja"/>
              <a:t>簡単にいうとゲームを簡単に作れるツールです。</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Unityでどんなことができるか</a:t>
            </a:r>
            <a:endParaRPr/>
          </a:p>
        </p:txBody>
      </p:sp>
      <p:sp>
        <p:nvSpPr>
          <p:cNvPr id="81" name="Google Shape;81;p15"/>
          <p:cNvSpPr txBox="1"/>
          <p:nvPr>
            <p:ph idx="1" type="body"/>
          </p:nvPr>
        </p:nvSpPr>
        <p:spPr>
          <a:xfrm>
            <a:off x="311700" y="128717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・様々なプラットフォームのゲームを制作できる</a:t>
            </a:r>
            <a:endParaRPr/>
          </a:p>
          <a:p>
            <a:pPr indent="0" lvl="0" marL="0" rtl="0" algn="l">
              <a:spcBef>
                <a:spcPts val="1600"/>
              </a:spcBef>
              <a:spcAft>
                <a:spcPts val="0"/>
              </a:spcAft>
              <a:buNone/>
            </a:pPr>
            <a:r>
              <a:rPr lang="ja"/>
              <a:t>・アニメーションも作れる！</a:t>
            </a:r>
            <a:endParaRPr/>
          </a:p>
          <a:p>
            <a:pPr indent="0" lvl="0" marL="0" rtl="0" algn="l">
              <a:spcBef>
                <a:spcPts val="1600"/>
              </a:spcBef>
              <a:spcAft>
                <a:spcPts val="1600"/>
              </a:spcAft>
              <a:buNone/>
            </a:pPr>
            <a:r>
              <a:rPr lang="ja"/>
              <a:t>・VRCHAT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1094475" y="1520075"/>
            <a:ext cx="6866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400">
                <a:solidFill>
                  <a:srgbClr val="FFFFFF"/>
                </a:solidFill>
                <a:latin typeface="Lato"/>
                <a:ea typeface="Lato"/>
                <a:cs typeface="Lato"/>
                <a:sym typeface="Lato"/>
              </a:rPr>
              <a:t>とりあえずなにか作ってみよう！</a:t>
            </a:r>
            <a:endParaRPr sz="3400">
              <a:solidFill>
                <a:srgbClr val="FFFFFF"/>
              </a:solidFill>
              <a:latin typeface="Lato"/>
              <a:ea typeface="Lato"/>
              <a:cs typeface="Lato"/>
              <a:sym typeface="Lato"/>
            </a:endParaRPr>
          </a:p>
        </p:txBody>
      </p:sp>
      <p:sp>
        <p:nvSpPr>
          <p:cNvPr id="87" name="Google Shape;87;p16"/>
          <p:cNvSpPr txBox="1"/>
          <p:nvPr/>
        </p:nvSpPr>
        <p:spPr>
          <a:xfrm>
            <a:off x="277500" y="2361075"/>
            <a:ext cx="8866500" cy="677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ja" sz="3200">
                <a:solidFill>
                  <a:schemeClr val="dk1"/>
                </a:solidFill>
                <a:latin typeface="Playfair Display"/>
                <a:ea typeface="Playfair Display"/>
                <a:cs typeface="Playfair Display"/>
                <a:sym typeface="Playfair Display"/>
              </a:rPr>
              <a:t>今回作るゲーム！ピンボール！</a:t>
            </a:r>
            <a:endParaRPr b="1" sz="3200">
              <a:solidFill>
                <a:schemeClr val="dk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0" y="0"/>
            <a:ext cx="9199525" cy="5356976"/>
          </a:xfrm>
          <a:prstGeom prst="rect">
            <a:avLst/>
          </a:prstGeom>
          <a:noFill/>
          <a:ln>
            <a:noFill/>
          </a:ln>
        </p:spPr>
      </p:pic>
      <p:sp>
        <p:nvSpPr>
          <p:cNvPr id="93" name="Google Shape;93;p17"/>
          <p:cNvSpPr txBox="1"/>
          <p:nvPr/>
        </p:nvSpPr>
        <p:spPr>
          <a:xfrm>
            <a:off x="6939575" y="1272650"/>
            <a:ext cx="206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FFFFF"/>
                </a:solidFill>
                <a:latin typeface="Lato"/>
                <a:ea typeface="Lato"/>
                <a:cs typeface="Lato"/>
                <a:sym typeface="Lato"/>
              </a:rPr>
              <a:t>するとこんな画面がでるはず</a:t>
            </a:r>
            <a:endParaRPr b="1">
              <a:solidFill>
                <a:srgbClr val="FFFFFF"/>
              </a:solidFill>
              <a:latin typeface="Lato"/>
              <a:ea typeface="Lato"/>
              <a:cs typeface="Lato"/>
              <a:sym typeface="Lato"/>
            </a:endParaRPr>
          </a:p>
        </p:txBody>
      </p:sp>
      <p:sp>
        <p:nvSpPr>
          <p:cNvPr id="94" name="Google Shape;94;p17"/>
          <p:cNvSpPr txBox="1"/>
          <p:nvPr/>
        </p:nvSpPr>
        <p:spPr>
          <a:xfrm>
            <a:off x="6753275" y="2948950"/>
            <a:ext cx="225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FFFFF"/>
                </a:solidFill>
                <a:latin typeface="Lato"/>
                <a:ea typeface="Lato"/>
                <a:cs typeface="Lato"/>
                <a:sym typeface="Lato"/>
              </a:rPr>
              <a:t>これがUnityのメイン画面</a:t>
            </a:r>
            <a:endParaRPr b="1">
              <a:solidFill>
                <a:srgbClr val="FFFFFF"/>
              </a:solidFill>
              <a:latin typeface="Lato"/>
              <a:ea typeface="Lato"/>
              <a:cs typeface="Lato"/>
              <a:sym typeface="Lato"/>
            </a:endParaRPr>
          </a:p>
          <a:p>
            <a:pPr indent="0" lvl="0" marL="0" rtl="0" algn="l">
              <a:spcBef>
                <a:spcPts val="0"/>
              </a:spcBef>
              <a:spcAft>
                <a:spcPts val="0"/>
              </a:spcAft>
              <a:buNone/>
            </a:pPr>
            <a:r>
              <a:rPr b="1" lang="ja">
                <a:solidFill>
                  <a:srgbClr val="FFFFFF"/>
                </a:solidFill>
                <a:latin typeface="Lato"/>
                <a:ea typeface="Lato"/>
                <a:cs typeface="Lato"/>
                <a:sym typeface="Lato"/>
              </a:rPr>
              <a:t>これからざっと解説していくよ！</a:t>
            </a:r>
            <a:endParaRPr b="1">
              <a:solidFill>
                <a:srgbClr val="FFFFFF"/>
              </a:solidFill>
              <a:latin typeface="Lato"/>
              <a:ea typeface="Lato"/>
              <a:cs typeface="Lato"/>
              <a:sym typeface="Lato"/>
            </a:endParaRPr>
          </a:p>
        </p:txBody>
      </p:sp>
      <p:sp>
        <p:nvSpPr>
          <p:cNvPr id="95" name="Google Shape;95;p17"/>
          <p:cNvSpPr txBox="1"/>
          <p:nvPr>
            <p:ph type="title"/>
          </p:nvPr>
        </p:nvSpPr>
        <p:spPr>
          <a:xfrm>
            <a:off x="-58775" y="1373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まずはUnityを開いてみよう</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0" y="42959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ja" sz="2800">
                <a:solidFill>
                  <a:srgbClr val="FFFFFF"/>
                </a:solidFill>
                <a:latin typeface="Lato"/>
                <a:ea typeface="Lato"/>
                <a:cs typeface="Lato"/>
                <a:sym typeface="Lato"/>
              </a:rPr>
              <a:t>オブジェクトを出してみる</a:t>
            </a:r>
            <a:endParaRPr b="0" sz="28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25" y="48977"/>
            <a:ext cx="9138152" cy="6292000"/>
          </a:xfrm>
          <a:prstGeom prst="rect">
            <a:avLst/>
          </a:prstGeom>
          <a:noFill/>
          <a:ln cap="flat" cmpd="sng" w="9525">
            <a:solidFill>
              <a:srgbClr val="FF0000"/>
            </a:solidFill>
            <a:prstDash val="solid"/>
            <a:round/>
            <a:headEnd len="sm" w="sm" type="none"/>
            <a:tailEnd len="sm" w="sm" type="none"/>
          </a:ln>
        </p:spPr>
      </p:pic>
      <p:sp>
        <p:nvSpPr>
          <p:cNvPr id="106" name="Google Shape;106;p19"/>
          <p:cNvSpPr/>
          <p:nvPr/>
        </p:nvSpPr>
        <p:spPr>
          <a:xfrm>
            <a:off x="1045124" y="1547950"/>
            <a:ext cx="2081150" cy="1506775"/>
          </a:xfrm>
          <a:custGeom>
            <a:rect b="b" l="l" r="r" t="t"/>
            <a:pathLst>
              <a:path extrusionOk="0" h="60271" w="83246">
                <a:moveTo>
                  <a:pt x="25991" y="392"/>
                </a:moveTo>
                <a:cubicBezTo>
                  <a:pt x="17990" y="4391"/>
                  <a:pt x="7440" y="5881"/>
                  <a:pt x="2478" y="13324"/>
                </a:cubicBezTo>
                <a:cubicBezTo>
                  <a:pt x="-2954" y="21472"/>
                  <a:pt x="1566" y="34301"/>
                  <a:pt x="7181" y="42324"/>
                </a:cubicBezTo>
                <a:cubicBezTo>
                  <a:pt x="16222" y="55241"/>
                  <a:pt x="35305" y="59958"/>
                  <a:pt x="51072" y="59958"/>
                </a:cubicBezTo>
                <a:cubicBezTo>
                  <a:pt x="57815" y="59958"/>
                  <a:pt x="65937" y="61211"/>
                  <a:pt x="71058" y="56823"/>
                </a:cubicBezTo>
                <a:cubicBezTo>
                  <a:pt x="76071" y="52528"/>
                  <a:pt x="78469" y="45593"/>
                  <a:pt x="80071" y="39189"/>
                </a:cubicBezTo>
                <a:cubicBezTo>
                  <a:pt x="81443" y="33703"/>
                  <a:pt x="85029" y="27132"/>
                  <a:pt x="82031" y="22337"/>
                </a:cubicBezTo>
                <a:cubicBezTo>
                  <a:pt x="72011" y="6310"/>
                  <a:pt x="48812" y="0"/>
                  <a:pt x="29910" y="0"/>
                </a:cubicBezTo>
              </a:path>
            </a:pathLst>
          </a:custGeom>
          <a:noFill/>
          <a:ln>
            <a:noFill/>
          </a:ln>
        </p:spPr>
      </p:sp>
      <p:sp>
        <p:nvSpPr>
          <p:cNvPr id="107" name="Google Shape;107;p19"/>
          <p:cNvSpPr/>
          <p:nvPr/>
        </p:nvSpPr>
        <p:spPr>
          <a:xfrm>
            <a:off x="999300" y="313500"/>
            <a:ext cx="6074400" cy="3850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3626153" y="1617800"/>
            <a:ext cx="5344273" cy="1026449"/>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FF"/>
                </a:solidFill>
                <a:latin typeface="Arial"/>
              </a:rPr>
              <a:t>まずはシーンビューに立方体をだしてみよう</a:t>
            </a:r>
            <a:br>
              <a:rPr b="0" i="0">
                <a:ln cap="flat" cmpd="sng" w="9525">
                  <a:solidFill>
                    <a:srgbClr val="000000"/>
                  </a:solidFill>
                  <a:prstDash val="solid"/>
                  <a:round/>
                  <a:headEnd len="sm" w="sm" type="none"/>
                  <a:tailEnd len="sm" w="sm" type="none"/>
                </a:ln>
                <a:solidFill>
                  <a:srgbClr val="FFFFFF"/>
                </a:solidFill>
                <a:latin typeface="Arial"/>
              </a:rPr>
            </a:br>
            <a:r>
              <a:rPr b="0" i="0">
                <a:ln cap="flat" cmpd="sng" w="9525">
                  <a:solidFill>
                    <a:srgbClr val="000000"/>
                  </a:solidFill>
                  <a:prstDash val="solid"/>
                  <a:round/>
                  <a:headEnd len="sm" w="sm" type="none"/>
                  <a:tailEnd len="sm" w="sm" type="none"/>
                </a:ln>
                <a:solidFill>
                  <a:srgbClr val="FFFFFF"/>
                </a:solidFill>
                <a:latin typeface="Arial"/>
              </a:rPr>
              <a:t>シーンビューは赤枠で囲んだ領域のことだよ</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56200" y="252800"/>
            <a:ext cx="7306123" cy="4109700"/>
          </a:xfrm>
          <a:prstGeom prst="rect">
            <a:avLst/>
          </a:prstGeom>
          <a:noFill/>
          <a:ln>
            <a:noFill/>
          </a:ln>
        </p:spPr>
      </p:pic>
      <p:sp>
        <p:nvSpPr>
          <p:cNvPr id="114" name="Google Shape;114;p20"/>
          <p:cNvSpPr txBox="1"/>
          <p:nvPr/>
        </p:nvSpPr>
        <p:spPr>
          <a:xfrm>
            <a:off x="7542300" y="814475"/>
            <a:ext cx="1577400" cy="18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rgbClr val="FFFFFF"/>
                </a:solidFill>
                <a:latin typeface="Lato"/>
                <a:ea typeface="Lato"/>
                <a:cs typeface="Lato"/>
                <a:sym typeface="Lato"/>
              </a:rPr>
              <a:t>上のメニューから</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0" lvl="0" marL="0" rtl="0" algn="l">
              <a:spcBef>
                <a:spcPts val="0"/>
              </a:spcBef>
              <a:spcAft>
                <a:spcPts val="0"/>
              </a:spcAft>
              <a:buNone/>
            </a:pPr>
            <a:r>
              <a:rPr b="1" lang="ja" sz="1700">
                <a:solidFill>
                  <a:srgbClr val="FFFFFF"/>
                </a:solidFill>
                <a:latin typeface="Lato"/>
                <a:ea typeface="Lato"/>
                <a:cs typeface="Lato"/>
                <a:sym typeface="Lato"/>
              </a:rPr>
              <a:t>GameObject</a:t>
            </a:r>
            <a:endParaRPr b="1" sz="1700">
              <a:solidFill>
                <a:srgbClr val="FFFFFF"/>
              </a:solidFill>
              <a:latin typeface="Lato"/>
              <a:ea typeface="Lato"/>
              <a:cs typeface="Lato"/>
              <a:sym typeface="Lato"/>
            </a:endParaRPr>
          </a:p>
          <a:p>
            <a:pPr indent="0" lvl="0" marL="0" rtl="0" algn="l">
              <a:spcBef>
                <a:spcPts val="0"/>
              </a:spcBef>
              <a:spcAft>
                <a:spcPts val="0"/>
              </a:spcAft>
              <a:buNone/>
            </a:pPr>
            <a:r>
              <a:rPr b="1" lang="ja" sz="1700">
                <a:solidFill>
                  <a:srgbClr val="FFFFFF"/>
                </a:solidFill>
                <a:latin typeface="Lato"/>
                <a:ea typeface="Lato"/>
                <a:cs typeface="Lato"/>
                <a:sym typeface="Lato"/>
              </a:rPr>
              <a:t>・３D Object</a:t>
            </a:r>
            <a:endParaRPr b="1" sz="1700">
              <a:solidFill>
                <a:srgbClr val="FFFFFF"/>
              </a:solidFill>
              <a:latin typeface="Lato"/>
              <a:ea typeface="Lato"/>
              <a:cs typeface="Lato"/>
              <a:sym typeface="Lato"/>
            </a:endParaRPr>
          </a:p>
          <a:p>
            <a:pPr indent="0" lvl="0" marL="0" rtl="0" algn="l">
              <a:spcBef>
                <a:spcPts val="0"/>
              </a:spcBef>
              <a:spcAft>
                <a:spcPts val="0"/>
              </a:spcAft>
              <a:buNone/>
            </a:pPr>
            <a:r>
              <a:rPr b="1" lang="ja" sz="1700">
                <a:solidFill>
                  <a:srgbClr val="FFFFFF"/>
                </a:solidFill>
                <a:latin typeface="Lato"/>
                <a:ea typeface="Lato"/>
                <a:cs typeface="Lato"/>
                <a:sym typeface="Lato"/>
              </a:rPr>
              <a:t>・Cubeを選</a:t>
            </a:r>
            <a:r>
              <a:rPr b="1" lang="ja">
                <a:solidFill>
                  <a:srgbClr val="FFFFFF"/>
                </a:solidFill>
                <a:latin typeface="Lato"/>
                <a:ea typeface="Lato"/>
                <a:cs typeface="Lato"/>
                <a:sym typeface="Lato"/>
              </a:rPr>
              <a:t>択</a:t>
            </a:r>
            <a:endParaRPr b="1">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37700" y="-78100"/>
            <a:ext cx="9143999" cy="5175843"/>
          </a:xfrm>
          <a:prstGeom prst="rect">
            <a:avLst/>
          </a:prstGeom>
          <a:noFill/>
          <a:ln>
            <a:noFill/>
          </a:ln>
        </p:spPr>
      </p:pic>
      <p:sp>
        <p:nvSpPr>
          <p:cNvPr id="121" name="Google Shape;121;p21"/>
          <p:cNvSpPr/>
          <p:nvPr/>
        </p:nvSpPr>
        <p:spPr>
          <a:xfrm>
            <a:off x="438575" y="588451"/>
            <a:ext cx="8191461" cy="93159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FF"/>
                </a:solidFill>
                <a:latin typeface="Arial"/>
              </a:rPr>
              <a:t>立方体（Cube）を出すことができました</a:t>
            </a:r>
            <a:br>
              <a:rPr b="0" i="0">
                <a:ln cap="flat" cmpd="sng" w="9525">
                  <a:solidFill>
                    <a:schemeClr val="dk2"/>
                  </a:solidFill>
                  <a:prstDash val="solid"/>
                  <a:round/>
                  <a:headEnd len="sm" w="sm" type="none"/>
                  <a:tailEnd len="sm" w="sm" type="none"/>
                </a:ln>
                <a:solidFill>
                  <a:srgbClr val="FFFFFF"/>
                </a:solidFill>
                <a:latin typeface="Arial"/>
              </a:rPr>
            </a:br>
            <a:r>
              <a:rPr b="0" i="0">
                <a:ln cap="flat" cmpd="sng" w="9525">
                  <a:solidFill>
                    <a:schemeClr val="dk2"/>
                  </a:solidFill>
                  <a:prstDash val="solid"/>
                  <a:round/>
                  <a:headEnd len="sm" w="sm" type="none"/>
                  <a:tailEnd len="sm" w="sm" type="none"/>
                </a:ln>
                <a:solidFill>
                  <a:srgbClr val="FFFFFF"/>
                </a:solidFill>
                <a:latin typeface="Arial"/>
              </a:rPr>
              <a:t>次のページでUnityの画面説明をしていきます！</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