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9144000" cy="5143500" type="screen16x9"/>
  <p:notesSz cx="6858000" cy="9144000"/>
  <p:embeddedFontLst>
    <p:embeddedFont>
      <p:font typeface="けいふぉんと" panose="02000600000000000000" pitchFamily="2" charset="-128"/>
      <p:regular r:id="rId16"/>
    </p:embeddedFont>
    <p:embeddedFont>
      <p:font typeface="ラノベPOP v2" panose="00000900000000000000" pitchFamily="50" charset="-128"/>
      <p:bold r:id="rId17"/>
    </p:embeddedFont>
    <p:embeddedFont>
      <p:font typeface="Lato" panose="020B0600070205080204" charset="0"/>
      <p:regular r:id="rId18"/>
      <p:bold r:id="rId19"/>
      <p:italic r:id="rId20"/>
      <p:boldItalic r:id="rId21"/>
    </p:embeddedFont>
    <p:embeddedFont>
      <p:font typeface="Playfair Display" panose="020B060007020508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46cd0dce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46cd0dce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050e62730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050e6273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代表的なもの今回の記事でご紹介するUnityと、もう一つepicゲームズから出されているゲームエンジンアンリアルエンジン４があります。</a:t>
            </a:r>
            <a:endParaRPr/>
          </a:p>
          <a:p>
            <a:pPr marL="0" lvl="0" indent="0" algn="l" rtl="0">
              <a:spcBef>
                <a:spcPts val="0"/>
              </a:spcBef>
              <a:spcAft>
                <a:spcPts val="0"/>
              </a:spcAft>
              <a:buNone/>
            </a:pPr>
            <a:r>
              <a:rPr lang="ja"/>
              <a:t>つい最近ですが、UE5が出るそうです。</a:t>
            </a:r>
            <a:endParaRPr/>
          </a:p>
          <a:p>
            <a:pPr marL="0" lvl="0" indent="0" algn="l" rtl="0">
              <a:spcBef>
                <a:spcPts val="0"/>
              </a:spcBef>
              <a:spcAft>
                <a:spcPts val="0"/>
              </a:spcAft>
              <a:buNone/>
            </a:pPr>
            <a:endParaRPr/>
          </a:p>
          <a:p>
            <a:pPr marL="0" lvl="0" indent="0" algn="l" rtl="0">
              <a:spcBef>
                <a:spcPts val="0"/>
              </a:spcBef>
              <a:spcAft>
                <a:spcPts val="0"/>
              </a:spcAft>
              <a:buNone/>
            </a:pPr>
            <a:r>
              <a:rPr lang="ja"/>
              <a:t>昔は最初の画面を表示する、ウィンドウを作るだけでも50行ほど書かなくてはならなかったのですが、ゲームエンジンの登場によって</a:t>
            </a:r>
            <a:endParaRPr/>
          </a:p>
          <a:p>
            <a:pPr marL="0" lvl="0" indent="0" algn="l" rtl="0">
              <a:spcBef>
                <a:spcPts val="0"/>
              </a:spcBef>
              <a:spcAft>
                <a:spcPts val="0"/>
              </a:spcAft>
              <a:buNone/>
            </a:pPr>
            <a:r>
              <a:rPr lang="ja" sz="1050">
                <a:solidFill>
                  <a:srgbClr val="4D5156"/>
                </a:solidFill>
                <a:highlight>
                  <a:srgbClr val="FFFFFF"/>
                </a:highlight>
              </a:rPr>
              <a:t>共通して用いられる主要な処理を代行し制作を効率化するということができたので、昔よりは比較的楽にゲームを作ることが少し容易になりました。</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8422161b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8422161b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１様々なプラットフォームのゲームを、制作することができます。</a:t>
            </a:r>
            <a:endParaRPr/>
          </a:p>
          <a:p>
            <a:pPr marL="0" lvl="0" indent="0" algn="l" rtl="0">
              <a:spcBef>
                <a:spcPts val="0"/>
              </a:spcBef>
              <a:spcAft>
                <a:spcPts val="0"/>
              </a:spcAft>
              <a:buNone/>
            </a:pPr>
            <a:r>
              <a:rPr lang="ja"/>
              <a:t>どのようなプラットフォームのゲームを制作できるかというと、PCはもちろん、IOS(別途でビルドするときはMacが必要）、android、PS4、XBOX、WEBGL（web上で動くプラットフォーム例Unityルームトいうサイトなどで使われたりしています。</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46cd0dc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46cd0dc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46cd0dce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46cd0dc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46cd0dc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46cd0dc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46cd0dce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46cd0dc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46cd0dce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46cd0dce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46cd0dce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46cd0dce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11700" y="744575"/>
            <a:ext cx="8520600" cy="15414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ja"/>
              <a:t>Unitｙとはなにか</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ja"/>
              <a:t>アレン希夏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0" y="23825"/>
            <a:ext cx="9144001" cy="5095850"/>
          </a:xfrm>
          <a:prstGeom prst="rect">
            <a:avLst/>
          </a:prstGeom>
          <a:noFill/>
          <a:ln>
            <a:noFill/>
          </a:ln>
        </p:spPr>
      </p:pic>
      <p:sp>
        <p:nvSpPr>
          <p:cNvPr id="127" name="Google Shape;127;p22"/>
          <p:cNvSpPr txBox="1"/>
          <p:nvPr/>
        </p:nvSpPr>
        <p:spPr>
          <a:xfrm>
            <a:off x="55800" y="1216150"/>
            <a:ext cx="2566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solidFill>
                  <a:srgbClr val="F3F3F3"/>
                </a:solidFill>
                <a:latin typeface="Lato"/>
                <a:ea typeface="Lato"/>
                <a:cs typeface="Lato"/>
                <a:sym typeface="Lato"/>
              </a:rPr>
              <a:t>ヒエラルキー（Hierarchy）</a:t>
            </a:r>
            <a:br>
              <a:rPr lang="ja" dirty="0">
                <a:solidFill>
                  <a:srgbClr val="F3F3F3"/>
                </a:solidFill>
                <a:latin typeface="Lato"/>
                <a:ea typeface="Lato"/>
                <a:cs typeface="Lato"/>
                <a:sym typeface="Lato"/>
              </a:rPr>
            </a:br>
            <a:r>
              <a:rPr lang="ja" dirty="0">
                <a:solidFill>
                  <a:srgbClr val="F3F3F3"/>
                </a:solidFill>
                <a:latin typeface="Lato"/>
                <a:ea typeface="Lato"/>
                <a:cs typeface="Lato"/>
                <a:sym typeface="Lato"/>
              </a:rPr>
              <a:t>シーンビューに出てるオブジェクトが</a:t>
            </a:r>
            <a:endParaRPr dirty="0">
              <a:solidFill>
                <a:srgbClr val="F3F3F3"/>
              </a:solidFill>
              <a:latin typeface="Lato"/>
              <a:ea typeface="Lato"/>
              <a:cs typeface="Lato"/>
              <a:sym typeface="Lato"/>
            </a:endParaRPr>
          </a:p>
          <a:p>
            <a:pPr marL="0" lvl="0" indent="0" algn="l" rtl="0">
              <a:spcBef>
                <a:spcPts val="0"/>
              </a:spcBef>
              <a:spcAft>
                <a:spcPts val="0"/>
              </a:spcAft>
              <a:buNone/>
            </a:pPr>
            <a:r>
              <a:rPr lang="ja" dirty="0">
                <a:solidFill>
                  <a:srgbClr val="F3F3F3"/>
                </a:solidFill>
                <a:latin typeface="Lato"/>
                <a:ea typeface="Lato"/>
                <a:cs typeface="Lato"/>
                <a:sym typeface="Lato"/>
              </a:rPr>
              <a:t>表示される後に出てくる親子関係にも使うよ</a:t>
            </a:r>
            <a:endParaRPr dirty="0">
              <a:solidFill>
                <a:srgbClr val="F3F3F3"/>
              </a:solidFill>
              <a:latin typeface="Lato"/>
              <a:ea typeface="Lato"/>
              <a:cs typeface="Lato"/>
              <a:sym typeface="Lato"/>
            </a:endParaRPr>
          </a:p>
          <a:p>
            <a:pPr marL="0" lvl="0" indent="0" algn="l" rtl="0">
              <a:spcBef>
                <a:spcPts val="0"/>
              </a:spcBef>
              <a:spcAft>
                <a:spcPts val="0"/>
              </a:spcAft>
              <a:buNone/>
            </a:pPr>
            <a:endParaRPr dirty="0">
              <a:solidFill>
                <a:srgbClr val="F3F3F3"/>
              </a:solidFill>
              <a:latin typeface="Lato"/>
              <a:ea typeface="Lato"/>
              <a:cs typeface="Lato"/>
              <a:sym typeface="Lato"/>
            </a:endParaRPr>
          </a:p>
        </p:txBody>
      </p:sp>
      <p:sp>
        <p:nvSpPr>
          <p:cNvPr id="128" name="Google Shape;128;p22"/>
          <p:cNvSpPr txBox="1"/>
          <p:nvPr/>
        </p:nvSpPr>
        <p:spPr>
          <a:xfrm>
            <a:off x="2979000" y="1283075"/>
            <a:ext cx="6426600" cy="74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29" name="Google Shape;129;p22"/>
          <p:cNvSpPr/>
          <p:nvPr/>
        </p:nvSpPr>
        <p:spPr>
          <a:xfrm>
            <a:off x="0" y="513225"/>
            <a:ext cx="2231400" cy="266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6125350" y="44625"/>
            <a:ext cx="3018600" cy="4987200"/>
          </a:xfrm>
          <a:prstGeom prst="ellipse">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txBox="1"/>
          <p:nvPr/>
        </p:nvSpPr>
        <p:spPr>
          <a:xfrm>
            <a:off x="1974725" y="3618350"/>
            <a:ext cx="426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32" name="Google Shape;132;p22"/>
          <p:cNvSpPr txBox="1"/>
          <p:nvPr/>
        </p:nvSpPr>
        <p:spPr>
          <a:xfrm>
            <a:off x="2253775" y="3983150"/>
            <a:ext cx="43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33" name="Google Shape;133;p22"/>
          <p:cNvSpPr txBox="1"/>
          <p:nvPr/>
        </p:nvSpPr>
        <p:spPr>
          <a:xfrm>
            <a:off x="2231400" y="4383350"/>
            <a:ext cx="6516000" cy="615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rgbClr val="FFFFFF"/>
                </a:solidFill>
                <a:latin typeface="Lato"/>
                <a:ea typeface="Lato"/>
                <a:cs typeface="Lato"/>
                <a:sym typeface="Lato"/>
              </a:rPr>
              <a:t>Inspector (インスペクター）オブジェクトの情報や</a:t>
            </a:r>
            <a:br>
              <a:rPr lang="ja">
                <a:solidFill>
                  <a:srgbClr val="FFFFFF"/>
                </a:solidFill>
                <a:latin typeface="Lato"/>
                <a:ea typeface="Lato"/>
                <a:cs typeface="Lato"/>
                <a:sym typeface="Lato"/>
              </a:rPr>
            </a:br>
            <a:r>
              <a:rPr lang="ja">
                <a:solidFill>
                  <a:srgbClr val="FFFFFF"/>
                </a:solidFill>
                <a:latin typeface="Lato"/>
                <a:ea typeface="Lato"/>
                <a:cs typeface="Lato"/>
                <a:sym typeface="Lato"/>
              </a:rPr>
              <a:t>このオブジェクトに別のオブジェクトを付け加えることができるもの</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40C538D-719B-4CEE-8E2F-0F60328932BA}"/>
              </a:ext>
            </a:extLst>
          </p:cNvPr>
          <p:cNvPicPr>
            <a:picLocks noChangeAspect="1"/>
          </p:cNvPicPr>
          <p:nvPr/>
        </p:nvPicPr>
        <p:blipFill>
          <a:blip r:embed="rId2"/>
          <a:stretch>
            <a:fillRect/>
          </a:stretch>
        </p:blipFill>
        <p:spPr>
          <a:xfrm>
            <a:off x="46586" y="0"/>
            <a:ext cx="8330932" cy="4215653"/>
          </a:xfrm>
          <a:prstGeom prst="rect">
            <a:avLst/>
          </a:prstGeom>
        </p:spPr>
      </p:pic>
      <p:sp>
        <p:nvSpPr>
          <p:cNvPr id="8" name="楕円 7">
            <a:extLst>
              <a:ext uri="{FF2B5EF4-FFF2-40B4-BE49-F238E27FC236}">
                <a16:creationId xmlns:a16="http://schemas.microsoft.com/office/drawing/2014/main" id="{3168F0D9-D2A0-4742-83BD-9C61719C0AFA}"/>
              </a:ext>
            </a:extLst>
          </p:cNvPr>
          <p:cNvSpPr/>
          <p:nvPr/>
        </p:nvSpPr>
        <p:spPr>
          <a:xfrm>
            <a:off x="813068" y="665630"/>
            <a:ext cx="2615453" cy="450476"/>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4734D4C-1C5D-48C4-9792-24F2DA72C64C}"/>
              </a:ext>
            </a:extLst>
          </p:cNvPr>
          <p:cNvSpPr/>
          <p:nvPr/>
        </p:nvSpPr>
        <p:spPr>
          <a:xfrm>
            <a:off x="3281082" y="779929"/>
            <a:ext cx="1707777" cy="235324"/>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19D63BC-5503-4BF5-8EBE-72E93D53E048}"/>
              </a:ext>
            </a:extLst>
          </p:cNvPr>
          <p:cNvSpPr txBox="1"/>
          <p:nvPr/>
        </p:nvSpPr>
        <p:spPr>
          <a:xfrm>
            <a:off x="4931949" y="1520441"/>
            <a:ext cx="3711388" cy="230832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kumimoji="1" lang="ja-JP" altLang="en-US" sz="3600" dirty="0">
                <a:solidFill>
                  <a:schemeClr val="tx1"/>
                </a:solidFill>
              </a:rPr>
              <a:t>写真のように、</a:t>
            </a:r>
            <a:br>
              <a:rPr kumimoji="1" lang="en-US" altLang="ja-JP" sz="3600" dirty="0">
                <a:solidFill>
                  <a:schemeClr val="tx1"/>
                </a:solidFill>
              </a:rPr>
            </a:br>
            <a:r>
              <a:rPr kumimoji="1" lang="ja-JP" altLang="en-US" sz="3600" dirty="0">
                <a:solidFill>
                  <a:schemeClr val="tx1"/>
                </a:solidFill>
              </a:rPr>
              <a:t>上タブの</a:t>
            </a:r>
            <a:r>
              <a:rPr kumimoji="1" lang="en-US" altLang="ja-JP" sz="3600" dirty="0" err="1">
                <a:solidFill>
                  <a:schemeClr val="tx1"/>
                </a:solidFill>
              </a:rPr>
              <a:t>GameObject</a:t>
            </a:r>
            <a:br>
              <a:rPr kumimoji="1" lang="en-US" altLang="ja-JP" sz="3600" dirty="0">
                <a:solidFill>
                  <a:schemeClr val="tx1"/>
                </a:solidFill>
              </a:rPr>
            </a:br>
            <a:r>
              <a:rPr kumimoji="1" lang="en-US" altLang="ja-JP" sz="3600" dirty="0">
                <a:solidFill>
                  <a:schemeClr val="tx1"/>
                </a:solidFill>
              </a:rPr>
              <a:t>Cube</a:t>
            </a:r>
            <a:r>
              <a:rPr kumimoji="1" lang="ja-JP" altLang="en-US" sz="3600" dirty="0">
                <a:solidFill>
                  <a:schemeClr val="tx1"/>
                </a:solidFill>
              </a:rPr>
              <a:t>を選択</a:t>
            </a:r>
          </a:p>
        </p:txBody>
      </p:sp>
    </p:spTree>
    <p:extLst>
      <p:ext uri="{BB962C8B-B14F-4D97-AF65-F5344CB8AC3E}">
        <p14:creationId xmlns:p14="http://schemas.microsoft.com/office/powerpoint/2010/main" val="101005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E711715-5929-4530-8CA0-198297DE92AA}"/>
              </a:ext>
            </a:extLst>
          </p:cNvPr>
          <p:cNvPicPr>
            <a:picLocks noChangeAspect="1"/>
          </p:cNvPicPr>
          <p:nvPr/>
        </p:nvPicPr>
        <p:blipFill>
          <a:blip r:embed="rId2"/>
          <a:stretch>
            <a:fillRect/>
          </a:stretch>
        </p:blipFill>
        <p:spPr>
          <a:xfrm>
            <a:off x="0" y="199185"/>
            <a:ext cx="9144000" cy="4500562"/>
          </a:xfrm>
          <a:prstGeom prst="rect">
            <a:avLst/>
          </a:prstGeom>
        </p:spPr>
      </p:pic>
      <p:sp>
        <p:nvSpPr>
          <p:cNvPr id="7" name="正方形/長方形 6">
            <a:extLst>
              <a:ext uri="{FF2B5EF4-FFF2-40B4-BE49-F238E27FC236}">
                <a16:creationId xmlns:a16="http://schemas.microsoft.com/office/drawing/2014/main" id="{2699B8F1-FD38-4454-A98A-DA356CF56482}"/>
              </a:ext>
            </a:extLst>
          </p:cNvPr>
          <p:cNvSpPr/>
          <p:nvPr/>
        </p:nvSpPr>
        <p:spPr>
          <a:xfrm>
            <a:off x="1672556" y="758656"/>
            <a:ext cx="4750019" cy="923330"/>
          </a:xfrm>
          <a:prstGeom prst="rect">
            <a:avLst/>
          </a:prstGeom>
          <a:noFill/>
        </p:spPr>
        <p:txBody>
          <a:bodyPr wrap="none" lIns="91440" tIns="45720" rIns="91440" bIns="45720">
            <a:spAutoFit/>
          </a:bodyPr>
          <a:lstStyle/>
          <a:p>
            <a:pPr algn="ctr"/>
            <a:r>
              <a:rPr lang="en-US" altLang="ja-JP"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けいふぉんと" panose="02000600000000000000" pitchFamily="2" charset="-128"/>
                <a:ea typeface="けいふぉんと" panose="02000600000000000000" pitchFamily="2" charset="-128"/>
              </a:rPr>
              <a:t>Cube</a:t>
            </a:r>
            <a:r>
              <a:rPr lang="ja-JP"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けいふぉんと" panose="02000600000000000000" pitchFamily="2" charset="-128"/>
                <a:ea typeface="けいふぉんと" panose="02000600000000000000" pitchFamily="2" charset="-128"/>
              </a:rPr>
              <a:t>が爆誕！</a:t>
            </a:r>
          </a:p>
        </p:txBody>
      </p:sp>
    </p:spTree>
    <p:extLst>
      <p:ext uri="{BB962C8B-B14F-4D97-AF65-F5344CB8AC3E}">
        <p14:creationId xmlns:p14="http://schemas.microsoft.com/office/powerpoint/2010/main" val="205344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C4E15-161E-4C37-B4BB-0D8576B1B1E9}"/>
              </a:ext>
            </a:extLst>
          </p:cNvPr>
          <p:cNvSpPr>
            <a:spLocks noGrp="1"/>
          </p:cNvSpPr>
          <p:nvPr>
            <p:ph type="title"/>
          </p:nvPr>
        </p:nvSpPr>
        <p:spPr>
          <a:xfrm>
            <a:off x="0" y="4305990"/>
            <a:ext cx="8520600" cy="645000"/>
          </a:xfrm>
        </p:spPr>
        <p:txBody>
          <a:bodyPr/>
          <a:lstStyle/>
          <a:p>
            <a:r>
              <a:rPr kumimoji="1" lang="ja-JP" altLang="en-US">
                <a:latin typeface="ラノベPOP v2" panose="00000900000000000000" pitchFamily="50" charset="-128"/>
                <a:ea typeface="ラノベPOP v2" panose="00000900000000000000" pitchFamily="50" charset="-128"/>
                <a:cs typeface="ラノベPOP v2" panose="00000900000000000000" pitchFamily="50" charset="-128"/>
              </a:rPr>
              <a:t>オブジェクトを変形させてよう</a:t>
            </a:r>
            <a:endParaRPr kumimoji="1" lang="ja-JP" altLang="en-US" dirty="0">
              <a:latin typeface="ラノベPOP v2" panose="00000900000000000000" pitchFamily="50" charset="-128"/>
              <a:ea typeface="ラノベPOP v2" panose="00000900000000000000" pitchFamily="50" charset="-128"/>
              <a:cs typeface="ラノベPOP v2" panose="00000900000000000000" pitchFamily="50" charset="-128"/>
            </a:endParaRPr>
          </a:p>
        </p:txBody>
      </p:sp>
    </p:spTree>
    <p:extLst>
      <p:ext uri="{BB962C8B-B14F-4D97-AF65-F5344CB8AC3E}">
        <p14:creationId xmlns:p14="http://schemas.microsoft.com/office/powerpoint/2010/main" val="427110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Unitｙとはなにか</a:t>
            </a:r>
            <a:endParaRPr/>
          </a:p>
          <a:p>
            <a:pPr marL="0" lvl="0" indent="0" algn="l" rtl="0">
              <a:spcBef>
                <a:spcPts val="0"/>
              </a:spcBef>
              <a:spcAft>
                <a:spcPts val="0"/>
              </a:spcAft>
              <a:buNone/>
            </a:pPr>
            <a:endParaRPr/>
          </a:p>
        </p:txBody>
      </p:sp>
      <p:sp>
        <p:nvSpPr>
          <p:cNvPr id="75" name="Google Shape;75;p14"/>
          <p:cNvSpPr txBox="1">
            <a:spLocks noGrp="1"/>
          </p:cNvSpPr>
          <p:nvPr>
            <p:ph type="body" idx="1"/>
          </p:nvPr>
        </p:nvSpPr>
        <p:spPr>
          <a:xfrm>
            <a:off x="311700" y="140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Unityとはユニティテクノロジーズという会社が出している</a:t>
            </a:r>
            <a:endParaRPr/>
          </a:p>
          <a:p>
            <a:pPr marL="0" lvl="0" indent="0" algn="l" rtl="0">
              <a:spcBef>
                <a:spcPts val="1600"/>
              </a:spcBef>
              <a:spcAft>
                <a:spcPts val="0"/>
              </a:spcAft>
              <a:buNone/>
            </a:pPr>
            <a:r>
              <a:rPr lang="ja" u="sng"/>
              <a:t>ゲームエンジンのことです。</a:t>
            </a:r>
            <a:endParaRPr u="sng"/>
          </a:p>
          <a:p>
            <a:pPr marL="0" lvl="0" indent="0" algn="l" rtl="0">
              <a:spcBef>
                <a:spcPts val="1600"/>
              </a:spcBef>
              <a:spcAft>
                <a:spcPts val="0"/>
              </a:spcAft>
              <a:buNone/>
            </a:pPr>
            <a:r>
              <a:rPr lang="ja" u="sng"/>
              <a:t>ゲームエンジンとは？</a:t>
            </a:r>
            <a:endParaRPr u="sng"/>
          </a:p>
          <a:p>
            <a:pPr marL="0" lvl="0" indent="0" algn="l" rtl="0">
              <a:spcBef>
                <a:spcPts val="1600"/>
              </a:spcBef>
              <a:spcAft>
                <a:spcPts val="0"/>
              </a:spcAft>
              <a:buNone/>
            </a:pPr>
            <a:endParaRPr u="sng"/>
          </a:p>
          <a:p>
            <a:pPr marL="0" lvl="0" indent="0" algn="l" rtl="0">
              <a:spcBef>
                <a:spcPts val="1600"/>
              </a:spcBef>
              <a:spcAft>
                <a:spcPts val="0"/>
              </a:spcAft>
              <a:buNone/>
            </a:pPr>
            <a:r>
              <a:rPr lang="ja"/>
              <a:t>簡単にいうとゲームを簡単に作れるツールです。</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Unityでどんなことができるか</a:t>
            </a:r>
            <a:endParaRPr/>
          </a:p>
        </p:txBody>
      </p:sp>
      <p:sp>
        <p:nvSpPr>
          <p:cNvPr id="81" name="Google Shape;81;p15"/>
          <p:cNvSpPr txBox="1">
            <a:spLocks noGrp="1"/>
          </p:cNvSpPr>
          <p:nvPr>
            <p:ph type="body" idx="1"/>
          </p:nvPr>
        </p:nvSpPr>
        <p:spPr>
          <a:xfrm>
            <a:off x="311700" y="1287175"/>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・様々なプラットフォームのゲームを制作できる</a:t>
            </a:r>
            <a:endParaRPr/>
          </a:p>
          <a:p>
            <a:pPr marL="0" lvl="0" indent="0" algn="l" rtl="0">
              <a:spcBef>
                <a:spcPts val="1600"/>
              </a:spcBef>
              <a:spcAft>
                <a:spcPts val="0"/>
              </a:spcAft>
              <a:buNone/>
            </a:pPr>
            <a:r>
              <a:rPr lang="ja"/>
              <a:t>・アニメーションも作れる！</a:t>
            </a:r>
            <a:endParaRPr/>
          </a:p>
          <a:p>
            <a:pPr marL="0" lvl="0" indent="0" algn="l" rtl="0">
              <a:spcBef>
                <a:spcPts val="1600"/>
              </a:spcBef>
              <a:spcAft>
                <a:spcPts val="1600"/>
              </a:spcAft>
              <a:buNone/>
            </a:pPr>
            <a:r>
              <a:rPr lang="ja"/>
              <a:t>・VRCHAT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p:nvPr/>
        </p:nvSpPr>
        <p:spPr>
          <a:xfrm>
            <a:off x="1094475" y="1520075"/>
            <a:ext cx="6866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3400">
                <a:solidFill>
                  <a:srgbClr val="FFFFFF"/>
                </a:solidFill>
                <a:latin typeface="Lato"/>
                <a:ea typeface="Lato"/>
                <a:cs typeface="Lato"/>
                <a:sym typeface="Lato"/>
              </a:rPr>
              <a:t>とりあえずなにか作ってみよう！</a:t>
            </a:r>
            <a:endParaRPr sz="3400">
              <a:solidFill>
                <a:srgbClr val="FFFFFF"/>
              </a:solidFill>
              <a:latin typeface="Lato"/>
              <a:ea typeface="Lato"/>
              <a:cs typeface="Lato"/>
              <a:sym typeface="Lato"/>
            </a:endParaRPr>
          </a:p>
        </p:txBody>
      </p:sp>
      <p:sp>
        <p:nvSpPr>
          <p:cNvPr id="87" name="Google Shape;87;p16"/>
          <p:cNvSpPr txBox="1"/>
          <p:nvPr/>
        </p:nvSpPr>
        <p:spPr>
          <a:xfrm>
            <a:off x="277500" y="2361075"/>
            <a:ext cx="8866500" cy="6771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ja" sz="3200" b="1">
                <a:solidFill>
                  <a:schemeClr val="dk1"/>
                </a:solidFill>
                <a:latin typeface="Playfair Display"/>
                <a:ea typeface="Playfair Display"/>
                <a:cs typeface="Playfair Display"/>
                <a:sym typeface="Playfair Display"/>
              </a:rPr>
              <a:t>今回作るゲーム！ピンボール！</a:t>
            </a:r>
            <a:endParaRPr sz="3200" b="1">
              <a:solidFill>
                <a:schemeClr val="dk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0" y="0"/>
            <a:ext cx="9199525" cy="5356976"/>
          </a:xfrm>
          <a:prstGeom prst="rect">
            <a:avLst/>
          </a:prstGeom>
          <a:noFill/>
          <a:ln>
            <a:noFill/>
          </a:ln>
        </p:spPr>
      </p:pic>
      <p:sp>
        <p:nvSpPr>
          <p:cNvPr id="93" name="Google Shape;93;p17"/>
          <p:cNvSpPr txBox="1"/>
          <p:nvPr/>
        </p:nvSpPr>
        <p:spPr>
          <a:xfrm>
            <a:off x="6939575" y="1272650"/>
            <a:ext cx="206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b="1">
                <a:solidFill>
                  <a:srgbClr val="FFFFFF"/>
                </a:solidFill>
                <a:latin typeface="Lato"/>
                <a:ea typeface="Lato"/>
                <a:cs typeface="Lato"/>
                <a:sym typeface="Lato"/>
              </a:rPr>
              <a:t>するとこんな画面がでるはず</a:t>
            </a:r>
            <a:endParaRPr b="1">
              <a:solidFill>
                <a:srgbClr val="FFFFFF"/>
              </a:solidFill>
              <a:latin typeface="Lato"/>
              <a:ea typeface="Lato"/>
              <a:cs typeface="Lato"/>
              <a:sym typeface="Lato"/>
            </a:endParaRPr>
          </a:p>
        </p:txBody>
      </p:sp>
      <p:sp>
        <p:nvSpPr>
          <p:cNvPr id="94" name="Google Shape;94;p17"/>
          <p:cNvSpPr txBox="1"/>
          <p:nvPr/>
        </p:nvSpPr>
        <p:spPr>
          <a:xfrm>
            <a:off x="6753275" y="2948950"/>
            <a:ext cx="2253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b="1">
                <a:solidFill>
                  <a:srgbClr val="FFFFFF"/>
                </a:solidFill>
                <a:latin typeface="Lato"/>
                <a:ea typeface="Lato"/>
                <a:cs typeface="Lato"/>
                <a:sym typeface="Lato"/>
              </a:rPr>
              <a:t>これがUnityのメイン画面</a:t>
            </a:r>
            <a:endParaRPr b="1">
              <a:solidFill>
                <a:srgbClr val="FFFFFF"/>
              </a:solidFill>
              <a:latin typeface="Lato"/>
              <a:ea typeface="Lato"/>
              <a:cs typeface="Lato"/>
              <a:sym typeface="Lato"/>
            </a:endParaRPr>
          </a:p>
          <a:p>
            <a:pPr marL="0" lvl="0" indent="0" algn="l" rtl="0">
              <a:spcBef>
                <a:spcPts val="0"/>
              </a:spcBef>
              <a:spcAft>
                <a:spcPts val="0"/>
              </a:spcAft>
              <a:buNone/>
            </a:pPr>
            <a:r>
              <a:rPr lang="ja" b="1">
                <a:solidFill>
                  <a:srgbClr val="FFFFFF"/>
                </a:solidFill>
                <a:latin typeface="Lato"/>
                <a:ea typeface="Lato"/>
                <a:cs typeface="Lato"/>
                <a:sym typeface="Lato"/>
              </a:rPr>
              <a:t>これからざっと解説していくよ！</a:t>
            </a:r>
            <a:endParaRPr b="1">
              <a:solidFill>
                <a:srgbClr val="FFFFFF"/>
              </a:solidFill>
              <a:latin typeface="Lato"/>
              <a:ea typeface="Lato"/>
              <a:cs typeface="Lato"/>
              <a:sym typeface="Lato"/>
            </a:endParaRPr>
          </a:p>
        </p:txBody>
      </p:sp>
      <p:sp>
        <p:nvSpPr>
          <p:cNvPr id="95" name="Google Shape;95;p17"/>
          <p:cNvSpPr txBox="1">
            <a:spLocks noGrp="1"/>
          </p:cNvSpPr>
          <p:nvPr>
            <p:ph type="title"/>
          </p:nvPr>
        </p:nvSpPr>
        <p:spPr>
          <a:xfrm>
            <a:off x="-58775" y="137300"/>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まずはUnityを開いてみよう</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248771" y="4107717"/>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800" b="0" dirty="0">
                <a:solidFill>
                  <a:srgbClr val="FFFFFF"/>
                </a:solidFill>
                <a:latin typeface="Lato"/>
                <a:ea typeface="Lato"/>
                <a:cs typeface="Lato"/>
                <a:sym typeface="Lato"/>
              </a:rPr>
              <a:t>オブジェクトを出してみる</a:t>
            </a:r>
            <a:endParaRPr sz="4800" b="0" dirty="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25" y="48977"/>
            <a:ext cx="9138152" cy="6292000"/>
          </a:xfrm>
          <a:prstGeom prst="rect">
            <a:avLst/>
          </a:prstGeom>
          <a:noFill/>
          <a:ln w="9525" cap="flat" cmpd="sng">
            <a:solidFill>
              <a:srgbClr val="FF0000"/>
            </a:solidFill>
            <a:prstDash val="solid"/>
            <a:round/>
            <a:headEnd type="none" w="sm" len="sm"/>
            <a:tailEnd type="none" w="sm" len="sm"/>
          </a:ln>
        </p:spPr>
      </p:pic>
      <p:sp>
        <p:nvSpPr>
          <p:cNvPr id="106" name="Google Shape;106;p19"/>
          <p:cNvSpPr/>
          <p:nvPr/>
        </p:nvSpPr>
        <p:spPr>
          <a:xfrm>
            <a:off x="1045124" y="1547950"/>
            <a:ext cx="2081150" cy="1506775"/>
          </a:xfrm>
          <a:custGeom>
            <a:avLst/>
            <a:gdLst/>
            <a:ahLst/>
            <a:cxnLst/>
            <a:rect l="l" t="t" r="r" b="b"/>
            <a:pathLst>
              <a:path w="83246" h="60271" extrusionOk="0">
                <a:moveTo>
                  <a:pt x="25991" y="392"/>
                </a:moveTo>
                <a:cubicBezTo>
                  <a:pt x="17990" y="4391"/>
                  <a:pt x="7440" y="5881"/>
                  <a:pt x="2478" y="13324"/>
                </a:cubicBezTo>
                <a:cubicBezTo>
                  <a:pt x="-2954" y="21472"/>
                  <a:pt x="1566" y="34301"/>
                  <a:pt x="7181" y="42324"/>
                </a:cubicBezTo>
                <a:cubicBezTo>
                  <a:pt x="16222" y="55241"/>
                  <a:pt x="35305" y="59958"/>
                  <a:pt x="51072" y="59958"/>
                </a:cubicBezTo>
                <a:cubicBezTo>
                  <a:pt x="57815" y="59958"/>
                  <a:pt x="65937" y="61211"/>
                  <a:pt x="71058" y="56823"/>
                </a:cubicBezTo>
                <a:cubicBezTo>
                  <a:pt x="76071" y="52528"/>
                  <a:pt x="78469" y="45593"/>
                  <a:pt x="80071" y="39189"/>
                </a:cubicBezTo>
                <a:cubicBezTo>
                  <a:pt x="81443" y="33703"/>
                  <a:pt x="85029" y="27132"/>
                  <a:pt x="82031" y="22337"/>
                </a:cubicBezTo>
                <a:cubicBezTo>
                  <a:pt x="72011" y="6310"/>
                  <a:pt x="48812" y="0"/>
                  <a:pt x="29910" y="0"/>
                </a:cubicBezTo>
              </a:path>
            </a:pathLst>
          </a:custGeom>
          <a:noFill/>
          <a:ln>
            <a:noFill/>
          </a:ln>
        </p:spPr>
      </p:sp>
      <p:sp>
        <p:nvSpPr>
          <p:cNvPr id="107" name="Google Shape;107;p19"/>
          <p:cNvSpPr/>
          <p:nvPr/>
        </p:nvSpPr>
        <p:spPr>
          <a:xfrm>
            <a:off x="999300" y="313500"/>
            <a:ext cx="6074400" cy="385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3626153" y="1617800"/>
            <a:ext cx="5344273" cy="1026449"/>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Arial"/>
              </a:rPr>
              <a:t>まずはシーンビューに立方体をだしてみよう</a:t>
            </a:r>
            <a:br>
              <a:rPr b="0" i="0">
                <a:ln w="9525" cap="flat" cmpd="sng">
                  <a:solidFill>
                    <a:srgbClr val="000000"/>
                  </a:solidFill>
                  <a:prstDash val="solid"/>
                  <a:round/>
                  <a:headEnd type="none" w="sm" len="sm"/>
                  <a:tailEnd type="none" w="sm" len="sm"/>
                </a:ln>
                <a:solidFill>
                  <a:srgbClr val="FFFFFF"/>
                </a:solidFill>
                <a:latin typeface="Arial"/>
              </a:rPr>
            </a:br>
            <a:r>
              <a:rPr b="0" i="0">
                <a:ln w="9525" cap="flat" cmpd="sng">
                  <a:solidFill>
                    <a:srgbClr val="000000"/>
                  </a:solidFill>
                  <a:prstDash val="solid"/>
                  <a:round/>
                  <a:headEnd type="none" w="sm" len="sm"/>
                  <a:tailEnd type="none" w="sm" len="sm"/>
                </a:ln>
                <a:solidFill>
                  <a:srgbClr val="FFFFFF"/>
                </a:solidFill>
                <a:latin typeface="Arial"/>
              </a:rPr>
              <a:t>シーンビューは赤枠で囲んだ領域のことだよ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56200" y="252800"/>
            <a:ext cx="7306123" cy="4109700"/>
          </a:xfrm>
          <a:prstGeom prst="rect">
            <a:avLst/>
          </a:prstGeom>
          <a:noFill/>
          <a:ln>
            <a:noFill/>
          </a:ln>
        </p:spPr>
      </p:pic>
      <p:sp>
        <p:nvSpPr>
          <p:cNvPr id="114" name="Google Shape;114;p20"/>
          <p:cNvSpPr txBox="1"/>
          <p:nvPr/>
        </p:nvSpPr>
        <p:spPr>
          <a:xfrm>
            <a:off x="7542300" y="814475"/>
            <a:ext cx="1577400" cy="18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FFFFFF"/>
                </a:solidFill>
                <a:latin typeface="Lato"/>
                <a:ea typeface="Lato"/>
                <a:cs typeface="Lato"/>
                <a:sym typeface="Lato"/>
              </a:rPr>
              <a:t>上のメニューから</a:t>
            </a:r>
            <a:endParaRPr b="1">
              <a:solidFill>
                <a:srgbClr val="FFFFFF"/>
              </a:solidFill>
              <a:latin typeface="Lato"/>
              <a:ea typeface="Lato"/>
              <a:cs typeface="Lato"/>
              <a:sym typeface="Lato"/>
            </a:endParaRPr>
          </a:p>
          <a:p>
            <a:pPr marL="0" lvl="0" indent="0" algn="l" rtl="0">
              <a:spcBef>
                <a:spcPts val="0"/>
              </a:spcBef>
              <a:spcAft>
                <a:spcPts val="0"/>
              </a:spcAft>
              <a:buNone/>
            </a:pPr>
            <a:endParaRPr b="1">
              <a:solidFill>
                <a:srgbClr val="FFFFFF"/>
              </a:solidFill>
              <a:latin typeface="Lato"/>
              <a:ea typeface="Lato"/>
              <a:cs typeface="Lato"/>
              <a:sym typeface="Lato"/>
            </a:endParaRPr>
          </a:p>
          <a:p>
            <a:pPr marL="0" lvl="0" indent="0" algn="l" rtl="0">
              <a:spcBef>
                <a:spcPts val="0"/>
              </a:spcBef>
              <a:spcAft>
                <a:spcPts val="0"/>
              </a:spcAft>
              <a:buNone/>
            </a:pPr>
            <a:endParaRPr b="1">
              <a:solidFill>
                <a:srgbClr val="FFFFFF"/>
              </a:solidFill>
              <a:latin typeface="Lato"/>
              <a:ea typeface="Lato"/>
              <a:cs typeface="Lato"/>
              <a:sym typeface="Lato"/>
            </a:endParaRPr>
          </a:p>
          <a:p>
            <a:pPr marL="0" lvl="0" indent="0" algn="l" rtl="0">
              <a:spcBef>
                <a:spcPts val="0"/>
              </a:spcBef>
              <a:spcAft>
                <a:spcPts val="0"/>
              </a:spcAft>
              <a:buNone/>
            </a:pPr>
            <a:r>
              <a:rPr lang="ja" sz="1700" b="1">
                <a:solidFill>
                  <a:srgbClr val="FFFFFF"/>
                </a:solidFill>
                <a:latin typeface="Lato"/>
                <a:ea typeface="Lato"/>
                <a:cs typeface="Lato"/>
                <a:sym typeface="Lato"/>
              </a:rPr>
              <a:t>GameObject</a:t>
            </a:r>
            <a:endParaRPr sz="1700" b="1">
              <a:solidFill>
                <a:srgbClr val="FFFFFF"/>
              </a:solidFill>
              <a:latin typeface="Lato"/>
              <a:ea typeface="Lato"/>
              <a:cs typeface="Lato"/>
              <a:sym typeface="Lato"/>
            </a:endParaRPr>
          </a:p>
          <a:p>
            <a:pPr marL="0" lvl="0" indent="0" algn="l" rtl="0">
              <a:spcBef>
                <a:spcPts val="0"/>
              </a:spcBef>
              <a:spcAft>
                <a:spcPts val="0"/>
              </a:spcAft>
              <a:buNone/>
            </a:pPr>
            <a:r>
              <a:rPr lang="ja" sz="1700" b="1">
                <a:solidFill>
                  <a:srgbClr val="FFFFFF"/>
                </a:solidFill>
                <a:latin typeface="Lato"/>
                <a:ea typeface="Lato"/>
                <a:cs typeface="Lato"/>
                <a:sym typeface="Lato"/>
              </a:rPr>
              <a:t>・３D Object</a:t>
            </a:r>
            <a:endParaRPr sz="1700" b="1">
              <a:solidFill>
                <a:srgbClr val="FFFFFF"/>
              </a:solidFill>
              <a:latin typeface="Lato"/>
              <a:ea typeface="Lato"/>
              <a:cs typeface="Lato"/>
              <a:sym typeface="Lato"/>
            </a:endParaRPr>
          </a:p>
          <a:p>
            <a:pPr marL="0" lvl="0" indent="0" algn="l" rtl="0">
              <a:spcBef>
                <a:spcPts val="0"/>
              </a:spcBef>
              <a:spcAft>
                <a:spcPts val="0"/>
              </a:spcAft>
              <a:buNone/>
            </a:pPr>
            <a:r>
              <a:rPr lang="ja" sz="1700" b="1">
                <a:solidFill>
                  <a:srgbClr val="FFFFFF"/>
                </a:solidFill>
                <a:latin typeface="Lato"/>
                <a:ea typeface="Lato"/>
                <a:cs typeface="Lato"/>
                <a:sym typeface="Lato"/>
              </a:rPr>
              <a:t>・Cubeを選</a:t>
            </a:r>
            <a:r>
              <a:rPr lang="ja" b="1">
                <a:solidFill>
                  <a:srgbClr val="FFFFFF"/>
                </a:solidFill>
                <a:latin typeface="Lato"/>
                <a:ea typeface="Lato"/>
                <a:cs typeface="Lato"/>
                <a:sym typeface="Lato"/>
              </a:rPr>
              <a:t>択</a:t>
            </a:r>
            <a:endParaRPr b="1">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0" name="Google Shape;120;p21"/>
          <p:cNvPicPr preferRelativeResize="0"/>
          <p:nvPr/>
        </p:nvPicPr>
        <p:blipFill>
          <a:blip r:embed="rId3">
            <a:alphaModFix/>
          </a:blip>
          <a:stretch>
            <a:fillRect/>
          </a:stretch>
        </p:blipFill>
        <p:spPr>
          <a:xfrm>
            <a:off x="-37700" y="-78100"/>
            <a:ext cx="9143999" cy="5175843"/>
          </a:xfrm>
          <a:prstGeom prst="rect">
            <a:avLst/>
          </a:prstGeom>
          <a:noFill/>
          <a:ln>
            <a:noFill/>
          </a:ln>
        </p:spPr>
      </p:pic>
      <p:sp>
        <p:nvSpPr>
          <p:cNvPr id="121" name="Google Shape;121;p21"/>
          <p:cNvSpPr/>
          <p:nvPr/>
        </p:nvSpPr>
        <p:spPr>
          <a:xfrm>
            <a:off x="438575" y="588451"/>
            <a:ext cx="8191461" cy="93159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FFFFFF"/>
                </a:solidFill>
                <a:latin typeface="Arial"/>
              </a:rPr>
              <a:t>立方体（Cube）を出すことができました</a:t>
            </a:r>
            <a:br>
              <a:rPr b="0" i="0">
                <a:ln w="9525" cap="flat" cmpd="sng">
                  <a:solidFill>
                    <a:schemeClr val="dk2"/>
                  </a:solidFill>
                  <a:prstDash val="solid"/>
                  <a:round/>
                  <a:headEnd type="none" w="sm" len="sm"/>
                  <a:tailEnd type="none" w="sm" len="sm"/>
                </a:ln>
                <a:solidFill>
                  <a:srgbClr val="FFFFFF"/>
                </a:solidFill>
                <a:latin typeface="Arial"/>
              </a:rPr>
            </a:br>
            <a:r>
              <a:rPr b="0" i="0">
                <a:ln w="9525" cap="flat" cmpd="sng">
                  <a:solidFill>
                    <a:schemeClr val="dk2"/>
                  </a:solidFill>
                  <a:prstDash val="solid"/>
                  <a:round/>
                  <a:headEnd type="none" w="sm" len="sm"/>
                  <a:tailEnd type="none" w="sm" len="sm"/>
                </a:ln>
                <a:solidFill>
                  <a:srgbClr val="FFFFFF"/>
                </a:solidFill>
                <a:latin typeface="Arial"/>
              </a:rPr>
              <a:t>次のページでUnityの画面説明をしていきます！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367</Words>
  <Application>Microsoft Office PowerPoint</Application>
  <PresentationFormat>画面に合わせる (16:9)</PresentationFormat>
  <Paragraphs>40</Paragraphs>
  <Slides>13</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Arial</vt:lpstr>
      <vt:lpstr>ラノベPOP v2</vt:lpstr>
      <vt:lpstr>Lato</vt:lpstr>
      <vt:lpstr>Playfair Display</vt:lpstr>
      <vt:lpstr>けいふぉんと</vt:lpstr>
      <vt:lpstr>Blue &amp; Gold</vt:lpstr>
      <vt:lpstr>Unitｙとはなにか</vt:lpstr>
      <vt:lpstr>Unitｙとはなにか </vt:lpstr>
      <vt:lpstr>Unityでどんなことができるか</vt:lpstr>
      <vt:lpstr>PowerPoint プレゼンテーション</vt:lpstr>
      <vt:lpstr>まずはUnityを開いてみよう</vt:lpstr>
      <vt:lpstr>オブジェクトを出してみる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オブジェクトを変形させてよう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Unitｙとはなにか</dc:title>
  <cp:lastModifiedBy>Natsuki Sakuragi</cp:lastModifiedBy>
  <cp:revision>3</cp:revision>
  <dcterms:modified xsi:type="dcterms:W3CDTF">2021-03-16T07:12:02Z</dcterms:modified>
</cp:coreProperties>
</file>