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6"/>
  </p:notesMasterIdLst>
  <p:sldIdLst>
    <p:sldId id="256" r:id="rId2"/>
    <p:sldId id="268" r:id="rId3"/>
    <p:sldId id="301" r:id="rId4"/>
    <p:sldId id="267" r:id="rId5"/>
    <p:sldId id="258" r:id="rId6"/>
    <p:sldId id="259" r:id="rId7"/>
    <p:sldId id="260" r:id="rId8"/>
    <p:sldId id="261" r:id="rId9"/>
    <p:sldId id="312" r:id="rId10"/>
    <p:sldId id="313" r:id="rId11"/>
    <p:sldId id="2674" r:id="rId12"/>
    <p:sldId id="2673" r:id="rId13"/>
    <p:sldId id="307" r:id="rId14"/>
    <p:sldId id="269" r:id="rId15"/>
    <p:sldId id="308" r:id="rId16"/>
    <p:sldId id="270" r:id="rId17"/>
    <p:sldId id="309" r:id="rId18"/>
    <p:sldId id="262" r:id="rId19"/>
    <p:sldId id="310" r:id="rId20"/>
    <p:sldId id="263" r:id="rId21"/>
    <p:sldId id="311" r:id="rId22"/>
    <p:sldId id="264" r:id="rId23"/>
    <p:sldId id="266" r:id="rId24"/>
    <p:sldId id="26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101" autoAdjust="0"/>
  </p:normalViewPr>
  <p:slideViewPr>
    <p:cSldViewPr snapToGrid="0">
      <p:cViewPr varScale="1">
        <p:scale>
          <a:sx n="68" d="100"/>
          <a:sy n="68" d="100"/>
        </p:scale>
        <p:origin x="11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Do you have a study abroad goal now?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CD-4F51-870F-DE93CD1047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CD-4F51-870F-DE93CD1047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CD-4F51-870F-DE93CD10474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0.54169999999999996</c:v>
                </c:pt>
                <c:pt idx="1">
                  <c:v>0.29170000000000001</c:v>
                </c:pt>
                <c:pt idx="2">
                  <c:v>0.16669999999999999</c:v>
                </c:pt>
              </c:numCache>
            </c:numRef>
          </c:val>
          <c:extLst>
            <c:ext xmlns:c16="http://schemas.microsoft.com/office/drawing/2014/chart" uri="{C3380CC4-5D6E-409C-BE32-E72D297353CC}">
              <c16:uniqueId val="{00000000-9AB0-4214-A40A-8CC2D29B533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0754982775590556"/>
          <c:y val="0.3838010344610584"/>
          <c:w val="0.18307517224409448"/>
          <c:h val="0.242300181945116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If you want to study abroad, do you know which school is more suitable for you?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2A-49DA-9FBB-EA3257CA52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2A-49DA-9FBB-EA3257CA52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2A-49DA-9FBB-EA3257CA525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0.26040000000000002</c:v>
                </c:pt>
                <c:pt idx="1">
                  <c:v>0.36459999999999998</c:v>
                </c:pt>
                <c:pt idx="2">
                  <c:v>0.375</c:v>
                </c:pt>
              </c:numCache>
            </c:numRef>
          </c:val>
          <c:extLst>
            <c:ext xmlns:c16="http://schemas.microsoft.com/office/drawing/2014/chart" uri="{C3380CC4-5D6E-409C-BE32-E72D297353CC}">
              <c16:uniqueId val="{00000000-453B-4BE5-B08C-BE722E23E38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9050270028978733"/>
          <c:y val="0.78630607405632136"/>
          <c:w val="0.25206704309732991"/>
          <c:h val="6.28802391427909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2211371303218664"/>
          <c:y val="3.770339876531709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Do you know the application requirements of the schools you want to apply to?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60D-406D-B167-17000502DC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60D-406D-B167-17000502DC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0D-406D-B167-17000502DC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0.19789999999999999</c:v>
                </c:pt>
                <c:pt idx="1">
                  <c:v>0.38540000000000002</c:v>
                </c:pt>
                <c:pt idx="2">
                  <c:v>0.41670000000000001</c:v>
                </c:pt>
              </c:numCache>
            </c:numRef>
          </c:val>
          <c:extLst>
            <c:ext xmlns:c16="http://schemas.microsoft.com/office/drawing/2014/chart" uri="{C3380CC4-5D6E-409C-BE32-E72D297353CC}">
              <c16:uniqueId val="{00000000-45B9-4E3A-AF7A-983F127860E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1607002443371368"/>
          <c:y val="0.79159459762717321"/>
          <c:w val="0.24884185194690517"/>
          <c:h val="6.165634235775317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Do you know the Graduate Application status of seniors?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ED-48B7-91AB-70B3C036F3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ED-48B7-91AB-70B3C036F3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ED-48B7-91AB-70B3C036F3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some</c:v>
                </c:pt>
                <c:pt idx="2">
                  <c:v>no</c:v>
                </c:pt>
              </c:strCache>
            </c:strRef>
          </c:cat>
          <c:val>
            <c:numRef>
              <c:f>Sheet1!$B$2:$B$4</c:f>
              <c:numCache>
                <c:formatCode>0.00%</c:formatCode>
                <c:ptCount val="3"/>
                <c:pt idx="0">
                  <c:v>0.13539999999999999</c:v>
                </c:pt>
                <c:pt idx="1">
                  <c:v>0.35420000000000001</c:v>
                </c:pt>
                <c:pt idx="2">
                  <c:v>0.51039999999999996</c:v>
                </c:pt>
              </c:numCache>
            </c:numRef>
          </c:val>
          <c:extLst>
            <c:ext xmlns:c16="http://schemas.microsoft.com/office/drawing/2014/chart" uri="{C3380CC4-5D6E-409C-BE32-E72D297353CC}">
              <c16:uniqueId val="{00000000-A281-4C39-B931-83E97456F34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515385708725011"/>
          <c:y val="6.084754488649776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If there is a forum where seniors of our school shared admissions data and experience, would you go and check the information?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D7-41F6-B8C5-32ABE7FAA1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D7-41F6-B8C5-32ABE7FAA1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0.00%</c:formatCode>
                <c:ptCount val="2"/>
                <c:pt idx="0">
                  <c:v>0.90629999999999999</c:v>
                </c:pt>
                <c:pt idx="1">
                  <c:v>9.3799999999999994E-2</c:v>
                </c:pt>
              </c:numCache>
            </c:numRef>
          </c:val>
          <c:extLst>
            <c:ext xmlns:c16="http://schemas.microsoft.com/office/drawing/2014/chart" uri="{C3380CC4-5D6E-409C-BE32-E72D297353CC}">
              <c16:uniqueId val="{00000000-84D3-4CB9-A9E4-23B16653657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885B1-F2D1-4422-9BEB-519C2FD4F614}" type="datetimeFigureOut">
              <a:rPr lang="zh-CN" altLang="en-US" smtClean="0"/>
              <a:t>2022/3/13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B212D-492F-4917-9BF5-9006971F9FE6}" type="slidenum">
              <a:rPr lang="zh-CN" altLang="en-US" smtClean="0"/>
              <a:t>‹#›</a:t>
            </a:fld>
            <a:endParaRPr lang="zh-CN" altLang="en-US"/>
          </a:p>
        </p:txBody>
      </p:sp>
    </p:spTree>
    <p:extLst>
      <p:ext uri="{BB962C8B-B14F-4D97-AF65-F5344CB8AC3E}">
        <p14:creationId xmlns:p14="http://schemas.microsoft.com/office/powerpoint/2010/main" val="390281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2</a:t>
            </a:fld>
            <a:endParaRPr lang="zh-CN" altLang="en-US"/>
          </a:p>
        </p:txBody>
      </p:sp>
    </p:spTree>
    <p:extLst>
      <p:ext uri="{BB962C8B-B14F-4D97-AF65-F5344CB8AC3E}">
        <p14:creationId xmlns:p14="http://schemas.microsoft.com/office/powerpoint/2010/main" val="208815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494949"/>
                </a:solidFill>
                <a:effectLst/>
              </a:rPr>
              <a:t>as the largest source of international students in the world, China has always maintained an increase in the number of students studying abroad. According to the Ministry of Education of China, the total number of Chinese students studying abroad in 2019 was 703,500, an increase of 41,400 or 6.25% over 2018, which is far ahead in the world[2].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panose="02020603050405020304" pitchFamily="18" charset="0"/>
                <a:cs typeface="Times New Roman" panose="02020603050405020304" pitchFamily="18" charset="0"/>
              </a:rPr>
              <a:t>Pressman, R. S. (1987). Software engineering: A practitioner's approach. New York: McGraw-Hill.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10</a:t>
            </a:fld>
            <a:endParaRPr lang="zh-CN" altLang="en-US"/>
          </a:p>
        </p:txBody>
      </p:sp>
    </p:spTree>
    <p:extLst>
      <p:ext uri="{BB962C8B-B14F-4D97-AF65-F5344CB8AC3E}">
        <p14:creationId xmlns:p14="http://schemas.microsoft.com/office/powerpoint/2010/main" val="161709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11</a:t>
            </a:fld>
            <a:endParaRPr lang="zh-CN" altLang="en-US"/>
          </a:p>
        </p:txBody>
      </p:sp>
    </p:spTree>
    <p:extLst>
      <p:ext uri="{BB962C8B-B14F-4D97-AF65-F5344CB8AC3E}">
        <p14:creationId xmlns:p14="http://schemas.microsoft.com/office/powerpoint/2010/main" val="189018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12</a:t>
            </a:fld>
            <a:endParaRPr lang="zh-CN" altLang="en-US"/>
          </a:p>
        </p:txBody>
      </p:sp>
    </p:spTree>
    <p:extLst>
      <p:ext uri="{BB962C8B-B14F-4D97-AF65-F5344CB8AC3E}">
        <p14:creationId xmlns:p14="http://schemas.microsoft.com/office/powerpoint/2010/main" val="263215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15</a:t>
            </a:fld>
            <a:endParaRPr lang="zh-CN" altLang="en-US"/>
          </a:p>
        </p:txBody>
      </p:sp>
    </p:spTree>
    <p:extLst>
      <p:ext uri="{BB962C8B-B14F-4D97-AF65-F5344CB8AC3E}">
        <p14:creationId xmlns:p14="http://schemas.microsoft.com/office/powerpoint/2010/main" val="1667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2B212D-492F-4917-9BF5-9006971F9FE6}" type="slidenum">
              <a:rPr lang="zh-CN" altLang="en-US" smtClean="0"/>
              <a:t>23</a:t>
            </a:fld>
            <a:endParaRPr lang="zh-CN" altLang="en-US"/>
          </a:p>
        </p:txBody>
      </p:sp>
    </p:spTree>
    <p:extLst>
      <p:ext uri="{BB962C8B-B14F-4D97-AF65-F5344CB8AC3E}">
        <p14:creationId xmlns:p14="http://schemas.microsoft.com/office/powerpoint/2010/main" val="17201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5707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8861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613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1911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46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38986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2027914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79399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60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72395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13420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411571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8929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313041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425609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110373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868FC9-AF3C-4454-80EF-91C4AEE13AC0}" type="slidenum">
              <a:rPr lang="zh-CN" altLang="en-US" smtClean="0"/>
              <a:t>‹#›</a:t>
            </a:fld>
            <a:endParaRPr lang="zh-CN" altLang="en-US"/>
          </a:p>
        </p:txBody>
      </p:sp>
      <p:sp>
        <p:nvSpPr>
          <p:cNvPr id="5" name="Date Placeholder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2494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868FC9-AF3C-4454-80EF-91C4AEE13AC0}" type="slidenum">
              <a:rPr lang="zh-CN" altLang="en-US" smtClean="0"/>
              <a:t>‹#›</a:t>
            </a:fld>
            <a:endParaRPr lang="zh-CN" altLang="en-US"/>
          </a:p>
        </p:txBody>
      </p:sp>
    </p:spTree>
    <p:extLst>
      <p:ext uri="{BB962C8B-B14F-4D97-AF65-F5344CB8AC3E}">
        <p14:creationId xmlns:p14="http://schemas.microsoft.com/office/powerpoint/2010/main" val="65758757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1293996" y="2326676"/>
            <a:ext cx="825730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MUST Graduate Application Forum</a:t>
            </a:r>
            <a:endParaRPr lang="zh-CN" altLang="en-US" sz="4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93552A7-B482-4761-825C-E43E48C80FB4}"/>
              </a:ext>
            </a:extLst>
          </p:cNvPr>
          <p:cNvSpPr txBox="1"/>
          <p:nvPr/>
        </p:nvSpPr>
        <p:spPr>
          <a:xfrm>
            <a:off x="1293996" y="3623384"/>
            <a:ext cx="1070956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Group members: Lu </a:t>
            </a:r>
            <a:r>
              <a:rPr lang="en-US" altLang="zh-CN" sz="2000" b="1" dirty="0" err="1">
                <a:latin typeface="Times New Roman" panose="02020603050405020304" pitchFamily="18" charset="0"/>
                <a:cs typeface="Times New Roman" panose="02020603050405020304" pitchFamily="18" charset="0"/>
              </a:rPr>
              <a:t>Jie</a:t>
            </a:r>
            <a:r>
              <a:rPr lang="en-US" altLang="zh-CN" sz="2000" b="1" dirty="0">
                <a:latin typeface="Times New Roman" panose="02020603050405020304" pitchFamily="18" charset="0"/>
                <a:cs typeface="Times New Roman" panose="02020603050405020304" pitchFamily="18" charset="0"/>
              </a:rPr>
              <a:t>, He Xinyi, Cao Yulong, Chen Rui </a:t>
            </a:r>
            <a:endParaRPr lang="zh-CN" altLang="en-US" sz="20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9D83020E-A289-4CB1-898E-874D78476167}"/>
              </a:ext>
            </a:extLst>
          </p:cNvPr>
          <p:cNvSpPr>
            <a:spLocks noGrp="1"/>
          </p:cNvSpPr>
          <p:nvPr>
            <p:ph type="sldNum" sz="quarter" idx="12"/>
          </p:nvPr>
        </p:nvSpPr>
        <p:spPr/>
        <p:txBody>
          <a:bodyPr/>
          <a:lstStyle/>
          <a:p>
            <a:fld id="{B4868FC9-AF3C-4454-80EF-91C4AEE13AC0}" type="slidenum">
              <a:rPr lang="zh-CN" altLang="en-US" smtClean="0"/>
              <a:t>1</a:t>
            </a:fld>
            <a:endParaRPr lang="zh-CN" altLang="en-US"/>
          </a:p>
        </p:txBody>
      </p:sp>
    </p:spTree>
    <p:extLst>
      <p:ext uri="{BB962C8B-B14F-4D97-AF65-F5344CB8AC3E}">
        <p14:creationId xmlns:p14="http://schemas.microsoft.com/office/powerpoint/2010/main" val="19205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9">
            <a:extLst>
              <a:ext uri="{FF2B5EF4-FFF2-40B4-BE49-F238E27FC236}">
                <a16:creationId xmlns:a16="http://schemas.microsoft.com/office/drawing/2014/main" id="{621C7EFF-EA0C-4B99-9281-6DED51776C40}"/>
              </a:ext>
            </a:extLst>
          </p:cNvPr>
          <p:cNvSpPr txBox="1"/>
          <p:nvPr/>
        </p:nvSpPr>
        <p:spPr>
          <a:xfrm>
            <a:off x="653486" y="591195"/>
            <a:ext cx="6946193" cy="668645"/>
          </a:xfrm>
          <a:prstGeom prst="rect">
            <a:avLst/>
          </a:prstGeom>
          <a:noFill/>
        </p:spPr>
        <p:txBody>
          <a:bodyPr wrap="square" lIns="91440" tIns="45720" rIns="91440" bIns="45720" rtlCol="0">
            <a:spAutoFit/>
          </a:bodyPr>
          <a:lstStyle/>
          <a:p>
            <a:pPr>
              <a:lnSpc>
                <a:spcPct val="13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Market T</a:t>
            </a:r>
            <a:r>
              <a:rPr lang="en-US" altLang="zh-CN" sz="3200" b="1" dirty="0">
                <a:latin typeface="Times New Roman" panose="02020603050405020304" pitchFamily="18" charset="0"/>
                <a:ea typeface="Cambria" panose="02040503050406030204" pitchFamily="18" charset="0"/>
                <a:cs typeface="Times New Roman" panose="02020603050405020304" pitchFamily="18" charset="0"/>
              </a:rPr>
              <a:t>rend</a:t>
            </a:r>
            <a:endParaRPr lang="en-US" sz="3200" b="1"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C2863E1-49C6-4D36-AAA0-381CEE447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714"/>
          <a:stretch/>
        </p:blipFill>
        <p:spPr bwMode="auto">
          <a:xfrm>
            <a:off x="250867" y="1375165"/>
            <a:ext cx="6104777" cy="43144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21CEF2F-8AE1-4EBA-8EB0-C4AF4E2B6D31}"/>
              </a:ext>
            </a:extLst>
          </p:cNvPr>
          <p:cNvSpPr txBox="1"/>
          <p:nvPr/>
        </p:nvSpPr>
        <p:spPr>
          <a:xfrm>
            <a:off x="6355644" y="2231987"/>
            <a:ext cx="3431822" cy="3170099"/>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China - L</a:t>
            </a:r>
            <a:r>
              <a:rPr lang="en-US" altLang="zh-CN" sz="2000" dirty="0">
                <a:effectLst/>
                <a:latin typeface="Times New Roman" panose="02020603050405020304" pitchFamily="18" charset="0"/>
                <a:cs typeface="Times New Roman" panose="02020603050405020304" pitchFamily="18" charset="0"/>
              </a:rPr>
              <a:t>argest source of international students in the world[1]</a:t>
            </a:r>
          </a:p>
          <a:p>
            <a:pPr marL="285750" indent="-285750">
              <a:lnSpc>
                <a:spcPct val="100000"/>
              </a:lnSpc>
              <a:spcBef>
                <a:spcPts val="0"/>
              </a:spcBef>
              <a:spcAft>
                <a:spcPts val="0"/>
              </a:spcAft>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lnSpc>
                <a:spcPct val="100000"/>
              </a:lnSpc>
              <a:spcBef>
                <a:spcPts val="0"/>
              </a:spcBef>
              <a:spcAft>
                <a:spcPts val="0"/>
              </a:spcAf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t>
            </a:r>
            <a:r>
              <a:rPr lang="en-US" altLang="zh-CN" sz="2000" dirty="0">
                <a:effectLst/>
                <a:latin typeface="Times New Roman" panose="02020603050405020304" pitchFamily="18" charset="0"/>
                <a:cs typeface="Times New Roman" panose="02020603050405020304" pitchFamily="18" charset="0"/>
              </a:rPr>
              <a:t>aintains an increase in the number of students studying abroad[2]</a:t>
            </a:r>
          </a:p>
          <a:p>
            <a:pPr marL="285750" indent="-285750">
              <a:lnSpc>
                <a:spcPct val="100000"/>
              </a:lnSpc>
              <a:spcBef>
                <a:spcPts val="0"/>
              </a:spcBef>
              <a:spcAft>
                <a:spcPts val="0"/>
              </a:spcAft>
              <a:buFont typeface="Arial" panose="020B0604020202020204" pitchFamily="34" charset="0"/>
              <a:buChar char="•"/>
            </a:pPr>
            <a:endParaRPr lang="en-US" altLang="zh-CN" sz="2000" dirty="0">
              <a:effectLst/>
              <a:latin typeface="Times New Roman" panose="02020603050405020304" pitchFamily="18" charset="0"/>
              <a:cs typeface="Times New Roman" panose="02020603050405020304" pitchFamily="18" charset="0"/>
            </a:endParaRPr>
          </a:p>
          <a:p>
            <a:pPr marL="285750" indent="-285750">
              <a:lnSpc>
                <a:spcPct val="100000"/>
              </a:lnSpc>
              <a:spcBef>
                <a:spcPts val="0"/>
              </a:spcBef>
              <a:spcAft>
                <a:spcPts val="0"/>
              </a:spcAft>
              <a:buFont typeface="Arial" panose="020B0604020202020204" pitchFamily="34" charset="0"/>
              <a:buChar char="•"/>
            </a:pPr>
            <a:endParaRPr lang="en-US" altLang="zh-CN" sz="2000" dirty="0">
              <a:effectLst/>
              <a:latin typeface="Times New Roman" panose="02020603050405020304" pitchFamily="18" charset="0"/>
              <a:cs typeface="Times New Roman" panose="02020603050405020304" pitchFamily="18" charset="0"/>
            </a:endParaRPr>
          </a:p>
          <a:p>
            <a:pPr>
              <a:lnSpc>
                <a:spcPct val="100000"/>
              </a:lnSpc>
              <a:spcBef>
                <a:spcPts val="0"/>
              </a:spcBef>
              <a:spcAft>
                <a:spcPts val="0"/>
              </a:spcAft>
            </a:pPr>
            <a:endParaRPr lang="en-US" altLang="zh-C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0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9">
            <a:extLst>
              <a:ext uri="{FF2B5EF4-FFF2-40B4-BE49-F238E27FC236}">
                <a16:creationId xmlns:a16="http://schemas.microsoft.com/office/drawing/2014/main" id="{621C7EFF-EA0C-4B99-9281-6DED51776C40}"/>
              </a:ext>
            </a:extLst>
          </p:cNvPr>
          <p:cNvSpPr txBox="1"/>
          <p:nvPr/>
        </p:nvSpPr>
        <p:spPr>
          <a:xfrm>
            <a:off x="612846" y="500296"/>
            <a:ext cx="6946193" cy="668645"/>
          </a:xfrm>
          <a:prstGeom prst="rect">
            <a:avLst/>
          </a:prstGeom>
          <a:noFill/>
        </p:spPr>
        <p:txBody>
          <a:bodyPr wrap="square" lIns="91440" tIns="45720" rIns="91440" bIns="45720" rtlCol="0">
            <a:spAutoFit/>
          </a:bodyPr>
          <a:lstStyle/>
          <a:p>
            <a:pPr>
              <a:lnSpc>
                <a:spcPct val="13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Market Trend</a:t>
            </a:r>
          </a:p>
        </p:txBody>
      </p:sp>
      <p:sp>
        <p:nvSpPr>
          <p:cNvPr id="4" name="文本框 3">
            <a:extLst>
              <a:ext uri="{FF2B5EF4-FFF2-40B4-BE49-F238E27FC236}">
                <a16:creationId xmlns:a16="http://schemas.microsoft.com/office/drawing/2014/main" id="{26C2E7B6-A05C-4C63-9D48-C280C81DCFA9}"/>
              </a:ext>
            </a:extLst>
          </p:cNvPr>
          <p:cNvSpPr txBox="1"/>
          <p:nvPr/>
        </p:nvSpPr>
        <p:spPr>
          <a:xfrm>
            <a:off x="683966" y="1991361"/>
            <a:ext cx="5297033" cy="41919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Past: Application consultants or agencies</a:t>
            </a:r>
          </a:p>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The portion of DIY applicants increases</a:t>
            </a:r>
          </a:p>
          <a:p>
            <a:pPr marL="285750" indent="-285750">
              <a:lnSpc>
                <a:spcPct val="150000"/>
              </a:lnSpc>
              <a:spcBef>
                <a:spcPts val="0"/>
              </a:spcBef>
              <a:spcAft>
                <a:spcPts val="0"/>
              </a:spcAft>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DIY applicants account for more than 50% of the market share[3]</a:t>
            </a:r>
          </a:p>
          <a:p>
            <a:pPr marL="285750"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More internet platforms with application information: </a:t>
            </a:r>
          </a:p>
          <a:p>
            <a:pPr marL="742950" lvl="1"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The </a:t>
            </a:r>
            <a:r>
              <a:rPr lang="en-US" altLang="zh-CN" sz="2000" dirty="0" err="1">
                <a:effectLst/>
                <a:latin typeface="Times New Roman" panose="02020603050405020304" pitchFamily="18" charset="0"/>
                <a:cs typeface="Times New Roman" panose="02020603050405020304" pitchFamily="18" charset="0"/>
              </a:rPr>
              <a:t>GradCafe</a:t>
            </a:r>
            <a:r>
              <a:rPr lang="en-US" altLang="zh-CN" sz="2000" dirty="0">
                <a:effectLst/>
                <a:latin typeface="Times New Roman" panose="02020603050405020304" pitchFamily="18" charset="0"/>
                <a:cs typeface="Times New Roman" panose="02020603050405020304" pitchFamily="18" charset="0"/>
              </a:rPr>
              <a:t> Forums[4]</a:t>
            </a:r>
          </a:p>
          <a:p>
            <a:pPr marL="742950" lvl="1" indent="-285750">
              <a:lnSpc>
                <a:spcPct val="150000"/>
              </a:lnSpc>
              <a:buFont typeface="Arial" panose="020B0604020202020204" pitchFamily="34" charset="0"/>
              <a:buChar char="•"/>
            </a:pPr>
            <a:r>
              <a:rPr lang="en-US" altLang="zh-CN" sz="2000" dirty="0">
                <a:effectLst/>
                <a:latin typeface="Times New Roman" panose="02020603050405020304" pitchFamily="18" charset="0"/>
                <a:cs typeface="Times New Roman" panose="02020603050405020304" pitchFamily="18" charset="0"/>
              </a:rPr>
              <a:t>1point3acres[5]</a:t>
            </a:r>
          </a:p>
          <a:p>
            <a:pPr lvl="1">
              <a:lnSpc>
                <a:spcPct val="150000"/>
              </a:lnSpc>
            </a:pPr>
            <a:endParaRPr lang="en-US" altLang="zh-CN" sz="2000" dirty="0">
              <a:effectLst/>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F92A2EF6-8CAE-4762-8F3E-3764E689D966}"/>
              </a:ext>
            </a:extLst>
          </p:cNvPr>
          <p:cNvPicPr>
            <a:picLocks noChangeAspect="1"/>
          </p:cNvPicPr>
          <p:nvPr/>
        </p:nvPicPr>
        <p:blipFill>
          <a:blip r:embed="rId3"/>
          <a:stretch>
            <a:fillRect/>
          </a:stretch>
        </p:blipFill>
        <p:spPr>
          <a:xfrm>
            <a:off x="5998119" y="2974466"/>
            <a:ext cx="5949244" cy="3883534"/>
          </a:xfrm>
          <a:prstGeom prst="rect">
            <a:avLst/>
          </a:prstGeom>
        </p:spPr>
      </p:pic>
      <p:pic>
        <p:nvPicPr>
          <p:cNvPr id="10" name="图片 9">
            <a:extLst>
              <a:ext uri="{FF2B5EF4-FFF2-40B4-BE49-F238E27FC236}">
                <a16:creationId xmlns:a16="http://schemas.microsoft.com/office/drawing/2014/main" id="{3388F63D-3851-4B27-800E-181E1318B37C}"/>
              </a:ext>
            </a:extLst>
          </p:cNvPr>
          <p:cNvPicPr>
            <a:picLocks noChangeAspect="1"/>
          </p:cNvPicPr>
          <p:nvPr/>
        </p:nvPicPr>
        <p:blipFill>
          <a:blip r:embed="rId4"/>
          <a:stretch>
            <a:fillRect/>
          </a:stretch>
        </p:blipFill>
        <p:spPr>
          <a:xfrm>
            <a:off x="6193882" y="132277"/>
            <a:ext cx="5736361" cy="2709912"/>
          </a:xfrm>
          <a:prstGeom prst="rect">
            <a:avLst/>
          </a:prstGeom>
        </p:spPr>
      </p:pic>
    </p:spTree>
    <p:extLst>
      <p:ext uri="{BB962C8B-B14F-4D97-AF65-F5344CB8AC3E}">
        <p14:creationId xmlns:p14="http://schemas.microsoft.com/office/powerpoint/2010/main" val="137960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1589798-D268-4278-A366-4583A631D9F0}"/>
              </a:ext>
            </a:extLst>
          </p:cNvPr>
          <p:cNvGrpSpPr/>
          <p:nvPr/>
        </p:nvGrpSpPr>
        <p:grpSpPr>
          <a:xfrm>
            <a:off x="354906" y="1250312"/>
            <a:ext cx="10782489" cy="4936849"/>
            <a:chOff x="896116" y="1542848"/>
            <a:chExt cx="10782489" cy="4936849"/>
          </a:xfrm>
        </p:grpSpPr>
        <p:grpSp>
          <p:nvGrpSpPr>
            <p:cNvPr id="4" name="Group 3">
              <a:extLst>
                <a:ext uri="{FF2B5EF4-FFF2-40B4-BE49-F238E27FC236}">
                  <a16:creationId xmlns:a16="http://schemas.microsoft.com/office/drawing/2014/main" id="{BFB901F3-FFD4-7147-8E99-821377CC6DD1}"/>
                </a:ext>
              </a:extLst>
            </p:cNvPr>
            <p:cNvGrpSpPr/>
            <p:nvPr/>
          </p:nvGrpSpPr>
          <p:grpSpPr>
            <a:xfrm>
              <a:off x="3692878" y="1849636"/>
              <a:ext cx="4689064" cy="4630061"/>
              <a:chOff x="4005264" y="2089583"/>
              <a:chExt cx="4184649" cy="4175126"/>
            </a:xfrm>
          </p:grpSpPr>
          <p:sp>
            <p:nvSpPr>
              <p:cNvPr id="5" name="Freeform 5">
                <a:extLst>
                  <a:ext uri="{FF2B5EF4-FFF2-40B4-BE49-F238E27FC236}">
                    <a16:creationId xmlns:a16="http://schemas.microsoft.com/office/drawing/2014/main" id="{ADFA4B96-4992-754C-88BD-FE4E53450E76}"/>
                  </a:ext>
                </a:extLst>
              </p:cNvPr>
              <p:cNvSpPr>
                <a:spLocks/>
              </p:cNvSpPr>
              <p:nvPr/>
            </p:nvSpPr>
            <p:spPr bwMode="auto">
              <a:xfrm>
                <a:off x="4200525" y="2089583"/>
                <a:ext cx="2589213" cy="1851025"/>
              </a:xfrm>
              <a:custGeom>
                <a:avLst/>
                <a:gdLst>
                  <a:gd name="T0" fmla="*/ 1049 w 1292"/>
                  <a:gd name="T1" fmla="*/ 86 h 926"/>
                  <a:gd name="T2" fmla="*/ 901 w 1292"/>
                  <a:gd name="T3" fmla="*/ 0 h 926"/>
                  <a:gd name="T4" fmla="*/ 901 w 1292"/>
                  <a:gd name="T5" fmla="*/ 91 h 926"/>
                  <a:gd name="T6" fmla="*/ 272 w 1292"/>
                  <a:gd name="T7" fmla="*/ 369 h 926"/>
                  <a:gd name="T8" fmla="*/ 0 w 1292"/>
                  <a:gd name="T9" fmla="*/ 922 h 926"/>
                  <a:gd name="T10" fmla="*/ 129 w 1292"/>
                  <a:gd name="T11" fmla="*/ 698 h 926"/>
                  <a:gd name="T12" fmla="*/ 261 w 1292"/>
                  <a:gd name="T13" fmla="*/ 926 h 926"/>
                  <a:gd name="T14" fmla="*/ 901 w 1292"/>
                  <a:gd name="T15" fmla="*/ 349 h 926"/>
                  <a:gd name="T16" fmla="*/ 901 w 1292"/>
                  <a:gd name="T17" fmla="*/ 452 h 926"/>
                  <a:gd name="T18" fmla="*/ 1076 w 1292"/>
                  <a:gd name="T19" fmla="*/ 351 h 926"/>
                  <a:gd name="T20" fmla="*/ 1292 w 1292"/>
                  <a:gd name="T21" fmla="*/ 226 h 926"/>
                  <a:gd name="T22" fmla="*/ 1049 w 1292"/>
                  <a:gd name="T23" fmla="*/ 8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926">
                    <a:moveTo>
                      <a:pt x="1049" y="86"/>
                    </a:moveTo>
                    <a:cubicBezTo>
                      <a:pt x="901" y="0"/>
                      <a:pt x="901" y="0"/>
                      <a:pt x="901" y="0"/>
                    </a:cubicBezTo>
                    <a:cubicBezTo>
                      <a:pt x="901" y="91"/>
                      <a:pt x="901" y="91"/>
                      <a:pt x="901" y="91"/>
                    </a:cubicBezTo>
                    <a:cubicBezTo>
                      <a:pt x="663" y="102"/>
                      <a:pt x="441" y="200"/>
                      <a:pt x="272" y="369"/>
                    </a:cubicBezTo>
                    <a:cubicBezTo>
                      <a:pt x="121" y="520"/>
                      <a:pt x="27" y="713"/>
                      <a:pt x="0" y="922"/>
                    </a:cubicBezTo>
                    <a:cubicBezTo>
                      <a:pt x="129" y="698"/>
                      <a:pt x="129" y="698"/>
                      <a:pt x="129" y="698"/>
                    </a:cubicBezTo>
                    <a:cubicBezTo>
                      <a:pt x="261" y="926"/>
                      <a:pt x="261" y="926"/>
                      <a:pt x="261" y="926"/>
                    </a:cubicBezTo>
                    <a:cubicBezTo>
                      <a:pt x="315" y="613"/>
                      <a:pt x="578" y="371"/>
                      <a:pt x="901" y="349"/>
                    </a:cubicBezTo>
                    <a:cubicBezTo>
                      <a:pt x="901" y="452"/>
                      <a:pt x="901" y="452"/>
                      <a:pt x="901" y="452"/>
                    </a:cubicBezTo>
                    <a:cubicBezTo>
                      <a:pt x="1076" y="351"/>
                      <a:pt x="1076" y="351"/>
                      <a:pt x="1076" y="351"/>
                    </a:cubicBezTo>
                    <a:cubicBezTo>
                      <a:pt x="1292" y="226"/>
                      <a:pt x="1292" y="226"/>
                      <a:pt x="1292" y="226"/>
                    </a:cubicBezTo>
                    <a:lnTo>
                      <a:pt x="1049" y="86"/>
                    </a:lnTo>
                    <a:close/>
                  </a:path>
                </a:pathLst>
              </a:custGeom>
              <a:solidFill>
                <a:schemeClr val="accent1"/>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9312EFA3-0591-964B-B493-FBC70C445684}"/>
                  </a:ext>
                </a:extLst>
              </p:cNvPr>
              <p:cNvSpPr>
                <a:spLocks/>
              </p:cNvSpPr>
              <p:nvPr/>
            </p:nvSpPr>
            <p:spPr bwMode="auto">
              <a:xfrm>
                <a:off x="6302375" y="2261033"/>
                <a:ext cx="1887538" cy="2587625"/>
              </a:xfrm>
              <a:custGeom>
                <a:avLst/>
                <a:gdLst>
                  <a:gd name="T0" fmla="*/ 851 w 942"/>
                  <a:gd name="T1" fmla="*/ 903 h 1294"/>
                  <a:gd name="T2" fmla="*/ 573 w 942"/>
                  <a:gd name="T3" fmla="*/ 274 h 1294"/>
                  <a:gd name="T4" fmla="*/ 0 w 942"/>
                  <a:gd name="T5" fmla="*/ 0 h 1294"/>
                  <a:gd name="T6" fmla="*/ 243 w 942"/>
                  <a:gd name="T7" fmla="*/ 140 h 1294"/>
                  <a:gd name="T8" fmla="*/ 27 w 942"/>
                  <a:gd name="T9" fmla="*/ 265 h 1294"/>
                  <a:gd name="T10" fmla="*/ 593 w 942"/>
                  <a:gd name="T11" fmla="*/ 903 h 1294"/>
                  <a:gd name="T12" fmla="*/ 490 w 942"/>
                  <a:gd name="T13" fmla="*/ 903 h 1294"/>
                  <a:gd name="T14" fmla="*/ 588 w 942"/>
                  <a:gd name="T15" fmla="*/ 1074 h 1294"/>
                  <a:gd name="T16" fmla="*/ 716 w 942"/>
                  <a:gd name="T17" fmla="*/ 1294 h 1294"/>
                  <a:gd name="T18" fmla="*/ 851 w 942"/>
                  <a:gd name="T19" fmla="*/ 1060 h 1294"/>
                  <a:gd name="T20" fmla="*/ 942 w 942"/>
                  <a:gd name="T21" fmla="*/ 903 h 1294"/>
                  <a:gd name="T22" fmla="*/ 851 w 942"/>
                  <a:gd name="T23" fmla="*/ 90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2" h="1294">
                    <a:moveTo>
                      <a:pt x="851" y="903"/>
                    </a:moveTo>
                    <a:cubicBezTo>
                      <a:pt x="840" y="665"/>
                      <a:pt x="742" y="444"/>
                      <a:pt x="573" y="274"/>
                    </a:cubicBezTo>
                    <a:cubicBezTo>
                      <a:pt x="417" y="118"/>
                      <a:pt x="217" y="23"/>
                      <a:pt x="0" y="0"/>
                    </a:cubicBezTo>
                    <a:cubicBezTo>
                      <a:pt x="243" y="140"/>
                      <a:pt x="243" y="140"/>
                      <a:pt x="243" y="140"/>
                    </a:cubicBezTo>
                    <a:cubicBezTo>
                      <a:pt x="27" y="265"/>
                      <a:pt x="27" y="265"/>
                      <a:pt x="27" y="265"/>
                    </a:cubicBezTo>
                    <a:cubicBezTo>
                      <a:pt x="335" y="323"/>
                      <a:pt x="571" y="584"/>
                      <a:pt x="593" y="903"/>
                    </a:cubicBezTo>
                    <a:cubicBezTo>
                      <a:pt x="490" y="903"/>
                      <a:pt x="490" y="903"/>
                      <a:pt x="490" y="903"/>
                    </a:cubicBezTo>
                    <a:cubicBezTo>
                      <a:pt x="588" y="1074"/>
                      <a:pt x="588" y="1074"/>
                      <a:pt x="588" y="1074"/>
                    </a:cubicBezTo>
                    <a:cubicBezTo>
                      <a:pt x="716" y="1294"/>
                      <a:pt x="716" y="1294"/>
                      <a:pt x="716" y="1294"/>
                    </a:cubicBezTo>
                    <a:cubicBezTo>
                      <a:pt x="851" y="1060"/>
                      <a:pt x="851" y="1060"/>
                      <a:pt x="851" y="1060"/>
                    </a:cubicBezTo>
                    <a:cubicBezTo>
                      <a:pt x="942" y="903"/>
                      <a:pt x="942" y="903"/>
                      <a:pt x="942" y="903"/>
                    </a:cubicBezTo>
                    <a:lnTo>
                      <a:pt x="851" y="903"/>
                    </a:lnTo>
                    <a:close/>
                  </a:path>
                </a:pathLst>
              </a:custGeom>
              <a:solidFill>
                <a:schemeClr val="accent2"/>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8F67322E-1019-0548-B86D-18CE59C584C3}"/>
                  </a:ext>
                </a:extLst>
              </p:cNvPr>
              <p:cNvSpPr>
                <a:spLocks/>
              </p:cNvSpPr>
              <p:nvPr/>
            </p:nvSpPr>
            <p:spPr bwMode="auto">
              <a:xfrm>
                <a:off x="4005264" y="3484996"/>
                <a:ext cx="1866900" cy="2584450"/>
              </a:xfrm>
              <a:custGeom>
                <a:avLst/>
                <a:gdLst>
                  <a:gd name="T0" fmla="*/ 931 w 931"/>
                  <a:gd name="T1" fmla="*/ 1032 h 1292"/>
                  <a:gd name="T2" fmla="*/ 349 w 931"/>
                  <a:gd name="T3" fmla="*/ 391 h 1292"/>
                  <a:gd name="T4" fmla="*/ 452 w 931"/>
                  <a:gd name="T5" fmla="*/ 391 h 1292"/>
                  <a:gd name="T6" fmla="*/ 358 w 931"/>
                  <a:gd name="T7" fmla="*/ 228 h 1292"/>
                  <a:gd name="T8" fmla="*/ 226 w 931"/>
                  <a:gd name="T9" fmla="*/ 0 h 1292"/>
                  <a:gd name="T10" fmla="*/ 97 w 931"/>
                  <a:gd name="T11" fmla="*/ 224 h 1292"/>
                  <a:gd name="T12" fmla="*/ 0 w 931"/>
                  <a:gd name="T13" fmla="*/ 391 h 1292"/>
                  <a:gd name="T14" fmla="*/ 91 w 931"/>
                  <a:gd name="T15" fmla="*/ 391 h 1292"/>
                  <a:gd name="T16" fmla="*/ 369 w 931"/>
                  <a:gd name="T17" fmla="*/ 1020 h 1292"/>
                  <a:gd name="T18" fmla="*/ 926 w 931"/>
                  <a:gd name="T19" fmla="*/ 1292 h 1292"/>
                  <a:gd name="T20" fmla="*/ 703 w 931"/>
                  <a:gd name="T21" fmla="*/ 1164 h 1292"/>
                  <a:gd name="T22" fmla="*/ 931 w 931"/>
                  <a:gd name="T23" fmla="*/ 103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1" h="1292">
                    <a:moveTo>
                      <a:pt x="931" y="1032"/>
                    </a:moveTo>
                    <a:cubicBezTo>
                      <a:pt x="615" y="980"/>
                      <a:pt x="371" y="716"/>
                      <a:pt x="349" y="391"/>
                    </a:cubicBezTo>
                    <a:cubicBezTo>
                      <a:pt x="452" y="391"/>
                      <a:pt x="452" y="391"/>
                      <a:pt x="452" y="391"/>
                    </a:cubicBezTo>
                    <a:cubicBezTo>
                      <a:pt x="358" y="228"/>
                      <a:pt x="358" y="228"/>
                      <a:pt x="358" y="228"/>
                    </a:cubicBezTo>
                    <a:cubicBezTo>
                      <a:pt x="226" y="0"/>
                      <a:pt x="226" y="0"/>
                      <a:pt x="226" y="0"/>
                    </a:cubicBezTo>
                    <a:cubicBezTo>
                      <a:pt x="97" y="224"/>
                      <a:pt x="97" y="224"/>
                      <a:pt x="97" y="224"/>
                    </a:cubicBezTo>
                    <a:cubicBezTo>
                      <a:pt x="0" y="391"/>
                      <a:pt x="0" y="391"/>
                      <a:pt x="0" y="391"/>
                    </a:cubicBezTo>
                    <a:cubicBezTo>
                      <a:pt x="91" y="391"/>
                      <a:pt x="91" y="391"/>
                      <a:pt x="91" y="391"/>
                    </a:cubicBezTo>
                    <a:cubicBezTo>
                      <a:pt x="102" y="629"/>
                      <a:pt x="200" y="851"/>
                      <a:pt x="369" y="1020"/>
                    </a:cubicBezTo>
                    <a:cubicBezTo>
                      <a:pt x="521" y="1172"/>
                      <a:pt x="716" y="1267"/>
                      <a:pt x="926" y="1292"/>
                    </a:cubicBezTo>
                    <a:cubicBezTo>
                      <a:pt x="703" y="1164"/>
                      <a:pt x="703" y="1164"/>
                      <a:pt x="703" y="1164"/>
                    </a:cubicBezTo>
                    <a:lnTo>
                      <a:pt x="931" y="1032"/>
                    </a:lnTo>
                    <a:close/>
                  </a:path>
                </a:pathLst>
              </a:custGeom>
              <a:solidFill>
                <a:schemeClr val="accent4"/>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 name="Freeform 8">
                <a:extLst>
                  <a:ext uri="{FF2B5EF4-FFF2-40B4-BE49-F238E27FC236}">
                    <a16:creationId xmlns:a16="http://schemas.microsoft.com/office/drawing/2014/main" id="{F8332C07-A7AE-1E44-9F57-46AF115F8BD0}"/>
                  </a:ext>
                </a:extLst>
              </p:cNvPr>
              <p:cNvSpPr>
                <a:spLocks/>
              </p:cNvSpPr>
              <p:nvPr/>
            </p:nvSpPr>
            <p:spPr bwMode="auto">
              <a:xfrm>
                <a:off x="5414963" y="4380346"/>
                <a:ext cx="2592388" cy="1884363"/>
              </a:xfrm>
              <a:custGeom>
                <a:avLst/>
                <a:gdLst>
                  <a:gd name="T0" fmla="*/ 1159 w 1294"/>
                  <a:gd name="T1" fmla="*/ 234 h 942"/>
                  <a:gd name="T2" fmla="*/ 1031 w 1294"/>
                  <a:gd name="T3" fmla="*/ 14 h 942"/>
                  <a:gd name="T4" fmla="*/ 391 w 1294"/>
                  <a:gd name="T5" fmla="*/ 593 h 942"/>
                  <a:gd name="T6" fmla="*/ 391 w 1294"/>
                  <a:gd name="T7" fmla="*/ 490 h 942"/>
                  <a:gd name="T8" fmla="*/ 228 w 1294"/>
                  <a:gd name="T9" fmla="*/ 584 h 942"/>
                  <a:gd name="T10" fmla="*/ 0 w 1294"/>
                  <a:gd name="T11" fmla="*/ 716 h 942"/>
                  <a:gd name="T12" fmla="*/ 223 w 1294"/>
                  <a:gd name="T13" fmla="*/ 844 h 942"/>
                  <a:gd name="T14" fmla="*/ 391 w 1294"/>
                  <a:gd name="T15" fmla="*/ 942 h 942"/>
                  <a:gd name="T16" fmla="*/ 391 w 1294"/>
                  <a:gd name="T17" fmla="*/ 851 h 942"/>
                  <a:gd name="T18" fmla="*/ 1020 w 1294"/>
                  <a:gd name="T19" fmla="*/ 573 h 942"/>
                  <a:gd name="T20" fmla="*/ 1294 w 1294"/>
                  <a:gd name="T21" fmla="*/ 0 h 942"/>
                  <a:gd name="T22" fmla="*/ 1159 w 1294"/>
                  <a:gd name="T23" fmla="*/ 234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4" h="942">
                    <a:moveTo>
                      <a:pt x="1159" y="234"/>
                    </a:moveTo>
                    <a:cubicBezTo>
                      <a:pt x="1031" y="14"/>
                      <a:pt x="1031" y="14"/>
                      <a:pt x="1031" y="14"/>
                    </a:cubicBezTo>
                    <a:cubicBezTo>
                      <a:pt x="978" y="328"/>
                      <a:pt x="715" y="571"/>
                      <a:pt x="391" y="593"/>
                    </a:cubicBezTo>
                    <a:cubicBezTo>
                      <a:pt x="391" y="490"/>
                      <a:pt x="391" y="490"/>
                      <a:pt x="391" y="490"/>
                    </a:cubicBezTo>
                    <a:cubicBezTo>
                      <a:pt x="228" y="584"/>
                      <a:pt x="228" y="584"/>
                      <a:pt x="228" y="584"/>
                    </a:cubicBezTo>
                    <a:cubicBezTo>
                      <a:pt x="0" y="716"/>
                      <a:pt x="0" y="716"/>
                      <a:pt x="0" y="716"/>
                    </a:cubicBezTo>
                    <a:cubicBezTo>
                      <a:pt x="223" y="844"/>
                      <a:pt x="223" y="844"/>
                      <a:pt x="223" y="844"/>
                    </a:cubicBezTo>
                    <a:cubicBezTo>
                      <a:pt x="391" y="942"/>
                      <a:pt x="391" y="942"/>
                      <a:pt x="391" y="942"/>
                    </a:cubicBezTo>
                    <a:cubicBezTo>
                      <a:pt x="391" y="851"/>
                      <a:pt x="391" y="851"/>
                      <a:pt x="391" y="851"/>
                    </a:cubicBezTo>
                    <a:cubicBezTo>
                      <a:pt x="629" y="840"/>
                      <a:pt x="850" y="742"/>
                      <a:pt x="1020" y="573"/>
                    </a:cubicBezTo>
                    <a:cubicBezTo>
                      <a:pt x="1176" y="417"/>
                      <a:pt x="1271" y="216"/>
                      <a:pt x="1294" y="0"/>
                    </a:cubicBezTo>
                    <a:lnTo>
                      <a:pt x="1159" y="234"/>
                    </a:lnTo>
                    <a:close/>
                  </a:path>
                </a:pathLst>
              </a:custGeom>
              <a:solidFill>
                <a:schemeClr val="accent5"/>
              </a:solidFill>
              <a:ln w="635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Line 9">
                <a:extLst>
                  <a:ext uri="{FF2B5EF4-FFF2-40B4-BE49-F238E27FC236}">
                    <a16:creationId xmlns:a16="http://schemas.microsoft.com/office/drawing/2014/main" id="{AB0502D3-DEAE-F940-B39C-329B5775C4DC}"/>
                  </a:ext>
                </a:extLst>
              </p:cNvPr>
              <p:cNvSpPr>
                <a:spLocks noChangeShapeType="1"/>
              </p:cNvSpPr>
              <p:nvPr/>
            </p:nvSpPr>
            <p:spPr bwMode="auto">
              <a:xfrm>
                <a:off x="6097588" y="3092883"/>
                <a:ext cx="0" cy="2168525"/>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Line 10">
                <a:extLst>
                  <a:ext uri="{FF2B5EF4-FFF2-40B4-BE49-F238E27FC236}">
                    <a16:creationId xmlns:a16="http://schemas.microsoft.com/office/drawing/2014/main" id="{F19216BA-3342-0848-ACD0-3AF85F6E2E4B}"/>
                  </a:ext>
                </a:extLst>
              </p:cNvPr>
              <p:cNvSpPr>
                <a:spLocks noChangeShapeType="1"/>
              </p:cNvSpPr>
              <p:nvPr/>
            </p:nvSpPr>
            <p:spPr bwMode="auto">
              <a:xfrm flipH="1">
                <a:off x="5011738" y="4132696"/>
                <a:ext cx="2171700" cy="0"/>
              </a:xfrm>
              <a:prstGeom prst="line">
                <a:avLst/>
              </a:prstGeom>
              <a:noFill/>
              <a:ln w="63500" cap="flat">
                <a:solidFill>
                  <a:srgbClr val="B7B7B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ct val="150000"/>
                  </a:lnSpc>
                </a:pPr>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17CF8D92-2017-7C4D-BE23-3056B825F1CF}"/>
                </a:ext>
              </a:extLst>
            </p:cNvPr>
            <p:cNvGrpSpPr/>
            <p:nvPr/>
          </p:nvGrpSpPr>
          <p:grpSpPr>
            <a:xfrm>
              <a:off x="896116" y="3798225"/>
              <a:ext cx="3550576" cy="2184131"/>
              <a:chOff x="8861232" y="1350463"/>
              <a:chExt cx="3307842" cy="1969525"/>
            </a:xfrm>
          </p:grpSpPr>
          <p:sp>
            <p:nvSpPr>
              <p:cNvPr id="16" name="Oval 15">
                <a:extLst>
                  <a:ext uri="{FF2B5EF4-FFF2-40B4-BE49-F238E27FC236}">
                    <a16:creationId xmlns:a16="http://schemas.microsoft.com/office/drawing/2014/main" id="{EE9DFFC9-D965-7F4C-9CCB-9E836EA175E5}"/>
                  </a:ext>
                </a:extLst>
              </p:cNvPr>
              <p:cNvSpPr>
                <a:spLocks noChangeAspect="1"/>
              </p:cNvSpPr>
              <p:nvPr/>
            </p:nvSpPr>
            <p:spPr>
              <a:xfrm flipH="1">
                <a:off x="8861232" y="1643838"/>
                <a:ext cx="182880" cy="1828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86068D2-C366-0A40-82A9-4DEE5C8A5CF0}"/>
                  </a:ext>
                </a:extLst>
              </p:cNvPr>
              <p:cNvSpPr txBox="1"/>
              <p:nvPr/>
            </p:nvSpPr>
            <p:spPr>
              <a:xfrm flipH="1">
                <a:off x="9001337" y="2037717"/>
                <a:ext cx="3167737" cy="1282271"/>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Free of Charge</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Increasing DIY Applicants</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High Demand</a:t>
                </a:r>
              </a:p>
            </p:txBody>
          </p:sp>
          <p:sp>
            <p:nvSpPr>
              <p:cNvPr id="18" name="TextBox 17">
                <a:extLst>
                  <a:ext uri="{FF2B5EF4-FFF2-40B4-BE49-F238E27FC236}">
                    <a16:creationId xmlns:a16="http://schemas.microsoft.com/office/drawing/2014/main" id="{6D118D6E-AED3-524C-8AD2-2BD1E7D26134}"/>
                  </a:ext>
                </a:extLst>
              </p:cNvPr>
              <p:cNvSpPr txBox="1"/>
              <p:nvPr/>
            </p:nvSpPr>
            <p:spPr>
              <a:xfrm flipH="1">
                <a:off x="9114677" y="1350463"/>
                <a:ext cx="2454758" cy="596239"/>
              </a:xfrm>
              <a:prstGeom prst="rect">
                <a:avLst/>
              </a:prstGeom>
              <a:noFill/>
            </p:spPr>
            <p:txBody>
              <a:bodyPr wrap="square" lIns="91440" tIns="45720" rIns="91440" bIns="45720" rtlCol="0">
                <a:spAutoFit/>
              </a:bodyPr>
              <a:lstStyle/>
              <a:p>
                <a:pPr>
                  <a:lnSpc>
                    <a:spcPct val="150000"/>
                  </a:lnSpc>
                </a:pPr>
                <a:r>
                  <a:rPr lang="en-US" altLang="zh-CN" sz="2800" b="1" dirty="0">
                    <a:solidFill>
                      <a:schemeClr val="tx1">
                        <a:lumMod val="85000"/>
                        <a:lumOff val="15000"/>
                      </a:schemeClr>
                    </a:solidFill>
                    <a:latin typeface="Times New Roman" panose="02020603050405020304" pitchFamily="18" charset="0"/>
                    <a:cs typeface="Times New Roman" panose="02020603050405020304" pitchFamily="18" charset="0"/>
                  </a:rPr>
                  <a:t>Opportunities</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300FF9A5-3B51-7F4C-BD51-EEA07617ED31}"/>
                </a:ext>
              </a:extLst>
            </p:cNvPr>
            <p:cNvGrpSpPr/>
            <p:nvPr/>
          </p:nvGrpSpPr>
          <p:grpSpPr>
            <a:xfrm>
              <a:off x="8523110" y="3865282"/>
              <a:ext cx="3155495" cy="1193625"/>
              <a:chOff x="8399528" y="3780405"/>
              <a:chExt cx="2939778" cy="1076345"/>
            </a:xfrm>
          </p:grpSpPr>
          <p:sp>
            <p:nvSpPr>
              <p:cNvPr id="20" name="Oval 19">
                <a:extLst>
                  <a:ext uri="{FF2B5EF4-FFF2-40B4-BE49-F238E27FC236}">
                    <a16:creationId xmlns:a16="http://schemas.microsoft.com/office/drawing/2014/main" id="{FD386F2D-EF70-6F41-A3E0-46A543F83F16}"/>
                  </a:ext>
                </a:extLst>
              </p:cNvPr>
              <p:cNvSpPr>
                <a:spLocks noChangeAspect="1"/>
              </p:cNvSpPr>
              <p:nvPr/>
            </p:nvSpPr>
            <p:spPr>
              <a:xfrm flipH="1">
                <a:off x="8399528" y="405037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402C231-90C1-A944-A35A-B39C57DBC537}"/>
                  </a:ext>
                </a:extLst>
              </p:cNvPr>
              <p:cNvSpPr txBox="1"/>
              <p:nvPr/>
            </p:nvSpPr>
            <p:spPr>
              <a:xfrm flipH="1">
                <a:off x="8608230" y="4480342"/>
                <a:ext cx="2731076" cy="37640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14DADCB-E306-F147-A9A1-DA7C3866DEFB}"/>
                  </a:ext>
                </a:extLst>
              </p:cNvPr>
              <p:cNvSpPr txBox="1"/>
              <p:nvPr/>
            </p:nvSpPr>
            <p:spPr>
              <a:xfrm flipH="1">
                <a:off x="8582408" y="3780405"/>
                <a:ext cx="2454758" cy="596240"/>
              </a:xfrm>
              <a:prstGeom prst="rect">
                <a:avLst/>
              </a:prstGeom>
              <a:noFill/>
            </p:spPr>
            <p:txBody>
              <a:bodyPr wrap="square" lIns="91440" tIns="45720" rIns="91440" bIns="45720" rtlCol="0">
                <a:spAutoFit/>
              </a:bodyPr>
              <a:lstStyle/>
              <a:p>
                <a:pPr>
                  <a:lnSpc>
                    <a:spcPct val="150000"/>
                  </a:lnSpc>
                </a:pP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Threat</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35D574FF-04AB-2D48-A8CF-6CD525FFA5C5}"/>
                </a:ext>
              </a:extLst>
            </p:cNvPr>
            <p:cNvGrpSpPr/>
            <p:nvPr/>
          </p:nvGrpSpPr>
          <p:grpSpPr>
            <a:xfrm>
              <a:off x="910541" y="1542848"/>
              <a:ext cx="3049699" cy="2419208"/>
              <a:chOff x="1055535" y="1686159"/>
              <a:chExt cx="2841214" cy="2181504"/>
            </a:xfrm>
          </p:grpSpPr>
          <p:sp>
            <p:nvSpPr>
              <p:cNvPr id="24" name="Oval 23">
                <a:extLst>
                  <a:ext uri="{FF2B5EF4-FFF2-40B4-BE49-F238E27FC236}">
                    <a16:creationId xmlns:a16="http://schemas.microsoft.com/office/drawing/2014/main" id="{7153E4C8-1111-024B-A0C0-F8629FAEEF94}"/>
                  </a:ext>
                </a:extLst>
              </p:cNvPr>
              <p:cNvSpPr>
                <a:spLocks noChangeAspect="1"/>
              </p:cNvSpPr>
              <p:nvPr/>
            </p:nvSpPr>
            <p:spPr>
              <a:xfrm flipH="1">
                <a:off x="1055535" y="2020936"/>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0E18631-8367-934A-9C09-02D694F6B810}"/>
                  </a:ext>
                </a:extLst>
              </p:cNvPr>
              <p:cNvSpPr txBox="1"/>
              <p:nvPr/>
            </p:nvSpPr>
            <p:spPr>
              <a:xfrm flipH="1">
                <a:off x="1165673" y="2512075"/>
                <a:ext cx="2731076" cy="135558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Accuracy</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Transparency</a:t>
                </a:r>
              </a:p>
              <a:p>
                <a:pPr marL="285750" lvl="0" indent="-285750">
                  <a:lnSpc>
                    <a:spcPct val="150000"/>
                  </a:lnSpc>
                  <a:buFont typeface="Arial" panose="020B0604020202020204" pitchFamily="34" charset="0"/>
                  <a:buChar cha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C7A0E02-EE8A-284A-B10F-71BBEAF615AE}"/>
                  </a:ext>
                </a:extLst>
              </p:cNvPr>
              <p:cNvSpPr txBox="1"/>
              <p:nvPr/>
            </p:nvSpPr>
            <p:spPr>
              <a:xfrm flipH="1">
                <a:off x="1317581" y="1686159"/>
                <a:ext cx="2454758" cy="669554"/>
              </a:xfrm>
              <a:prstGeom prst="rect">
                <a:avLst/>
              </a:prstGeom>
              <a:noFill/>
            </p:spPr>
            <p:txBody>
              <a:bodyPr wrap="square" lIns="91440" tIns="45720" rIns="91440" bIns="45720" rtlCol="0">
                <a:spAutoFit/>
              </a:bodyPr>
              <a:lstStyle/>
              <a:p>
                <a:pPr>
                  <a:lnSpc>
                    <a:spcPct val="150000"/>
                  </a:lnSpc>
                </a:pPr>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Strengths</a:t>
                </a:r>
              </a:p>
            </p:txBody>
          </p:sp>
        </p:grpSp>
        <p:grpSp>
          <p:nvGrpSpPr>
            <p:cNvPr id="27" name="Group 26">
              <a:extLst>
                <a:ext uri="{FF2B5EF4-FFF2-40B4-BE49-F238E27FC236}">
                  <a16:creationId xmlns:a16="http://schemas.microsoft.com/office/drawing/2014/main" id="{995B3AF7-4AD8-0D46-902E-E84DEE37F211}"/>
                </a:ext>
              </a:extLst>
            </p:cNvPr>
            <p:cNvGrpSpPr/>
            <p:nvPr/>
          </p:nvGrpSpPr>
          <p:grpSpPr>
            <a:xfrm>
              <a:off x="8177374" y="1657607"/>
              <a:ext cx="3063638" cy="2188078"/>
              <a:chOff x="307399" y="4234934"/>
              <a:chExt cx="2854199" cy="1973088"/>
            </a:xfrm>
          </p:grpSpPr>
          <p:sp>
            <p:nvSpPr>
              <p:cNvPr id="28" name="Oval 27">
                <a:extLst>
                  <a:ext uri="{FF2B5EF4-FFF2-40B4-BE49-F238E27FC236}">
                    <a16:creationId xmlns:a16="http://schemas.microsoft.com/office/drawing/2014/main" id="{D84E4BDA-07D7-2543-94D5-5D6DE3234FB5}"/>
                  </a:ext>
                </a:extLst>
              </p:cNvPr>
              <p:cNvSpPr>
                <a:spLocks noChangeAspect="1"/>
              </p:cNvSpPr>
              <p:nvPr/>
            </p:nvSpPr>
            <p:spPr>
              <a:xfrm flipH="1">
                <a:off x="307399" y="4486564"/>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B23D8BA-920E-F546-8AEC-025AAB99F61C}"/>
                  </a:ext>
                </a:extLst>
              </p:cNvPr>
              <p:cNvSpPr txBox="1"/>
              <p:nvPr/>
            </p:nvSpPr>
            <p:spPr>
              <a:xfrm flipH="1">
                <a:off x="430522" y="4925749"/>
                <a:ext cx="2731076" cy="1282273"/>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Nonprofit</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Lack of Visibility</a:t>
                </a:r>
              </a:p>
              <a:p>
                <a:pPr marL="285750" lvl="0" indent="-285750">
                  <a:lnSpc>
                    <a:spcPct val="150000"/>
                  </a:lnSpc>
                  <a:buFont typeface="Arial" panose="020B0604020202020204" pitchFamily="34" charset="0"/>
                  <a:buChar char="•"/>
                </a:pPr>
                <a:endParaRPr lang="en-US" sz="2000" i="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6BB4DF0-BCFF-FC43-BA63-7B9642BC9AC3}"/>
                  </a:ext>
                </a:extLst>
              </p:cNvPr>
              <p:cNvSpPr txBox="1"/>
              <p:nvPr/>
            </p:nvSpPr>
            <p:spPr>
              <a:xfrm flipH="1">
                <a:off x="490279" y="4234934"/>
                <a:ext cx="2454758" cy="596239"/>
              </a:xfrm>
              <a:prstGeom prst="rect">
                <a:avLst/>
              </a:prstGeom>
              <a:noFill/>
            </p:spPr>
            <p:txBody>
              <a:bodyPr wrap="square" lIns="91440" tIns="45720" rIns="91440" bIns="45720" rtlCol="0">
                <a:spAutoFit/>
              </a:bodyPr>
              <a:lstStyle/>
              <a:p>
                <a:pPr>
                  <a:lnSpc>
                    <a:spcPct val="150000"/>
                  </a:lnSpc>
                </a:pP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Weaknesses</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9E64AB53-C8B7-432C-89F7-1146AD3A450C}"/>
                </a:ext>
              </a:extLst>
            </p:cNvPr>
            <p:cNvSpPr txBox="1"/>
            <p:nvPr/>
          </p:nvSpPr>
          <p:spPr>
            <a:xfrm>
              <a:off x="4603980" y="2777796"/>
              <a:ext cx="1599813" cy="1311449"/>
            </a:xfrm>
            <a:prstGeom prst="rect">
              <a:avLst/>
            </a:prstGeom>
            <a:noFill/>
          </p:spPr>
          <p:txBody>
            <a:bodyPr wrap="square" rtlCol="0">
              <a:spAutoFit/>
            </a:bodyPr>
            <a:lstStyle/>
            <a:p>
              <a:pPr algn="ctr">
                <a:lnSpc>
                  <a:spcPct val="150000"/>
                </a:lnSpc>
              </a:pPr>
              <a:r>
                <a:rPr lang="en-US" sz="6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p>
          </p:txBody>
        </p:sp>
        <p:sp>
          <p:nvSpPr>
            <p:cNvPr id="33" name="TextBox 32">
              <a:extLst>
                <a:ext uri="{FF2B5EF4-FFF2-40B4-BE49-F238E27FC236}">
                  <a16:creationId xmlns:a16="http://schemas.microsoft.com/office/drawing/2014/main" id="{B67A1602-65C9-49F7-BB7C-9BB4E7573E2E}"/>
                </a:ext>
              </a:extLst>
            </p:cNvPr>
            <p:cNvSpPr txBox="1"/>
            <p:nvPr/>
          </p:nvSpPr>
          <p:spPr>
            <a:xfrm>
              <a:off x="4616104" y="3939124"/>
              <a:ext cx="1599813" cy="1311449"/>
            </a:xfrm>
            <a:prstGeom prst="rect">
              <a:avLst/>
            </a:prstGeom>
            <a:noFill/>
          </p:spPr>
          <p:txBody>
            <a:bodyPr wrap="square" rtlCol="0">
              <a:spAutoFit/>
            </a:bodyPr>
            <a:lstStyle/>
            <a:p>
              <a:pPr algn="ctr">
                <a:lnSpc>
                  <a:spcPct val="150000"/>
                </a:lnSpc>
              </a:pPr>
              <a:r>
                <a:rPr lang="en-US" sz="60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p:txBody>
        </p:sp>
        <p:sp>
          <p:nvSpPr>
            <p:cNvPr id="34" name="TextBox 33">
              <a:extLst>
                <a:ext uri="{FF2B5EF4-FFF2-40B4-BE49-F238E27FC236}">
                  <a16:creationId xmlns:a16="http://schemas.microsoft.com/office/drawing/2014/main" id="{B851AAC9-316A-4B84-AE5F-BFCEAEFB8947}"/>
                </a:ext>
              </a:extLst>
            </p:cNvPr>
            <p:cNvSpPr txBox="1"/>
            <p:nvPr/>
          </p:nvSpPr>
          <p:spPr>
            <a:xfrm>
              <a:off x="5822996" y="2777796"/>
              <a:ext cx="1599813" cy="1311449"/>
            </a:xfrm>
            <a:prstGeom prst="rect">
              <a:avLst/>
            </a:prstGeom>
            <a:noFill/>
          </p:spPr>
          <p:txBody>
            <a:bodyPr wrap="square" rtlCol="0">
              <a:spAutoFit/>
            </a:bodyPr>
            <a:lstStyle/>
            <a:p>
              <a:pPr algn="ctr">
                <a:lnSpc>
                  <a:spcPct val="150000"/>
                </a:lnSpc>
              </a:pPr>
              <a:r>
                <a:rPr lang="en-US" sz="6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p>
          </p:txBody>
        </p:sp>
        <p:sp>
          <p:nvSpPr>
            <p:cNvPr id="35" name="TextBox 34">
              <a:extLst>
                <a:ext uri="{FF2B5EF4-FFF2-40B4-BE49-F238E27FC236}">
                  <a16:creationId xmlns:a16="http://schemas.microsoft.com/office/drawing/2014/main" id="{E77F0D8E-7EC1-4E00-A8DA-4E7A68FC5B9E}"/>
                </a:ext>
              </a:extLst>
            </p:cNvPr>
            <p:cNvSpPr txBox="1"/>
            <p:nvPr/>
          </p:nvSpPr>
          <p:spPr>
            <a:xfrm>
              <a:off x="5853614" y="3904640"/>
              <a:ext cx="1599813" cy="1311449"/>
            </a:xfrm>
            <a:prstGeom prst="rect">
              <a:avLst/>
            </a:prstGeom>
            <a:noFill/>
          </p:spPr>
          <p:txBody>
            <a:bodyPr wrap="square" rtlCol="0">
              <a:spAutoFit/>
            </a:bodyPr>
            <a:lstStyle/>
            <a:p>
              <a:pPr algn="ctr">
                <a:lnSpc>
                  <a:spcPct val="150000"/>
                </a:lnSpc>
              </a:pPr>
              <a:r>
                <a:rPr lang="en-US" sz="6000" b="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p:txBody>
        </p:sp>
      </p:grpSp>
      <p:sp>
        <p:nvSpPr>
          <p:cNvPr id="41" name="TextBox 39">
            <a:extLst>
              <a:ext uri="{FF2B5EF4-FFF2-40B4-BE49-F238E27FC236}">
                <a16:creationId xmlns:a16="http://schemas.microsoft.com/office/drawing/2014/main" id="{392D72A3-CAA9-49D0-B88D-91B8E0C834A9}"/>
              </a:ext>
            </a:extLst>
          </p:cNvPr>
          <p:cNvSpPr txBox="1"/>
          <p:nvPr/>
        </p:nvSpPr>
        <p:spPr>
          <a:xfrm>
            <a:off x="354906" y="195984"/>
            <a:ext cx="6946193" cy="742511"/>
          </a:xfrm>
          <a:prstGeom prst="rect">
            <a:avLst/>
          </a:prstGeom>
          <a:noFill/>
        </p:spPr>
        <p:txBody>
          <a:bodyPr wrap="square" lIns="91440" tIns="45720" rIns="91440" bIns="45720" rtlCol="0">
            <a:spAutoFit/>
          </a:bodyPr>
          <a:lstStyle/>
          <a:p>
            <a:pPr>
              <a:lnSpc>
                <a:spcPct val="150000"/>
              </a:lnSpc>
            </a:pPr>
            <a:r>
              <a:rPr lang="en-US" sz="3200" b="1" dirty="0">
                <a:latin typeface="Times New Roman" panose="02020603050405020304" pitchFamily="18" charset="0"/>
                <a:ea typeface="Cambria" panose="02040503050406030204" pitchFamily="18" charset="0"/>
                <a:cs typeface="Times New Roman" panose="02020603050405020304" pitchFamily="18" charset="0"/>
              </a:rPr>
              <a:t>SWOT Analysis</a:t>
            </a:r>
          </a:p>
        </p:txBody>
      </p:sp>
      <p:sp>
        <p:nvSpPr>
          <p:cNvPr id="45" name="TextBox 28">
            <a:extLst>
              <a:ext uri="{FF2B5EF4-FFF2-40B4-BE49-F238E27FC236}">
                <a16:creationId xmlns:a16="http://schemas.microsoft.com/office/drawing/2014/main" id="{8D3C4EB3-118A-47E8-B5CA-1110D10DDDA5}"/>
              </a:ext>
            </a:extLst>
          </p:cNvPr>
          <p:cNvSpPr txBox="1"/>
          <p:nvPr/>
        </p:nvSpPr>
        <p:spPr>
          <a:xfrm flipH="1">
            <a:off x="7734314" y="4302312"/>
            <a:ext cx="2931479" cy="960328"/>
          </a:xfrm>
          <a:prstGeom prst="rect">
            <a:avLst/>
          </a:prstGeom>
          <a:noFill/>
        </p:spPr>
        <p:txBody>
          <a:bodyPr wrap="square" lIns="91440" tIns="45720" rIns="91440" bIns="45720" rtlCol="0">
            <a:spAutoFit/>
          </a:bodyPr>
          <a:lstStyle/>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Existing Website </a:t>
            </a:r>
          </a:p>
          <a:p>
            <a:pPr marL="285750" lvl="0" indent="-28575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Regulatory Impact</a:t>
            </a:r>
          </a:p>
        </p:txBody>
      </p:sp>
    </p:spTree>
    <p:extLst>
      <p:ext uri="{BB962C8B-B14F-4D97-AF65-F5344CB8AC3E}">
        <p14:creationId xmlns:p14="http://schemas.microsoft.com/office/powerpoint/2010/main" val="3614255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564171" y="276909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03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Methods</a:t>
            </a: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1058648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6" y="863558"/>
            <a:ext cx="6241774" cy="584775"/>
          </a:xfrm>
          <a:prstGeom prst="rect">
            <a:avLst/>
          </a:prstGeom>
          <a:noFill/>
        </p:spPr>
        <p:txBody>
          <a:bodyPr wrap="square" rtlCol="0">
            <a:spAutoFit/>
          </a:bodyPr>
          <a:lstStyle/>
          <a:p>
            <a:r>
              <a:rPr lang="en-US" altLang="zh-CN" sz="3200" b="1">
                <a:latin typeface="Times New Roman" panose="02020603050405020304" pitchFamily="18" charset="0"/>
                <a:cs typeface="Times New Roman" panose="02020603050405020304" pitchFamily="18" charset="0"/>
              </a:rPr>
              <a:t>Methods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448497" y="1870212"/>
            <a:ext cx="7628704" cy="24607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wo uncoupled modules of frontend and backend code</a:t>
            </a: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ransfer data by </a:t>
            </a:r>
            <a:r>
              <a:rPr lang="en-US" altLang="zh-CN" sz="2000" dirty="0" err="1">
                <a:effectLst/>
                <a:latin typeface="Times New Roman" panose="02020603050405020304" pitchFamily="18" charset="0"/>
                <a:ea typeface="等线" panose="02010600030101010101" pitchFamily="2" charset="-122"/>
                <a:cs typeface="Times New Roman" panose="02020603050405020304" pitchFamily="18" charset="0"/>
              </a:rPr>
              <a:t>json</a:t>
            </a:r>
            <a:endPar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I</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nstantiated with its own database </a:t>
            </a:r>
          </a:p>
          <a:p>
            <a:pPr marL="285750" indent="-285750">
              <a:lnSpc>
                <a:spcPct val="20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E</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xchange data using pre-defined interfaces using </a:t>
            </a:r>
            <a:r>
              <a:rPr lang="en-US" altLang="zh-CN" sz="2000" dirty="0" err="1">
                <a:effectLst/>
                <a:latin typeface="Times New Roman" panose="02020603050405020304" pitchFamily="18" charset="0"/>
                <a:ea typeface="等线" panose="02010600030101010101" pitchFamily="2" charset="-122"/>
                <a:cs typeface="Times New Roman" panose="02020603050405020304" pitchFamily="18" charset="0"/>
              </a:rPr>
              <a:t>json</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81FC70E1-E908-4AA2-90BD-CF2B29598D3A}"/>
              </a:ext>
            </a:extLst>
          </p:cNvPr>
          <p:cNvSpPr>
            <a:spLocks noGrp="1"/>
          </p:cNvSpPr>
          <p:nvPr>
            <p:ph type="sldNum" sz="quarter" idx="12"/>
          </p:nvPr>
        </p:nvSpPr>
        <p:spPr/>
        <p:txBody>
          <a:bodyPr/>
          <a:lstStyle/>
          <a:p>
            <a:fld id="{B4868FC9-AF3C-4454-80EF-91C4AEE13AC0}" type="slidenum">
              <a:rPr lang="zh-CN" altLang="en-US" smtClean="0"/>
              <a:t>14</a:t>
            </a:fld>
            <a:endParaRPr lang="zh-CN" altLang="en-US"/>
          </a:p>
        </p:txBody>
      </p:sp>
    </p:spTree>
    <p:extLst>
      <p:ext uri="{BB962C8B-B14F-4D97-AF65-F5344CB8AC3E}">
        <p14:creationId xmlns:p14="http://schemas.microsoft.com/office/powerpoint/2010/main" val="368981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178090" y="2098379"/>
            <a:ext cx="7620469" cy="266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04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Programming Language, Frameworks and Tools</a:t>
            </a:r>
            <a:endParaRPr lang="zh-CN" altLang="en-US" sz="4000" b="1" dirty="0">
              <a:latin typeface="Times New Roman" panose="02020603050405020304" pitchFamily="18" charset="0"/>
              <a:cs typeface="Times New Roman" panose="02020603050405020304" pitchFamily="18" charset="0"/>
            </a:endParaRP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387385050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5" y="863558"/>
            <a:ext cx="8903323" cy="584775"/>
          </a:xfrm>
          <a:prstGeom prst="rect">
            <a:avLst/>
          </a:prstGeom>
          <a:noFill/>
        </p:spPr>
        <p:txBody>
          <a:bodyPr wrap="square" rtlCol="0">
            <a:spAutoFit/>
          </a:bodyPr>
          <a:lstStyle/>
          <a:p>
            <a:r>
              <a:rPr lang="en-US" altLang="zh-CN" sz="3200" b="1">
                <a:latin typeface="Times New Roman" panose="02020603050405020304" pitchFamily="18" charset="0"/>
                <a:cs typeface="Times New Roman" panose="02020603050405020304" pitchFamily="18" charset="0"/>
              </a:rPr>
              <a:t>Programming Language, Frameworks and Tools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365125" y="1884067"/>
            <a:ext cx="8515639" cy="24607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Frontend: HTML5 + CSS + JavaScript and vue.js. </a:t>
            </a: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 Backend: Python3.7.9 (Flask library as web server)</a:t>
            </a:r>
            <a:endParaRPr lang="en-US" altLang="zh-CN" sz="200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Database: MySQL </a:t>
            </a:r>
          </a:p>
          <a:p>
            <a:pPr marL="285750" indent="-285750">
              <a:lnSpc>
                <a:spcPct val="200000"/>
              </a:lnSpc>
              <a:buFont typeface="Arial" panose="020B0604020202020204" pitchFamily="34" charset="0"/>
              <a:buChar char="•"/>
            </a:pP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Testing: </a:t>
            </a:r>
            <a:r>
              <a:rPr lang="en-US" altLang="zh-CN" sz="2000">
                <a:latin typeface="Times New Roman" panose="02020603050405020304" pitchFamily="18" charset="0"/>
                <a:ea typeface="等线" panose="02010600030101010101" pitchFamily="2" charset="-122"/>
                <a:cs typeface="Times New Roman" panose="02020603050405020304" pitchFamily="18" charset="0"/>
              </a:rPr>
              <a:t>U</a:t>
            </a:r>
            <a:r>
              <a:rPr lang="en-US" altLang="zh-CN" sz="2000">
                <a:effectLst/>
                <a:latin typeface="Times New Roman" panose="02020603050405020304" pitchFamily="18" charset="0"/>
                <a:ea typeface="等线" panose="02010600030101010101" pitchFamily="2" charset="-122"/>
                <a:cs typeface="Times New Roman" panose="02020603050405020304" pitchFamily="18" charset="0"/>
              </a:rPr>
              <a:t>nittest</a:t>
            </a:r>
            <a:r>
              <a:rPr lang="en-US" altLang="zh-CN" sz="2000">
                <a:latin typeface="Times New Roman" panose="02020603050405020304" pitchFamily="18" charset="0"/>
                <a:ea typeface="等线" panose="02010600030101010101" pitchFamily="2" charset="-122"/>
                <a:cs typeface="Times New Roman" panose="02020603050405020304" pitchFamily="18" charset="0"/>
              </a:rPr>
              <a:t> library</a:t>
            </a:r>
            <a:endParaRPr lang="zh-CN" altLang="en-US"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6E23ED6A-6812-41CE-9122-9D94BBE8E437}"/>
              </a:ext>
            </a:extLst>
          </p:cNvPr>
          <p:cNvSpPr>
            <a:spLocks noGrp="1"/>
          </p:cNvSpPr>
          <p:nvPr>
            <p:ph type="sldNum" sz="quarter" idx="12"/>
          </p:nvPr>
        </p:nvSpPr>
        <p:spPr/>
        <p:txBody>
          <a:bodyPr/>
          <a:lstStyle/>
          <a:p>
            <a:fld id="{B4868FC9-AF3C-4454-80EF-91C4AEE13AC0}" type="slidenum">
              <a:rPr lang="zh-CN" altLang="en-US" smtClean="0"/>
              <a:t>16</a:t>
            </a:fld>
            <a:endParaRPr lang="zh-CN" altLang="en-US"/>
          </a:p>
        </p:txBody>
      </p:sp>
    </p:spTree>
    <p:extLst>
      <p:ext uri="{BB962C8B-B14F-4D97-AF65-F5344CB8AC3E}">
        <p14:creationId xmlns:p14="http://schemas.microsoft.com/office/powerpoint/2010/main" val="395678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106971" y="2560044"/>
            <a:ext cx="8035182" cy="173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05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Function modules</a:t>
            </a:r>
            <a:endParaRPr lang="zh-CN" altLang="en-US" sz="4000" b="1" dirty="0">
              <a:latin typeface="Times New Roman" panose="02020603050405020304" pitchFamily="18" charset="0"/>
              <a:cs typeface="Times New Roman" panose="02020603050405020304" pitchFamily="18" charset="0"/>
            </a:endParaRP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Tree>
    <p:extLst>
      <p:ext uri="{BB962C8B-B14F-4D97-AF65-F5344CB8AC3E}">
        <p14:creationId xmlns:p14="http://schemas.microsoft.com/office/powerpoint/2010/main" val="41511514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B92D64-07EB-42A6-BADD-D570BD6183B0}"/>
              </a:ext>
            </a:extLst>
          </p:cNvPr>
          <p:cNvSpPr txBox="1"/>
          <p:nvPr/>
        </p:nvSpPr>
        <p:spPr>
          <a:xfrm>
            <a:off x="448496" y="863558"/>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Function modules</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9A61BAB-BBF3-4B24-A2CD-DCF77BA102EC}"/>
              </a:ext>
            </a:extLst>
          </p:cNvPr>
          <p:cNvSpPr txBox="1"/>
          <p:nvPr/>
        </p:nvSpPr>
        <p:spPr>
          <a:xfrm>
            <a:off x="365125" y="1884067"/>
            <a:ext cx="6074851" cy="30762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Register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Login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Information sharing function module</a:t>
            </a:r>
            <a:endParaRPr lang="en-US" altLang="zh-CN"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User personal home page function module</a:t>
            </a:r>
          </a:p>
          <a:p>
            <a:pPr marL="285750" indent="-285750">
              <a:lnSpc>
                <a:spcPct val="200000"/>
              </a:lnSpc>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Offer display function module</a:t>
            </a: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5962AAE-2BA7-43B1-BCE9-568A8D8D23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8031" y="1448333"/>
            <a:ext cx="6074851" cy="3559090"/>
          </a:xfrm>
          <a:prstGeom prst="rect">
            <a:avLst/>
          </a:prstGeom>
          <a:noFill/>
          <a:ln>
            <a:noFill/>
          </a:ln>
        </p:spPr>
      </p:pic>
      <p:sp>
        <p:nvSpPr>
          <p:cNvPr id="8" name="文本框 7">
            <a:extLst>
              <a:ext uri="{FF2B5EF4-FFF2-40B4-BE49-F238E27FC236}">
                <a16:creationId xmlns:a16="http://schemas.microsoft.com/office/drawing/2014/main" id="{9E61C499-DF80-45A4-908B-EA86FB71907E}"/>
              </a:ext>
            </a:extLst>
          </p:cNvPr>
          <p:cNvSpPr txBox="1"/>
          <p:nvPr/>
        </p:nvSpPr>
        <p:spPr>
          <a:xfrm>
            <a:off x="7450727" y="5178834"/>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System Structure Chart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CDD14151-936D-4CB3-A740-83257F0D32D8}"/>
              </a:ext>
            </a:extLst>
          </p:cNvPr>
          <p:cNvSpPr>
            <a:spLocks noGrp="1"/>
          </p:cNvSpPr>
          <p:nvPr>
            <p:ph type="sldNum" sz="quarter" idx="12"/>
          </p:nvPr>
        </p:nvSpPr>
        <p:spPr/>
        <p:txBody>
          <a:bodyPr/>
          <a:lstStyle/>
          <a:p>
            <a:fld id="{B4868FC9-AF3C-4454-80EF-91C4AEE13AC0}" type="slidenum">
              <a:rPr lang="zh-CN" altLang="en-US" smtClean="0"/>
              <a:t>18</a:t>
            </a:fld>
            <a:endParaRPr lang="zh-CN" altLang="en-US"/>
          </a:p>
        </p:txBody>
      </p:sp>
    </p:spTree>
    <p:extLst>
      <p:ext uri="{BB962C8B-B14F-4D97-AF65-F5344CB8AC3E}">
        <p14:creationId xmlns:p14="http://schemas.microsoft.com/office/powerpoint/2010/main" val="169934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1025691" y="225093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06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Problem Definition and Goal</a:t>
            </a: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D2B591C4-DD1F-48B9-85EE-6A0C7B3C6AD3}"/>
              </a:ext>
            </a:extLst>
          </p:cNvPr>
          <p:cNvSpPr>
            <a:spLocks noChangeArrowheads="1"/>
          </p:cNvSpPr>
          <p:nvPr/>
        </p:nvSpPr>
        <p:spPr bwMode="auto">
          <a:xfrm>
            <a:off x="1773456" y="3429000"/>
            <a:ext cx="3586427" cy="92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133" dirty="0">
                <a:ln w="6350">
                  <a:noFill/>
                </a:ln>
                <a:latin typeface="Times New Roman" panose="02020603050405020304" pitchFamily="18" charset="0"/>
                <a:ea typeface="微软雅黑" pitchFamily="34" charset="-122"/>
                <a:cs typeface="Times New Roman" panose="02020603050405020304" pitchFamily="18" charset="0"/>
              </a:rPr>
              <a:t>Risk</a:t>
            </a:r>
            <a:endParaRPr lang="zh-CN" altLang="en-US" sz="2133" dirty="0">
              <a:ln w="6350">
                <a:noFill/>
              </a:ln>
              <a:latin typeface="Times New Roman" panose="02020603050405020304" pitchFamily="18" charset="0"/>
              <a:ea typeface="微软雅黑" pitchFamily="34" charset="-122"/>
              <a:cs typeface="Times New Roman" panose="02020603050405020304" pitchFamily="18" charset="0"/>
            </a:endParaRPr>
          </a:p>
          <a:p>
            <a:pPr marL="380990" indent="-380990">
              <a:lnSpc>
                <a:spcPct val="150000"/>
              </a:lnSpc>
              <a:buClr>
                <a:schemeClr val="tx1"/>
              </a:buClr>
              <a:buFont typeface="Arial" panose="020B0604020202020204" pitchFamily="34" charset="0"/>
              <a:buChar char="•"/>
            </a:pPr>
            <a:r>
              <a:rPr lang="en-US" altLang="zh-CN" sz="2133" dirty="0">
                <a:ln w="6350">
                  <a:noFill/>
                </a:ln>
                <a:latin typeface="Times New Roman" panose="02020603050405020304" pitchFamily="18" charset="0"/>
                <a:ea typeface="微软雅黑" pitchFamily="34" charset="-122"/>
                <a:cs typeface="Times New Roman" panose="02020603050405020304" pitchFamily="18" charset="0"/>
              </a:rPr>
              <a:t>Risk management plan</a:t>
            </a:r>
            <a:endParaRPr lang="zh-CN" altLang="en-US" sz="1333"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24299222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344402" y="313325"/>
            <a:ext cx="2640513"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Contents</a:t>
            </a:r>
            <a:endParaRPr lang="zh-CN" altLang="en-US" sz="4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33F408E-51A1-40CB-8000-F65F3BDF3340}"/>
              </a:ext>
            </a:extLst>
          </p:cNvPr>
          <p:cNvSpPr txBox="1"/>
          <p:nvPr/>
        </p:nvSpPr>
        <p:spPr>
          <a:xfrm>
            <a:off x="609600" y="1217602"/>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01 | Problem Definition and Goal</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8A37062-2E67-4904-93CD-A141E881BD08}"/>
              </a:ext>
            </a:extLst>
          </p:cNvPr>
          <p:cNvSpPr txBox="1"/>
          <p:nvPr/>
        </p:nvSpPr>
        <p:spPr>
          <a:xfrm>
            <a:off x="609600" y="1873951"/>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02 | Market Analysis</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E403AE4-4584-4C5A-ACEE-5A8EAEBC34AB}"/>
              </a:ext>
            </a:extLst>
          </p:cNvPr>
          <p:cNvSpPr txBox="1"/>
          <p:nvPr/>
        </p:nvSpPr>
        <p:spPr>
          <a:xfrm>
            <a:off x="609600" y="2532007"/>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03 | Methods</a:t>
            </a:r>
            <a:endParaRPr lang="zh-CN" altLang="en-US" sz="2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398A32A-4C17-4410-8F7F-64A0336BC71E}"/>
              </a:ext>
            </a:extLst>
          </p:cNvPr>
          <p:cNvSpPr txBox="1"/>
          <p:nvPr/>
        </p:nvSpPr>
        <p:spPr>
          <a:xfrm>
            <a:off x="609600" y="3186649"/>
            <a:ext cx="7747553"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04 | Programming Language, Frameworks and Tools</a:t>
            </a:r>
            <a:endParaRPr lang="zh-CN" altLang="en-US" sz="24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99A49E66-A302-4C89-A4FE-00E7F5D55216}"/>
              </a:ext>
            </a:extLst>
          </p:cNvPr>
          <p:cNvSpPr txBox="1"/>
          <p:nvPr/>
        </p:nvSpPr>
        <p:spPr>
          <a:xfrm>
            <a:off x="609600" y="3841291"/>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05 | Process</a:t>
            </a:r>
            <a:endParaRPr lang="zh-CN" altLang="en-US" sz="24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CCA5F97-402B-444E-8E44-32F107870968}"/>
              </a:ext>
            </a:extLst>
          </p:cNvPr>
          <p:cNvSpPr txBox="1"/>
          <p:nvPr/>
        </p:nvSpPr>
        <p:spPr>
          <a:xfrm>
            <a:off x="612533" y="4495933"/>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06 | Project risk management</a:t>
            </a:r>
            <a:endParaRPr lang="zh-CN" altLang="en-US"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D96EF15-98DF-4045-9944-EB6FA105FE3D}"/>
              </a:ext>
            </a:extLst>
          </p:cNvPr>
          <p:cNvSpPr txBox="1"/>
          <p:nvPr/>
        </p:nvSpPr>
        <p:spPr>
          <a:xfrm>
            <a:off x="609600" y="5150575"/>
            <a:ext cx="654304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07 | Project schedule</a:t>
            </a:r>
            <a:endParaRPr lang="zh-CN" altLang="en-US" sz="24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197A178-058B-4F67-A456-04CCE57EC11F}"/>
              </a:ext>
            </a:extLst>
          </p:cNvPr>
          <p:cNvSpPr>
            <a:spLocks noGrp="1"/>
          </p:cNvSpPr>
          <p:nvPr>
            <p:ph type="sldNum" sz="quarter" idx="12"/>
          </p:nvPr>
        </p:nvSpPr>
        <p:spPr/>
        <p:txBody>
          <a:bodyPr/>
          <a:lstStyle/>
          <a:p>
            <a:fld id="{B4868FC9-AF3C-4454-80EF-91C4AEE13AC0}" type="slidenum">
              <a:rPr lang="zh-CN" altLang="en-US" smtClean="0"/>
              <a:t>2</a:t>
            </a:fld>
            <a:endParaRPr lang="zh-CN" altLang="en-US"/>
          </a:p>
        </p:txBody>
      </p:sp>
    </p:spTree>
    <p:extLst>
      <p:ext uri="{BB962C8B-B14F-4D97-AF65-F5344CB8AC3E}">
        <p14:creationId xmlns:p14="http://schemas.microsoft.com/office/powerpoint/2010/main" val="5308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ACF242-DF60-403C-8655-D4B4EA70E932}"/>
              </a:ext>
            </a:extLst>
          </p:cNvPr>
          <p:cNvSpPr txBox="1"/>
          <p:nvPr/>
        </p:nvSpPr>
        <p:spPr>
          <a:xfrm>
            <a:off x="495631" y="388356"/>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Project Risk Management</a:t>
            </a:r>
          </a:p>
        </p:txBody>
      </p:sp>
      <p:sp>
        <p:nvSpPr>
          <p:cNvPr id="5" name="文本框 4">
            <a:extLst>
              <a:ext uri="{FF2B5EF4-FFF2-40B4-BE49-F238E27FC236}">
                <a16:creationId xmlns:a16="http://schemas.microsoft.com/office/drawing/2014/main" id="{3C0776F6-611E-4301-9429-99A361AE445E}"/>
              </a:ext>
            </a:extLst>
          </p:cNvPr>
          <p:cNvSpPr txBox="1"/>
          <p:nvPr/>
        </p:nvSpPr>
        <p:spPr>
          <a:xfrm>
            <a:off x="1027233" y="1783937"/>
            <a:ext cx="10446689"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Late delivery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Changes in requirements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Lack of Development Experience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Deviation from software engineering standards </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product user scale is different from the actual one</a:t>
            </a:r>
          </a:p>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Technology does not meet specifications</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05ECFF9-C658-424E-94FB-332503524A64}"/>
              </a:ext>
            </a:extLst>
          </p:cNvPr>
          <p:cNvSpPr txBox="1"/>
          <p:nvPr/>
        </p:nvSpPr>
        <p:spPr>
          <a:xfrm>
            <a:off x="1027233" y="5401730"/>
            <a:ext cx="7570530" cy="498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Risk Mitigation, Monitoring, and Management (RMMM) plan [6]</a:t>
            </a:r>
          </a:p>
        </p:txBody>
      </p:sp>
      <p:sp>
        <p:nvSpPr>
          <p:cNvPr id="8" name="文本框 7">
            <a:extLst>
              <a:ext uri="{FF2B5EF4-FFF2-40B4-BE49-F238E27FC236}">
                <a16:creationId xmlns:a16="http://schemas.microsoft.com/office/drawing/2014/main" id="{2C6E51DE-A925-4269-AF7E-2AA4DB5E2D61}"/>
              </a:ext>
            </a:extLst>
          </p:cNvPr>
          <p:cNvSpPr txBox="1"/>
          <p:nvPr/>
        </p:nvSpPr>
        <p:spPr>
          <a:xfrm>
            <a:off x="718078" y="4691402"/>
            <a:ext cx="3746431" cy="579967"/>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Risk Management Plan</a:t>
            </a:r>
          </a:p>
        </p:txBody>
      </p:sp>
      <p:sp>
        <p:nvSpPr>
          <p:cNvPr id="9" name="文本框 8">
            <a:extLst>
              <a:ext uri="{FF2B5EF4-FFF2-40B4-BE49-F238E27FC236}">
                <a16:creationId xmlns:a16="http://schemas.microsoft.com/office/drawing/2014/main" id="{5C82FB1C-CFA8-496A-8946-F5F0E1E76278}"/>
              </a:ext>
            </a:extLst>
          </p:cNvPr>
          <p:cNvSpPr txBox="1"/>
          <p:nvPr/>
        </p:nvSpPr>
        <p:spPr>
          <a:xfrm>
            <a:off x="718078" y="1213267"/>
            <a:ext cx="1348114" cy="579967"/>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Risk</a:t>
            </a:r>
          </a:p>
        </p:txBody>
      </p:sp>
      <p:sp>
        <p:nvSpPr>
          <p:cNvPr id="2" name="灯片编号占位符 1">
            <a:extLst>
              <a:ext uri="{FF2B5EF4-FFF2-40B4-BE49-F238E27FC236}">
                <a16:creationId xmlns:a16="http://schemas.microsoft.com/office/drawing/2014/main" id="{3E3B8466-5347-4283-8690-5F8DA1E32F5C}"/>
              </a:ext>
            </a:extLst>
          </p:cNvPr>
          <p:cNvSpPr>
            <a:spLocks noGrp="1"/>
          </p:cNvSpPr>
          <p:nvPr>
            <p:ph type="sldNum" sz="quarter" idx="12"/>
          </p:nvPr>
        </p:nvSpPr>
        <p:spPr/>
        <p:txBody>
          <a:bodyPr/>
          <a:lstStyle/>
          <a:p>
            <a:fld id="{B4868FC9-AF3C-4454-80EF-91C4AEE13AC0}" type="slidenum">
              <a:rPr lang="zh-CN" altLang="en-US" smtClean="0"/>
              <a:t>20</a:t>
            </a:fld>
            <a:endParaRPr lang="zh-CN" altLang="en-US"/>
          </a:p>
        </p:txBody>
      </p:sp>
    </p:spTree>
    <p:extLst>
      <p:ext uri="{BB962C8B-B14F-4D97-AF65-F5344CB8AC3E}">
        <p14:creationId xmlns:p14="http://schemas.microsoft.com/office/powerpoint/2010/main" val="417832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974891" y="2138343"/>
            <a:ext cx="8035182" cy="173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07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Project Schedule</a:t>
            </a:r>
          </a:p>
          <a:p>
            <a:pPr>
              <a:lnSpc>
                <a:spcPct val="150000"/>
              </a:lnSpc>
              <a:buClr>
                <a:srgbClr val="37B0E8"/>
              </a:buClr>
            </a:pP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C8D74E24-5DA3-4D87-AFC8-2E854BCF8A93}"/>
              </a:ext>
            </a:extLst>
          </p:cNvPr>
          <p:cNvSpPr>
            <a:spLocks noChangeArrowheads="1"/>
          </p:cNvSpPr>
          <p:nvPr/>
        </p:nvSpPr>
        <p:spPr bwMode="auto">
          <a:xfrm>
            <a:off x="1661696" y="3274159"/>
            <a:ext cx="3586427" cy="10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n w="6350">
                  <a:noFill/>
                </a:ln>
                <a:latin typeface="Times New Roman" panose="02020603050405020304" pitchFamily="18" charset="0"/>
                <a:ea typeface="微软雅黑" pitchFamily="34" charset="-122"/>
                <a:cs typeface="Times New Roman" panose="02020603050405020304" pitchFamily="18" charset="0"/>
              </a:rPr>
              <a:t>Project schedule table</a:t>
            </a:r>
            <a:endParaRPr lang="zh-CN" altLang="en-US" sz="2400" dirty="0">
              <a:ln w="6350">
                <a:noFill/>
              </a:ln>
              <a:latin typeface="Times New Roman" panose="02020603050405020304" pitchFamily="18" charset="0"/>
              <a:ea typeface="微软雅黑" pitchFamily="34" charset="-122"/>
              <a:cs typeface="Times New Roman" panose="02020603050405020304" pitchFamily="18" charset="0"/>
            </a:endParaRPr>
          </a:p>
          <a:p>
            <a:pPr marL="380990" indent="-380990">
              <a:lnSpc>
                <a:spcPct val="150000"/>
              </a:lnSpc>
              <a:buClr>
                <a:schemeClr val="tx1"/>
              </a:buClr>
              <a:buFont typeface="Arial" panose="020B0604020202020204" pitchFamily="34" charset="0"/>
              <a:buChar char="•"/>
            </a:pPr>
            <a:r>
              <a:rPr lang="en-US" altLang="zh-CN" sz="2400" dirty="0">
                <a:ln w="6350">
                  <a:noFill/>
                </a:ln>
                <a:latin typeface="Times New Roman" panose="02020603050405020304" pitchFamily="18" charset="0"/>
                <a:ea typeface="微软雅黑" pitchFamily="34" charset="-122"/>
                <a:cs typeface="Times New Roman" panose="02020603050405020304" pitchFamily="18" charset="0"/>
              </a:rPr>
              <a:t>Gantt chart</a:t>
            </a:r>
            <a:r>
              <a:rPr lang="en-US" altLang="zh-CN" sz="1400"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a:t>
            </a:r>
            <a:endParaRPr lang="zh-CN" altLang="en-US" sz="1400" dirty="0">
              <a:ln w="6350">
                <a:noFill/>
              </a:ln>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02465571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62EC42-40D5-46BD-9EED-9E24DD1152ED}"/>
              </a:ext>
            </a:extLst>
          </p:cNvPr>
          <p:cNvSpPr txBox="1"/>
          <p:nvPr/>
        </p:nvSpPr>
        <p:spPr>
          <a:xfrm>
            <a:off x="275440" y="132360"/>
            <a:ext cx="624177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Project Schedule</a:t>
            </a:r>
          </a:p>
        </p:txBody>
      </p:sp>
      <p:pic>
        <p:nvPicPr>
          <p:cNvPr id="6" name="图片 5">
            <a:extLst>
              <a:ext uri="{FF2B5EF4-FFF2-40B4-BE49-F238E27FC236}">
                <a16:creationId xmlns:a16="http://schemas.microsoft.com/office/drawing/2014/main" id="{120B6792-2A15-470C-9BE3-BD57F78DB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2" y="948712"/>
            <a:ext cx="3276427" cy="5407264"/>
          </a:xfrm>
          <a:prstGeom prst="rect">
            <a:avLst/>
          </a:prstGeom>
        </p:spPr>
      </p:pic>
      <p:pic>
        <p:nvPicPr>
          <p:cNvPr id="8" name="图片 7">
            <a:extLst>
              <a:ext uri="{FF2B5EF4-FFF2-40B4-BE49-F238E27FC236}">
                <a16:creationId xmlns:a16="http://schemas.microsoft.com/office/drawing/2014/main" id="{83EB1D1E-969D-497F-8752-A6901D1B1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257" y="1784040"/>
            <a:ext cx="5122656" cy="2941216"/>
          </a:xfrm>
          <a:prstGeom prst="rect">
            <a:avLst/>
          </a:prstGeom>
        </p:spPr>
      </p:pic>
      <p:sp>
        <p:nvSpPr>
          <p:cNvPr id="5" name="文本框 4">
            <a:extLst>
              <a:ext uri="{FF2B5EF4-FFF2-40B4-BE49-F238E27FC236}">
                <a16:creationId xmlns:a16="http://schemas.microsoft.com/office/drawing/2014/main" id="{235E34C6-0BF8-426F-A187-AEE4975B1F8A}"/>
              </a:ext>
            </a:extLst>
          </p:cNvPr>
          <p:cNvSpPr txBox="1"/>
          <p:nvPr/>
        </p:nvSpPr>
        <p:spPr>
          <a:xfrm>
            <a:off x="1139063" y="6356308"/>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Project Schedule Table</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5F162A5-BC9D-4A8D-959E-436F64FBB670}"/>
              </a:ext>
            </a:extLst>
          </p:cNvPr>
          <p:cNvSpPr txBox="1"/>
          <p:nvPr/>
        </p:nvSpPr>
        <p:spPr>
          <a:xfrm>
            <a:off x="6259008" y="5073960"/>
            <a:ext cx="62417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Gantt Chart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BDB67B60-7E90-4948-869C-3860A7A84446}"/>
              </a:ext>
            </a:extLst>
          </p:cNvPr>
          <p:cNvSpPr>
            <a:spLocks noGrp="1"/>
          </p:cNvSpPr>
          <p:nvPr>
            <p:ph type="sldNum" sz="quarter" idx="12"/>
          </p:nvPr>
        </p:nvSpPr>
        <p:spPr/>
        <p:txBody>
          <a:bodyPr/>
          <a:lstStyle/>
          <a:p>
            <a:fld id="{B4868FC9-AF3C-4454-80EF-91C4AEE13AC0}" type="slidenum">
              <a:rPr lang="zh-CN" altLang="en-US" smtClean="0"/>
              <a:t>22</a:t>
            </a:fld>
            <a:endParaRPr lang="zh-CN" altLang="en-US"/>
          </a:p>
        </p:txBody>
      </p:sp>
    </p:spTree>
    <p:extLst>
      <p:ext uri="{BB962C8B-B14F-4D97-AF65-F5344CB8AC3E}">
        <p14:creationId xmlns:p14="http://schemas.microsoft.com/office/powerpoint/2010/main" val="303547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62EC42-40D5-46BD-9EED-9E24DD1152ED}"/>
              </a:ext>
            </a:extLst>
          </p:cNvPr>
          <p:cNvSpPr txBox="1"/>
          <p:nvPr/>
        </p:nvSpPr>
        <p:spPr>
          <a:xfrm>
            <a:off x="465093" y="505048"/>
            <a:ext cx="624177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References</a:t>
            </a:r>
          </a:p>
        </p:txBody>
      </p:sp>
      <p:sp>
        <p:nvSpPr>
          <p:cNvPr id="6" name="内容占位符 5">
            <a:extLst>
              <a:ext uri="{FF2B5EF4-FFF2-40B4-BE49-F238E27FC236}">
                <a16:creationId xmlns:a16="http://schemas.microsoft.com/office/drawing/2014/main" id="{7C9407BB-B6A4-4664-8584-880E9A996691}"/>
              </a:ext>
            </a:extLst>
          </p:cNvPr>
          <p:cNvSpPr>
            <a:spLocks noGrp="1"/>
          </p:cNvSpPr>
          <p:nvPr>
            <p:ph idx="1"/>
          </p:nvPr>
        </p:nvSpPr>
        <p:spPr>
          <a:xfrm>
            <a:off x="225778" y="1298222"/>
            <a:ext cx="9381068" cy="4888089"/>
          </a:xfrm>
        </p:spPr>
        <p:txBody>
          <a:bodyPr>
            <a:normAutofit fontScale="62500" lnSpcReduction="20000"/>
          </a:bodyPr>
          <a:lstStyle/>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Global Flow of Tertiary-Level Students. (2022, February 27). UNESCO Institute of Statistics. http://uis.unesco.org/en/uis-student-flow</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Leading Places of Origin of International Students, 2020/21. (n.d.). Institute of International Education, Inc. https://opendoorsdata.org/infographic/leading-places-of origin-of-international-students-2020-21/</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Lu, Y. (2014, December 26). Studying Abroad under the Impact of the Internet: DIY Has Become the “New Normal.” People’s Political Consultative Conference Network. https://www.rmzxb.com.cn/zszq/tj/2014/12/26/424158.shtml</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(2022, February 27). The </a:t>
            </a:r>
            <a:r>
              <a:rPr lang="en-US" altLang="zh-CN" sz="2600" dirty="0" err="1">
                <a:solidFill>
                  <a:schemeClr val="tx1"/>
                </a:solidFill>
                <a:latin typeface="Times New Roman" panose="02020603050405020304" pitchFamily="18" charset="0"/>
                <a:cs typeface="Times New Roman" panose="02020603050405020304" pitchFamily="18" charset="0"/>
              </a:rPr>
              <a:t>GradCafe</a:t>
            </a:r>
            <a:r>
              <a:rPr lang="en-US" altLang="zh-CN" sz="2600" dirty="0">
                <a:solidFill>
                  <a:schemeClr val="tx1"/>
                </a:solidFill>
                <a:latin typeface="Times New Roman" panose="02020603050405020304" pitchFamily="18" charset="0"/>
                <a:cs typeface="Times New Roman" panose="02020603050405020304" pitchFamily="18" charset="0"/>
              </a:rPr>
              <a:t>. https://forum.thegradcafe.com </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(2022, February 27). 1point3acres. https://www.1point3acres.com/bbs/</a:t>
            </a:r>
          </a:p>
          <a:p>
            <a:pPr marL="457200" indent="-457200">
              <a:lnSpc>
                <a:spcPct val="160000"/>
              </a:lnSpc>
              <a:buFont typeface="+mj-lt"/>
              <a:buAutoNum type="arabicPeriod"/>
            </a:pPr>
            <a:r>
              <a:rPr lang="en-US" altLang="zh-CN" sz="2600" dirty="0">
                <a:solidFill>
                  <a:schemeClr val="tx1"/>
                </a:solidFill>
                <a:latin typeface="Times New Roman" panose="02020603050405020304" pitchFamily="18" charset="0"/>
                <a:cs typeface="Times New Roman" panose="02020603050405020304" pitchFamily="18" charset="0"/>
              </a:rPr>
              <a:t>Pressman, R. S. (1987). Software engineering: A practitioner's approach. New York: McGraw-Hill.</a:t>
            </a:r>
          </a:p>
          <a:p>
            <a:pPr marL="457200" indent="-457200">
              <a:lnSpc>
                <a:spcPct val="160000"/>
              </a:lnSpc>
              <a:buFont typeface="+mj-lt"/>
              <a:buAutoNum type="arabicPeriod"/>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988DF4C-9055-4A17-BB49-F53B05D6DA5F}"/>
              </a:ext>
            </a:extLst>
          </p:cNvPr>
          <p:cNvSpPr>
            <a:spLocks noGrp="1"/>
          </p:cNvSpPr>
          <p:nvPr>
            <p:ph type="sldNum" sz="quarter" idx="12"/>
          </p:nvPr>
        </p:nvSpPr>
        <p:spPr/>
        <p:txBody>
          <a:bodyPr/>
          <a:lstStyle/>
          <a:p>
            <a:fld id="{B4868FC9-AF3C-4454-80EF-91C4AEE13AC0}" type="slidenum">
              <a:rPr lang="zh-CN" altLang="en-US" smtClean="0"/>
              <a:t>23</a:t>
            </a:fld>
            <a:endParaRPr lang="zh-CN" altLang="en-US"/>
          </a:p>
        </p:txBody>
      </p:sp>
    </p:spTree>
    <p:extLst>
      <p:ext uri="{BB962C8B-B14F-4D97-AF65-F5344CB8AC3E}">
        <p14:creationId xmlns:p14="http://schemas.microsoft.com/office/powerpoint/2010/main" val="270802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BABF2-F3BB-41D4-B4E6-1A91F420C222}"/>
              </a:ext>
            </a:extLst>
          </p:cNvPr>
          <p:cNvSpPr>
            <a:spLocks noGrp="1"/>
          </p:cNvSpPr>
          <p:nvPr>
            <p:ph type="title"/>
          </p:nvPr>
        </p:nvSpPr>
        <p:spPr>
          <a:xfrm>
            <a:off x="2720623" y="2901245"/>
            <a:ext cx="6287911" cy="1320800"/>
          </a:xfrm>
        </p:spPr>
        <p:txBody>
          <a:bodyPr>
            <a:normAutofit/>
          </a:bodyPr>
          <a:lstStyle/>
          <a:p>
            <a:r>
              <a:rPr lang="en-US" altLang="zh-CN" sz="4400" dirty="0">
                <a:solidFill>
                  <a:schemeClr val="tx1"/>
                </a:solidFill>
                <a:latin typeface="Times New Roman" panose="02020603050405020304" pitchFamily="18" charset="0"/>
                <a:cs typeface="Times New Roman" panose="02020603050405020304" pitchFamily="18" charset="0"/>
              </a:rPr>
              <a:t>Thanks for listening!</a:t>
            </a:r>
            <a:endParaRPr lang="zh-CN" altLang="en-US" sz="440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2851883-00E3-485D-8443-D9233CA0FA47}"/>
              </a:ext>
            </a:extLst>
          </p:cNvPr>
          <p:cNvSpPr>
            <a:spLocks noGrp="1"/>
          </p:cNvSpPr>
          <p:nvPr>
            <p:ph type="sldNum" sz="quarter" idx="12"/>
          </p:nvPr>
        </p:nvSpPr>
        <p:spPr/>
        <p:txBody>
          <a:bodyPr/>
          <a:lstStyle/>
          <a:p>
            <a:fld id="{B4868FC9-AF3C-4454-80EF-91C4AEE13AC0}" type="slidenum">
              <a:rPr lang="zh-CN" altLang="en-US" smtClean="0"/>
              <a:t>24</a:t>
            </a:fld>
            <a:endParaRPr lang="zh-CN" altLang="en-US"/>
          </a:p>
        </p:txBody>
      </p:sp>
    </p:spTree>
    <p:extLst>
      <p:ext uri="{BB962C8B-B14F-4D97-AF65-F5344CB8AC3E}">
        <p14:creationId xmlns:p14="http://schemas.microsoft.com/office/powerpoint/2010/main" val="394962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715246" y="1593925"/>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01 </a:t>
            </a:r>
            <a:r>
              <a:rPr lang="en-US" altLang="zh-CN" sz="4000" dirty="0">
                <a:ln w="6350">
                  <a:noFill/>
                </a:ln>
                <a:latin typeface="Times New Roman" panose="02020603050405020304" pitchFamily="18" charset="0"/>
                <a:ea typeface="微软雅黑" pitchFamily="34" charset="-122"/>
                <a:cs typeface="Times New Roman" panose="02020603050405020304" pitchFamily="18" charset="0"/>
              </a:rPr>
              <a:t>|</a:t>
            </a:r>
            <a:r>
              <a:rPr lang="en-US" altLang="zh-CN" sz="4000" b="1" dirty="0">
                <a:latin typeface="Times New Roman" panose="02020603050405020304" pitchFamily="18" charset="0"/>
                <a:ea typeface="微软雅黑" pitchFamily="34" charset="-122"/>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Problem Definition and Goal</a:t>
            </a:r>
            <a:endParaRPr lang="zh-CN" altLang="en-US" sz="4000" b="1" dirty="0">
              <a:ln w="6350">
                <a:noFill/>
              </a:ln>
              <a:solidFill>
                <a:srgbClr val="37B0E8"/>
              </a:solidFill>
              <a:latin typeface="微软雅黑" pitchFamily="34" charset="-122"/>
              <a:ea typeface="微软雅黑" pitchFamily="34" charset="-122"/>
            </a:endParaRPr>
          </a:p>
        </p:txBody>
      </p:sp>
      <p:sp>
        <p:nvSpPr>
          <p:cNvPr id="3" name="Rectangle 44">
            <a:extLst>
              <a:ext uri="{FF2B5EF4-FFF2-40B4-BE49-F238E27FC236}">
                <a16:creationId xmlns:a16="http://schemas.microsoft.com/office/drawing/2014/main" id="{8EBC1100-E44A-4CF2-B624-909421E234EA}"/>
              </a:ext>
            </a:extLst>
          </p:cNvPr>
          <p:cNvSpPr>
            <a:spLocks noChangeArrowheads="1"/>
          </p:cNvSpPr>
          <p:nvPr/>
        </p:nvSpPr>
        <p:spPr bwMode="auto">
          <a:xfrm>
            <a:off x="1076931" y="3024137"/>
            <a:ext cx="5840079" cy="15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What is MUST Graduate Application Forum</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Why do we need to design this website</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Our Target</a:t>
            </a:r>
          </a:p>
        </p:txBody>
      </p:sp>
    </p:spTree>
    <p:extLst>
      <p:ext uri="{BB962C8B-B14F-4D97-AF65-F5344CB8AC3E}">
        <p14:creationId xmlns:p14="http://schemas.microsoft.com/office/powerpoint/2010/main" val="1214847989"/>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29DC3D-4B51-4BA9-89BB-AFE326F7D787}"/>
              </a:ext>
            </a:extLst>
          </p:cNvPr>
          <p:cNvSpPr txBox="1"/>
          <p:nvPr/>
        </p:nvSpPr>
        <p:spPr>
          <a:xfrm>
            <a:off x="492541" y="568059"/>
            <a:ext cx="7417925" cy="15170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zh-CN" sz="2800" b="1" dirty="0">
                <a:latin typeface="Times New Roman" panose="02020603050405020304" pitchFamily="18" charset="0"/>
                <a:cs typeface="Times New Roman" panose="02020603050405020304" pitchFamily="18" charset="0"/>
              </a:rPr>
              <a:t>What is MUST Graduate Application Forum</a:t>
            </a:r>
          </a:p>
        </p:txBody>
      </p:sp>
      <p:sp>
        <p:nvSpPr>
          <p:cNvPr id="5" name="文本框 4">
            <a:extLst>
              <a:ext uri="{FF2B5EF4-FFF2-40B4-BE49-F238E27FC236}">
                <a16:creationId xmlns:a16="http://schemas.microsoft.com/office/drawing/2014/main" id="{393552A7-B482-4761-825C-E43E48C80FB4}"/>
              </a:ext>
            </a:extLst>
          </p:cNvPr>
          <p:cNvSpPr txBox="1"/>
          <p:nvPr/>
        </p:nvSpPr>
        <p:spPr>
          <a:xfrm>
            <a:off x="312928" y="2085094"/>
            <a:ext cx="9304601" cy="3131777"/>
          </a:xfrm>
          <a:prstGeom prst="rect">
            <a:avLst/>
          </a:prstGeom>
        </p:spPr>
        <p:txBody>
          <a:bodyPr vert="horz" lIns="91440" tIns="45720" rIns="91440" bIns="45720" rtlCol="0">
            <a:normAutofit fontScale="92500" lnSpcReduction="20000"/>
          </a:bodyPr>
          <a:lstStyle/>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MUST Graduate Application Forum is a website</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The target group is MUST students</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Provide MUST students with cases of successful applications of previous MUST students</a:t>
            </a:r>
          </a:p>
          <a:p>
            <a:pPr indent="-182880" defTabSz="914400">
              <a:spcAft>
                <a:spcPts val="600"/>
              </a:spcAft>
              <a:buClr>
                <a:schemeClr val="tx1">
                  <a:lumMod val="85000"/>
                  <a:lumOff val="15000"/>
                </a:schemeClr>
              </a:buClr>
              <a:buFont typeface="Garamond" pitchFamily="18" charset="0"/>
              <a:buChar char="◦"/>
            </a:pPr>
            <a:endParaRPr lang="en-US" altLang="zh-CN" sz="2400" dirty="0">
              <a:latin typeface="Times New Roman" panose="02020603050405020304" pitchFamily="18" charset="0"/>
              <a:cs typeface="Times New Roman" panose="02020603050405020304" pitchFamily="18" charset="0"/>
            </a:endParaRPr>
          </a:p>
          <a:p>
            <a:pPr marL="285750" indent="-182880" defTabSz="914400">
              <a:spcAft>
                <a:spcPts val="600"/>
              </a:spcAft>
              <a:buClr>
                <a:schemeClr val="tx1">
                  <a:lumMod val="85000"/>
                  <a:lumOff val="15000"/>
                </a:schemeClr>
              </a:buClr>
              <a:buFont typeface="Garamond" pitchFamily="18" charset="0"/>
              <a:buChar char="◦"/>
            </a:pPr>
            <a:r>
              <a:rPr lang="en-US" altLang="zh-CN" sz="2400" dirty="0">
                <a:latin typeface="Times New Roman" panose="02020603050405020304" pitchFamily="18" charset="0"/>
                <a:cs typeface="Times New Roman" panose="02020603050405020304" pitchFamily="18" charset="0"/>
              </a:rPr>
              <a:t>Build the communication between students who want to apply and students who have applied successfully</a:t>
            </a:r>
          </a:p>
        </p:txBody>
      </p:sp>
      <p:sp>
        <p:nvSpPr>
          <p:cNvPr id="2" name="灯片编号占位符 1">
            <a:extLst>
              <a:ext uri="{FF2B5EF4-FFF2-40B4-BE49-F238E27FC236}">
                <a16:creationId xmlns:a16="http://schemas.microsoft.com/office/drawing/2014/main" id="{6FFB2970-ABE1-4864-91EC-FE830289DA10}"/>
              </a:ext>
            </a:extLst>
          </p:cNvPr>
          <p:cNvSpPr>
            <a:spLocks noGrp="1"/>
          </p:cNvSpPr>
          <p:nvPr>
            <p:ph type="sldNum" sz="quarter" idx="12"/>
          </p:nvPr>
        </p:nvSpPr>
        <p:spPr/>
        <p:txBody>
          <a:bodyPr/>
          <a:lstStyle/>
          <a:p>
            <a:fld id="{B4868FC9-AF3C-4454-80EF-91C4AEE13AC0}" type="slidenum">
              <a:rPr lang="zh-CN" altLang="en-US" smtClean="0"/>
              <a:t>4</a:t>
            </a:fld>
            <a:endParaRPr lang="zh-CN" altLang="en-US"/>
          </a:p>
        </p:txBody>
      </p:sp>
    </p:spTree>
    <p:extLst>
      <p:ext uri="{BB962C8B-B14F-4D97-AF65-F5344CB8AC3E}">
        <p14:creationId xmlns:p14="http://schemas.microsoft.com/office/powerpoint/2010/main" val="181958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5554CC-BA1C-4FFC-A3A9-D312F9B16DAB}"/>
              </a:ext>
            </a:extLst>
          </p:cNvPr>
          <p:cNvSpPr txBox="1"/>
          <p:nvPr/>
        </p:nvSpPr>
        <p:spPr>
          <a:xfrm>
            <a:off x="207910" y="227247"/>
            <a:ext cx="816032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Application Status of MUST Students</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7" name="图表 6">
            <a:extLst>
              <a:ext uri="{FF2B5EF4-FFF2-40B4-BE49-F238E27FC236}">
                <a16:creationId xmlns:a16="http://schemas.microsoft.com/office/drawing/2014/main" id="{67F732C5-3956-4709-845E-F652626A41A3}"/>
              </a:ext>
            </a:extLst>
          </p:cNvPr>
          <p:cNvGraphicFramePr/>
          <p:nvPr>
            <p:extLst>
              <p:ext uri="{D42A27DB-BD31-4B8C-83A1-F6EECF244321}">
                <p14:modId xmlns:p14="http://schemas.microsoft.com/office/powerpoint/2010/main" val="3650189338"/>
              </p:ext>
            </p:extLst>
          </p:nvPr>
        </p:nvGraphicFramePr>
        <p:xfrm>
          <a:off x="2726209" y="874644"/>
          <a:ext cx="5405119" cy="319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5BF5F8F9-AE1D-4E37-8F2B-166C6AED6027}"/>
              </a:ext>
            </a:extLst>
          </p:cNvPr>
          <p:cNvGraphicFramePr/>
          <p:nvPr>
            <p:extLst>
              <p:ext uri="{D42A27DB-BD31-4B8C-83A1-F6EECF244321}">
                <p14:modId xmlns:p14="http://schemas.microsoft.com/office/powerpoint/2010/main" val="821154497"/>
              </p:ext>
            </p:extLst>
          </p:nvPr>
        </p:nvGraphicFramePr>
        <p:xfrm>
          <a:off x="-528810" y="3371378"/>
          <a:ext cx="5542942" cy="3705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a:extLst>
              <a:ext uri="{FF2B5EF4-FFF2-40B4-BE49-F238E27FC236}">
                <a16:creationId xmlns:a16="http://schemas.microsoft.com/office/drawing/2014/main" id="{6616305B-19A1-4241-B521-C284D99CC4D6}"/>
              </a:ext>
            </a:extLst>
          </p:cNvPr>
          <p:cNvGraphicFramePr/>
          <p:nvPr>
            <p:extLst>
              <p:ext uri="{D42A27DB-BD31-4B8C-83A1-F6EECF244321}">
                <p14:modId xmlns:p14="http://schemas.microsoft.com/office/powerpoint/2010/main" val="1408621607"/>
              </p:ext>
            </p:extLst>
          </p:nvPr>
        </p:nvGraphicFramePr>
        <p:xfrm>
          <a:off x="5034844" y="3334603"/>
          <a:ext cx="5614783" cy="3778784"/>
        </p:xfrm>
        <a:graphic>
          <a:graphicData uri="http://schemas.openxmlformats.org/drawingml/2006/chart">
            <c:chart xmlns:c="http://schemas.openxmlformats.org/drawingml/2006/chart" xmlns:r="http://schemas.openxmlformats.org/officeDocument/2006/relationships" r:id="rId4"/>
          </a:graphicData>
        </a:graphic>
      </p:graphicFrame>
      <p:sp>
        <p:nvSpPr>
          <p:cNvPr id="2" name="灯片编号占位符 1">
            <a:extLst>
              <a:ext uri="{FF2B5EF4-FFF2-40B4-BE49-F238E27FC236}">
                <a16:creationId xmlns:a16="http://schemas.microsoft.com/office/drawing/2014/main" id="{6707F81C-7375-4F92-AEA1-4D6A4BFF5042}"/>
              </a:ext>
            </a:extLst>
          </p:cNvPr>
          <p:cNvSpPr>
            <a:spLocks noGrp="1"/>
          </p:cNvSpPr>
          <p:nvPr>
            <p:ph type="sldNum" sz="quarter" idx="12"/>
          </p:nvPr>
        </p:nvSpPr>
        <p:spPr/>
        <p:txBody>
          <a:bodyPr/>
          <a:lstStyle/>
          <a:p>
            <a:fld id="{B4868FC9-AF3C-4454-80EF-91C4AEE13AC0}" type="slidenum">
              <a:rPr lang="zh-CN" altLang="en-US" smtClean="0"/>
              <a:t>5</a:t>
            </a:fld>
            <a:endParaRPr lang="zh-CN" altLang="en-US"/>
          </a:p>
        </p:txBody>
      </p:sp>
    </p:spTree>
    <p:extLst>
      <p:ext uri="{BB962C8B-B14F-4D97-AF65-F5344CB8AC3E}">
        <p14:creationId xmlns:p14="http://schemas.microsoft.com/office/powerpoint/2010/main" val="401229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46CCD6F-1DF0-411B-8C80-016BCE239B9B}"/>
              </a:ext>
            </a:extLst>
          </p:cNvPr>
          <p:cNvGraphicFramePr/>
          <p:nvPr>
            <p:extLst>
              <p:ext uri="{D42A27DB-BD31-4B8C-83A1-F6EECF244321}">
                <p14:modId xmlns:p14="http://schemas.microsoft.com/office/powerpoint/2010/main" val="3860188412"/>
              </p:ext>
            </p:extLst>
          </p:nvPr>
        </p:nvGraphicFramePr>
        <p:xfrm>
          <a:off x="-244928" y="1779814"/>
          <a:ext cx="5219097" cy="35656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a:extLst>
              <a:ext uri="{FF2B5EF4-FFF2-40B4-BE49-F238E27FC236}">
                <a16:creationId xmlns:a16="http://schemas.microsoft.com/office/drawing/2014/main" id="{2B3EC7EE-D688-4BB2-BB89-498C8046DFF5}"/>
              </a:ext>
            </a:extLst>
          </p:cNvPr>
          <p:cNvGraphicFramePr/>
          <p:nvPr>
            <p:extLst>
              <p:ext uri="{D42A27DB-BD31-4B8C-83A1-F6EECF244321}">
                <p14:modId xmlns:p14="http://schemas.microsoft.com/office/powerpoint/2010/main" val="285847501"/>
              </p:ext>
            </p:extLst>
          </p:nvPr>
        </p:nvGraphicFramePr>
        <p:xfrm>
          <a:off x="4584465" y="1299645"/>
          <a:ext cx="5459504" cy="4045864"/>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65DFB18C-E901-4A7D-8F87-27E31CB92C62}"/>
              </a:ext>
            </a:extLst>
          </p:cNvPr>
          <p:cNvSpPr txBox="1"/>
          <p:nvPr/>
        </p:nvSpPr>
        <p:spPr>
          <a:xfrm>
            <a:off x="230488" y="407869"/>
            <a:ext cx="8160327"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Application Status of MUST Students</a:t>
            </a:r>
            <a:endParaRPr lang="zh-CN" altLang="en-US" sz="28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252AF5AB-2835-4D0F-BE85-0633E94DC38D}"/>
              </a:ext>
            </a:extLst>
          </p:cNvPr>
          <p:cNvSpPr>
            <a:spLocks noGrp="1"/>
          </p:cNvSpPr>
          <p:nvPr>
            <p:ph type="sldNum" sz="quarter" idx="12"/>
          </p:nvPr>
        </p:nvSpPr>
        <p:spPr/>
        <p:txBody>
          <a:bodyPr/>
          <a:lstStyle/>
          <a:p>
            <a:fld id="{B4868FC9-AF3C-4454-80EF-91C4AEE13AC0}" type="slidenum">
              <a:rPr lang="zh-CN" altLang="en-US" smtClean="0"/>
              <a:t>6</a:t>
            </a:fld>
            <a:endParaRPr lang="zh-CN" altLang="en-US"/>
          </a:p>
        </p:txBody>
      </p:sp>
    </p:spTree>
    <p:extLst>
      <p:ext uri="{BB962C8B-B14F-4D97-AF65-F5344CB8AC3E}">
        <p14:creationId xmlns:p14="http://schemas.microsoft.com/office/powerpoint/2010/main" val="66585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7A4E63-E74F-4663-A71B-524789C13863}"/>
              </a:ext>
            </a:extLst>
          </p:cNvPr>
          <p:cNvSpPr txBox="1"/>
          <p:nvPr/>
        </p:nvSpPr>
        <p:spPr>
          <a:xfrm>
            <a:off x="199756" y="774834"/>
            <a:ext cx="612370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Data Obtained by MUST Students</a:t>
            </a:r>
            <a:endParaRPr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4F80DB8-7E2F-4224-8C51-F77581700347}"/>
              </a:ext>
            </a:extLst>
          </p:cNvPr>
          <p:cNvSpPr txBox="1"/>
          <p:nvPr/>
        </p:nvSpPr>
        <p:spPr>
          <a:xfrm>
            <a:off x="497738" y="2305615"/>
            <a:ext cx="8973640"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MUST students belong to special overseas undergraduate students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It is difficult to determine whether MUST students belong to 985, 211, or ordinary colleges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Intermediaries and related websites do not have large data about the application of MUST students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reference value of the data from intermediaries and related website is not high </a:t>
            </a:r>
            <a:endParaRPr lang="zh-CN" altLang="en-US" sz="20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ED59398A-28A2-4C09-BDF7-740A8A8DE7D5}"/>
              </a:ext>
            </a:extLst>
          </p:cNvPr>
          <p:cNvSpPr>
            <a:spLocks noGrp="1"/>
          </p:cNvSpPr>
          <p:nvPr>
            <p:ph type="sldNum" sz="quarter" idx="12"/>
          </p:nvPr>
        </p:nvSpPr>
        <p:spPr/>
        <p:txBody>
          <a:bodyPr/>
          <a:lstStyle/>
          <a:p>
            <a:fld id="{B4868FC9-AF3C-4454-80EF-91C4AEE13AC0}" type="slidenum">
              <a:rPr lang="zh-CN" altLang="en-US" smtClean="0"/>
              <a:t>7</a:t>
            </a:fld>
            <a:endParaRPr lang="zh-CN" altLang="en-US"/>
          </a:p>
        </p:txBody>
      </p:sp>
    </p:spTree>
    <p:extLst>
      <p:ext uri="{BB962C8B-B14F-4D97-AF65-F5344CB8AC3E}">
        <p14:creationId xmlns:p14="http://schemas.microsoft.com/office/powerpoint/2010/main" val="321371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EA63FF-4DD3-42DA-B3EB-AEC4D85A712E}"/>
              </a:ext>
            </a:extLst>
          </p:cNvPr>
          <p:cNvSpPr txBox="1"/>
          <p:nvPr/>
        </p:nvSpPr>
        <p:spPr>
          <a:xfrm>
            <a:off x="403628" y="895927"/>
            <a:ext cx="8077201"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Target of MUST Graduate Application Forum</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C5967B0-FD08-4023-90CB-D02BCC0C6A6D}"/>
              </a:ext>
            </a:extLst>
          </p:cNvPr>
          <p:cNvSpPr txBox="1"/>
          <p:nvPr/>
        </p:nvSpPr>
        <p:spPr>
          <a:xfrm>
            <a:off x="1136073" y="2437677"/>
            <a:ext cx="1005840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get the application information of seniors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have opportunity to leave messages about their doubts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Seniors will reply these doubts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Let MUST students be more clear about the application matters</a:t>
            </a:r>
            <a:endParaRPr lang="zh-CN" altLang="en-US" sz="2000"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A0ED53D-F803-4447-B8D3-87A07F47985E}"/>
              </a:ext>
            </a:extLst>
          </p:cNvPr>
          <p:cNvSpPr>
            <a:spLocks noGrp="1"/>
          </p:cNvSpPr>
          <p:nvPr>
            <p:ph type="sldNum" sz="quarter" idx="12"/>
          </p:nvPr>
        </p:nvSpPr>
        <p:spPr/>
        <p:txBody>
          <a:bodyPr/>
          <a:lstStyle/>
          <a:p>
            <a:fld id="{B4868FC9-AF3C-4454-80EF-91C4AEE13AC0}" type="slidenum">
              <a:rPr lang="zh-CN" altLang="en-US" smtClean="0"/>
              <a:t>8</a:t>
            </a:fld>
            <a:endParaRPr lang="zh-CN" altLang="en-US"/>
          </a:p>
        </p:txBody>
      </p:sp>
    </p:spTree>
    <p:extLst>
      <p:ext uri="{BB962C8B-B14F-4D97-AF65-F5344CB8AC3E}">
        <p14:creationId xmlns:p14="http://schemas.microsoft.com/office/powerpoint/2010/main" val="380226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44"/>
          <p:cNvSpPr>
            <a:spLocks noChangeArrowheads="1"/>
          </p:cNvSpPr>
          <p:nvPr/>
        </p:nvSpPr>
        <p:spPr bwMode="auto">
          <a:xfrm>
            <a:off x="822491" y="1722619"/>
            <a:ext cx="8035182" cy="81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4000" b="1" dirty="0">
                <a:ln w="6350">
                  <a:noFill/>
                </a:ln>
                <a:latin typeface="Times New Roman" panose="02020603050405020304" pitchFamily="18" charset="0"/>
                <a:ea typeface="微软雅黑" pitchFamily="34" charset="-122"/>
                <a:cs typeface="Times New Roman" panose="02020603050405020304" pitchFamily="18" charset="0"/>
              </a:rPr>
              <a:t>02 | Market Analysis</a:t>
            </a:r>
            <a:endParaRPr lang="zh-CN" altLang="en-US" sz="4000" b="1" dirty="0">
              <a:ln w="6350">
                <a:noFill/>
              </a:ln>
              <a:solidFill>
                <a:srgbClr val="37B0E8"/>
              </a:solidFill>
              <a:latin typeface="微软雅黑" pitchFamily="34" charset="-122"/>
              <a:ea typeface="微软雅黑" pitchFamily="34" charset="-122"/>
            </a:endParaRPr>
          </a:p>
        </p:txBody>
      </p:sp>
      <p:sp>
        <p:nvSpPr>
          <p:cNvPr id="13" name="Rectangle 44">
            <a:extLst>
              <a:ext uri="{FF2B5EF4-FFF2-40B4-BE49-F238E27FC236}">
                <a16:creationId xmlns:a16="http://schemas.microsoft.com/office/drawing/2014/main" id="{938DE972-1291-4403-A8C6-0A2040733B21}"/>
              </a:ext>
            </a:extLst>
          </p:cNvPr>
          <p:cNvSpPr>
            <a:spLocks noChangeArrowheads="1"/>
          </p:cNvSpPr>
          <p:nvPr/>
        </p:nvSpPr>
        <p:spPr bwMode="auto">
          <a:xfrm>
            <a:off x="1234976" y="2845310"/>
            <a:ext cx="5840079" cy="10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Market Trend</a:t>
            </a:r>
          </a:p>
          <a:p>
            <a:pPr marL="380990" indent="-380990">
              <a:lnSpc>
                <a:spcPct val="150000"/>
              </a:lnSpc>
              <a:buClr>
                <a:schemeClr val="tx1"/>
              </a:buCl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SWOT Analysis</a:t>
            </a:r>
          </a:p>
        </p:txBody>
      </p:sp>
      <p:sp>
        <p:nvSpPr>
          <p:cNvPr id="2" name="灯片编号占位符 1">
            <a:extLst>
              <a:ext uri="{FF2B5EF4-FFF2-40B4-BE49-F238E27FC236}">
                <a16:creationId xmlns:a16="http://schemas.microsoft.com/office/drawing/2014/main" id="{5F7107EA-BB82-4F28-824E-87FD2452C41C}"/>
              </a:ext>
            </a:extLst>
          </p:cNvPr>
          <p:cNvSpPr>
            <a:spLocks noGrp="1"/>
          </p:cNvSpPr>
          <p:nvPr>
            <p:ph type="sldNum" sz="quarter" idx="12"/>
          </p:nvPr>
        </p:nvSpPr>
        <p:spPr/>
        <p:txBody>
          <a:bodyPr/>
          <a:lstStyle/>
          <a:p>
            <a:fld id="{B4868FC9-AF3C-4454-80EF-91C4AEE13AC0}" type="slidenum">
              <a:rPr lang="zh-CN" altLang="en-US" smtClean="0"/>
              <a:t>9</a:t>
            </a:fld>
            <a:endParaRPr lang="zh-CN" altLang="en-US"/>
          </a:p>
        </p:txBody>
      </p:sp>
    </p:spTree>
    <p:extLst>
      <p:ext uri="{BB962C8B-B14F-4D97-AF65-F5344CB8AC3E}">
        <p14:creationId xmlns:p14="http://schemas.microsoft.com/office/powerpoint/2010/main" val="4059995668"/>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14:bounceEnd="60000">
                                          <p:cBhvr additive="base">
                                            <p:cTn id="11" dur="500" fill="hold"/>
                                            <p:tgtEl>
                                              <p:spTgt spid="13"/>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mc:Fallback>
  </mc:AlternateContent>
</p:sld>
</file>

<file path=ppt/theme/theme1.xml><?xml version="1.0" encoding="utf-8"?>
<a:theme xmlns:a="http://schemas.openxmlformats.org/drawingml/2006/main" name="平面">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860</TotalTime>
  <Words>878</Words>
  <Application>Microsoft Office PowerPoint</Application>
  <PresentationFormat>宽屏</PresentationFormat>
  <Paragraphs>148</Paragraphs>
  <Slides>24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微软雅黑</vt:lpstr>
      <vt:lpstr>Arial</vt:lpstr>
      <vt:lpstr>Garamond</vt:lpstr>
      <vt:lpstr>Times New Roman</vt:lpstr>
      <vt:lpstr>Trebuchet MS</vt:lpstr>
      <vt:lpstr>Wingdings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洁</dc:creator>
  <cp:lastModifiedBy>1909853gi011007@student.must.edu.mo</cp:lastModifiedBy>
  <cp:revision>17</cp:revision>
  <dcterms:created xsi:type="dcterms:W3CDTF">2022-03-10T18:15:57Z</dcterms:created>
  <dcterms:modified xsi:type="dcterms:W3CDTF">2022-03-14T01:26:13Z</dcterms:modified>
</cp:coreProperties>
</file>