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7"/>
  </p:notesMasterIdLst>
  <p:sldIdLst>
    <p:sldId id="256" r:id="rId2"/>
    <p:sldId id="268" r:id="rId3"/>
    <p:sldId id="301" r:id="rId4"/>
    <p:sldId id="267" r:id="rId5"/>
    <p:sldId id="258" r:id="rId6"/>
    <p:sldId id="259" r:id="rId7"/>
    <p:sldId id="260" r:id="rId8"/>
    <p:sldId id="261" r:id="rId9"/>
    <p:sldId id="312" r:id="rId10"/>
    <p:sldId id="313" r:id="rId11"/>
    <p:sldId id="2674" r:id="rId12"/>
    <p:sldId id="2673" r:id="rId13"/>
    <p:sldId id="307" r:id="rId14"/>
    <p:sldId id="269" r:id="rId15"/>
    <p:sldId id="308" r:id="rId16"/>
    <p:sldId id="270" r:id="rId17"/>
    <p:sldId id="2676" r:id="rId18"/>
    <p:sldId id="309" r:id="rId19"/>
    <p:sldId id="262" r:id="rId20"/>
    <p:sldId id="310" r:id="rId21"/>
    <p:sldId id="263" r:id="rId22"/>
    <p:sldId id="311" r:id="rId23"/>
    <p:sldId id="264" r:id="rId24"/>
    <p:sldId id="266" r:id="rId25"/>
    <p:sldId id="26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0127" autoAdjust="0"/>
  </p:normalViewPr>
  <p:slideViewPr>
    <p:cSldViewPr snapToGrid="0">
      <p:cViewPr varScale="1">
        <p:scale>
          <a:sx n="85" d="100"/>
          <a:sy n="85" d="100"/>
        </p:scale>
        <p:origin x="15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CN"/>
        </a:p>
      </c:txPr>
    </c:title>
    <c:autoTitleDeleted val="0"/>
    <c:plotArea>
      <c:layout/>
      <c:pieChart>
        <c:varyColors val="1"/>
        <c:ser>
          <c:idx val="0"/>
          <c:order val="0"/>
          <c:tx>
            <c:strRef>
              <c:f>Sheet1!$B$1</c:f>
              <c:strCache>
                <c:ptCount val="1"/>
                <c:pt idx="0">
                  <c:v>Do you have a study abroad goal now?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5CD-4F51-870F-DE93CD10474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5CD-4F51-870F-DE93CD10474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5CD-4F51-870F-DE93CD10474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yes</c:v>
                </c:pt>
                <c:pt idx="1">
                  <c:v>some</c:v>
                </c:pt>
                <c:pt idx="2">
                  <c:v>no</c:v>
                </c:pt>
              </c:strCache>
            </c:strRef>
          </c:cat>
          <c:val>
            <c:numRef>
              <c:f>Sheet1!$B$2:$B$4</c:f>
              <c:numCache>
                <c:formatCode>0.00%</c:formatCode>
                <c:ptCount val="3"/>
                <c:pt idx="0">
                  <c:v>0.54169999999999996</c:v>
                </c:pt>
                <c:pt idx="1">
                  <c:v>0.29170000000000001</c:v>
                </c:pt>
                <c:pt idx="2">
                  <c:v>0.16669999999999999</c:v>
                </c:pt>
              </c:numCache>
            </c:numRef>
          </c:val>
          <c:extLst>
            <c:ext xmlns:c16="http://schemas.microsoft.com/office/drawing/2014/chart" uri="{C3380CC4-5D6E-409C-BE32-E72D297353CC}">
              <c16:uniqueId val="{00000000-9AB0-4214-A40A-8CC2D29B533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80754982775590556"/>
          <c:y val="0.3838010344610584"/>
          <c:w val="0.18307517224409448"/>
          <c:h val="0.2423001819451167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CN"/>
        </a:p>
      </c:txPr>
    </c:title>
    <c:autoTitleDeleted val="0"/>
    <c:plotArea>
      <c:layout/>
      <c:pieChart>
        <c:varyColors val="1"/>
        <c:ser>
          <c:idx val="0"/>
          <c:order val="0"/>
          <c:tx>
            <c:strRef>
              <c:f>Sheet1!$B$1</c:f>
              <c:strCache>
                <c:ptCount val="1"/>
                <c:pt idx="0">
                  <c:v>If you want to study abroad, do you know which school is more suitable for you?</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52A-49DA-9FBB-EA3257CA525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52A-49DA-9FBB-EA3257CA525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52A-49DA-9FBB-EA3257CA525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yes</c:v>
                </c:pt>
                <c:pt idx="1">
                  <c:v>some</c:v>
                </c:pt>
                <c:pt idx="2">
                  <c:v>no</c:v>
                </c:pt>
              </c:strCache>
            </c:strRef>
          </c:cat>
          <c:val>
            <c:numRef>
              <c:f>Sheet1!$B$2:$B$4</c:f>
              <c:numCache>
                <c:formatCode>0.00%</c:formatCode>
                <c:ptCount val="3"/>
                <c:pt idx="0">
                  <c:v>0.26040000000000002</c:v>
                </c:pt>
                <c:pt idx="1">
                  <c:v>0.36459999999999998</c:v>
                </c:pt>
                <c:pt idx="2">
                  <c:v>0.375</c:v>
                </c:pt>
              </c:numCache>
            </c:numRef>
          </c:val>
          <c:extLst>
            <c:ext xmlns:c16="http://schemas.microsoft.com/office/drawing/2014/chart" uri="{C3380CC4-5D6E-409C-BE32-E72D297353CC}">
              <c16:uniqueId val="{00000000-453B-4BE5-B08C-BE722E23E38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69050270028978733"/>
          <c:y val="0.78630607405632136"/>
          <c:w val="0.25206704309732991"/>
          <c:h val="6.288023914279097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2211371303218664"/>
          <c:y val="3.770339876531709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CN"/>
        </a:p>
      </c:txPr>
    </c:title>
    <c:autoTitleDeleted val="0"/>
    <c:plotArea>
      <c:layout/>
      <c:pieChart>
        <c:varyColors val="1"/>
        <c:ser>
          <c:idx val="0"/>
          <c:order val="0"/>
          <c:tx>
            <c:strRef>
              <c:f>Sheet1!$B$1</c:f>
              <c:strCache>
                <c:ptCount val="1"/>
                <c:pt idx="0">
                  <c:v>Do you know the application requirements of the schools you want to apply to?</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60D-406D-B167-17000502DC5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60D-406D-B167-17000502DC5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60D-406D-B167-17000502DC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yes</c:v>
                </c:pt>
                <c:pt idx="1">
                  <c:v>some</c:v>
                </c:pt>
                <c:pt idx="2">
                  <c:v>no</c:v>
                </c:pt>
              </c:strCache>
            </c:strRef>
          </c:cat>
          <c:val>
            <c:numRef>
              <c:f>Sheet1!$B$2:$B$4</c:f>
              <c:numCache>
                <c:formatCode>0.00%</c:formatCode>
                <c:ptCount val="3"/>
                <c:pt idx="0">
                  <c:v>0.19789999999999999</c:v>
                </c:pt>
                <c:pt idx="1">
                  <c:v>0.38540000000000002</c:v>
                </c:pt>
                <c:pt idx="2">
                  <c:v>0.41670000000000001</c:v>
                </c:pt>
              </c:numCache>
            </c:numRef>
          </c:val>
          <c:extLst>
            <c:ext xmlns:c16="http://schemas.microsoft.com/office/drawing/2014/chart" uri="{C3380CC4-5D6E-409C-BE32-E72D297353CC}">
              <c16:uniqueId val="{00000000-45B9-4E3A-AF7A-983F127860E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1607002443371368"/>
          <c:y val="0.79159459762717321"/>
          <c:w val="0.24884185194690517"/>
          <c:h val="6.165634235775317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CN"/>
        </a:p>
      </c:txPr>
    </c:title>
    <c:autoTitleDeleted val="0"/>
    <c:plotArea>
      <c:layout/>
      <c:pieChart>
        <c:varyColors val="1"/>
        <c:ser>
          <c:idx val="0"/>
          <c:order val="0"/>
          <c:tx>
            <c:strRef>
              <c:f>Sheet1!$B$1</c:f>
              <c:strCache>
                <c:ptCount val="1"/>
                <c:pt idx="0">
                  <c:v>Do you know the Graduate Application status of seniors?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7ED-48B7-91AB-70B3C036F31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7ED-48B7-91AB-70B3C036F31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7ED-48B7-91AB-70B3C036F31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yes</c:v>
                </c:pt>
                <c:pt idx="1">
                  <c:v>some</c:v>
                </c:pt>
                <c:pt idx="2">
                  <c:v>no</c:v>
                </c:pt>
              </c:strCache>
            </c:strRef>
          </c:cat>
          <c:val>
            <c:numRef>
              <c:f>Sheet1!$B$2:$B$4</c:f>
              <c:numCache>
                <c:formatCode>0.00%</c:formatCode>
                <c:ptCount val="3"/>
                <c:pt idx="0">
                  <c:v>0.13539999999999999</c:v>
                </c:pt>
                <c:pt idx="1">
                  <c:v>0.35420000000000001</c:v>
                </c:pt>
                <c:pt idx="2">
                  <c:v>0.51039999999999996</c:v>
                </c:pt>
              </c:numCache>
            </c:numRef>
          </c:val>
          <c:extLst>
            <c:ext xmlns:c16="http://schemas.microsoft.com/office/drawing/2014/chart" uri="{C3380CC4-5D6E-409C-BE32-E72D297353CC}">
              <c16:uniqueId val="{00000000-A281-4C39-B931-83E97456F34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0515385708725011"/>
          <c:y val="6.084754488649776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CN"/>
        </a:p>
      </c:txPr>
    </c:title>
    <c:autoTitleDeleted val="0"/>
    <c:plotArea>
      <c:layout/>
      <c:pieChart>
        <c:varyColors val="1"/>
        <c:ser>
          <c:idx val="0"/>
          <c:order val="0"/>
          <c:tx>
            <c:strRef>
              <c:f>Sheet1!$B$1</c:f>
              <c:strCache>
                <c:ptCount val="1"/>
                <c:pt idx="0">
                  <c:v>If there is a forum where seniors of our school shared admissions data and experience, would you go and check the information?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1D7-41F6-B8C5-32ABE7FAA15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1D7-41F6-B8C5-32ABE7FAA15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0.00%</c:formatCode>
                <c:ptCount val="2"/>
                <c:pt idx="0">
                  <c:v>0.90629999999999999</c:v>
                </c:pt>
                <c:pt idx="1">
                  <c:v>9.3799999999999994E-2</c:v>
                </c:pt>
              </c:numCache>
            </c:numRef>
          </c:val>
          <c:extLst>
            <c:ext xmlns:c16="http://schemas.microsoft.com/office/drawing/2014/chart" uri="{C3380CC4-5D6E-409C-BE32-E72D297353CC}">
              <c16:uniqueId val="{00000000-84D3-4CB9-A9E4-23B16653657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885B1-F2D1-4422-9BEB-519C2FD4F614}" type="datetimeFigureOut">
              <a:rPr lang="zh-CN" altLang="en-US" smtClean="0"/>
              <a:t>2022/3/14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B212D-492F-4917-9BF5-9006971F9FE6}" type="slidenum">
              <a:rPr lang="zh-CN" altLang="en-US" smtClean="0"/>
              <a:t>‹#›</a:t>
            </a:fld>
            <a:endParaRPr lang="zh-CN" altLang="en-US"/>
          </a:p>
        </p:txBody>
      </p:sp>
    </p:spTree>
    <p:extLst>
      <p:ext uri="{BB962C8B-B14F-4D97-AF65-F5344CB8AC3E}">
        <p14:creationId xmlns:p14="http://schemas.microsoft.com/office/powerpoint/2010/main" val="390281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2B212D-492F-4917-9BF5-9006971F9FE6}" type="slidenum">
              <a:rPr lang="zh-CN" altLang="en-US" smtClean="0"/>
              <a:t>2</a:t>
            </a:fld>
            <a:endParaRPr lang="zh-CN" altLang="en-US"/>
          </a:p>
        </p:txBody>
      </p:sp>
    </p:spTree>
    <p:extLst>
      <p:ext uri="{BB962C8B-B14F-4D97-AF65-F5344CB8AC3E}">
        <p14:creationId xmlns:p14="http://schemas.microsoft.com/office/powerpoint/2010/main" val="208815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494949"/>
                </a:solidFill>
                <a:effectLst/>
              </a:rPr>
              <a:t>as the largest source of international students in the world, China has always maintained an increase in the number of students studying abroad. According to the Ministry of Education of China, the total number of Chinese students studying abroad in 2019 was 703,500, an increase of 41,400 or 6.25% over 2018, which is far ahead in the world[2].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Times New Roman" panose="02020603050405020304" pitchFamily="18" charset="0"/>
                <a:cs typeface="Times New Roman" panose="02020603050405020304" pitchFamily="18" charset="0"/>
              </a:rPr>
              <a:t>Pressman, R. S. (1987). Software engineering: A practitioner's approach. New York: McGraw-Hill.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94949"/>
              </a:solidFill>
              <a:effectLst/>
            </a:endParaRPr>
          </a:p>
          <a:p>
            <a:endParaRPr lang="zh-CN" altLang="en-US" dirty="0"/>
          </a:p>
        </p:txBody>
      </p:sp>
      <p:sp>
        <p:nvSpPr>
          <p:cNvPr id="4" name="灯片编号占位符 3"/>
          <p:cNvSpPr>
            <a:spLocks noGrp="1"/>
          </p:cNvSpPr>
          <p:nvPr>
            <p:ph type="sldNum" sz="quarter" idx="5"/>
          </p:nvPr>
        </p:nvSpPr>
        <p:spPr/>
        <p:txBody>
          <a:bodyPr/>
          <a:lstStyle/>
          <a:p>
            <a:fld id="{512B212D-492F-4917-9BF5-9006971F9FE6}" type="slidenum">
              <a:rPr lang="zh-CN" altLang="en-US" smtClean="0"/>
              <a:t>10</a:t>
            </a:fld>
            <a:endParaRPr lang="zh-CN" altLang="en-US"/>
          </a:p>
        </p:txBody>
      </p:sp>
    </p:spTree>
    <p:extLst>
      <p:ext uri="{BB962C8B-B14F-4D97-AF65-F5344CB8AC3E}">
        <p14:creationId xmlns:p14="http://schemas.microsoft.com/office/powerpoint/2010/main" val="1617096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2B212D-492F-4917-9BF5-9006971F9FE6}" type="slidenum">
              <a:rPr lang="zh-CN" altLang="en-US" smtClean="0"/>
              <a:t>11</a:t>
            </a:fld>
            <a:endParaRPr lang="zh-CN" altLang="en-US"/>
          </a:p>
        </p:txBody>
      </p:sp>
    </p:spTree>
    <p:extLst>
      <p:ext uri="{BB962C8B-B14F-4D97-AF65-F5344CB8AC3E}">
        <p14:creationId xmlns:p14="http://schemas.microsoft.com/office/powerpoint/2010/main" val="189018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2B212D-492F-4917-9BF5-9006971F9FE6}" type="slidenum">
              <a:rPr lang="zh-CN" altLang="en-US" smtClean="0"/>
              <a:t>12</a:t>
            </a:fld>
            <a:endParaRPr lang="zh-CN" altLang="en-US"/>
          </a:p>
        </p:txBody>
      </p:sp>
    </p:spTree>
    <p:extLst>
      <p:ext uri="{BB962C8B-B14F-4D97-AF65-F5344CB8AC3E}">
        <p14:creationId xmlns:p14="http://schemas.microsoft.com/office/powerpoint/2010/main" val="2632156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2B212D-492F-4917-9BF5-9006971F9FE6}" type="slidenum">
              <a:rPr lang="zh-CN" altLang="en-US" smtClean="0"/>
              <a:t>15</a:t>
            </a:fld>
            <a:endParaRPr lang="zh-CN" altLang="en-US"/>
          </a:p>
        </p:txBody>
      </p:sp>
    </p:spTree>
    <p:extLst>
      <p:ext uri="{BB962C8B-B14F-4D97-AF65-F5344CB8AC3E}">
        <p14:creationId xmlns:p14="http://schemas.microsoft.com/office/powerpoint/2010/main" val="16672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a:p>
        </p:txBody>
      </p:sp>
      <p:sp>
        <p:nvSpPr>
          <p:cNvPr id="4" name="Slide Number Placeholder 3"/>
          <p:cNvSpPr>
            <a:spLocks noGrp="1"/>
          </p:cNvSpPr>
          <p:nvPr>
            <p:ph type="sldNum" sz="quarter" idx="5"/>
          </p:nvPr>
        </p:nvSpPr>
        <p:spPr/>
        <p:txBody>
          <a:bodyPr/>
          <a:lstStyle/>
          <a:p>
            <a:fld id="{512B212D-492F-4917-9BF5-9006971F9FE6}" type="slidenum">
              <a:rPr lang="zh-CN" altLang="en-US" smtClean="0"/>
              <a:t>17</a:t>
            </a:fld>
            <a:endParaRPr lang="zh-CN" altLang="en-US"/>
          </a:p>
        </p:txBody>
      </p:sp>
    </p:spTree>
    <p:extLst>
      <p:ext uri="{BB962C8B-B14F-4D97-AF65-F5344CB8AC3E}">
        <p14:creationId xmlns:p14="http://schemas.microsoft.com/office/powerpoint/2010/main" val="2529446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2B212D-492F-4917-9BF5-9006971F9FE6}" type="slidenum">
              <a:rPr lang="zh-CN" altLang="en-US" smtClean="0"/>
              <a:t>24</a:t>
            </a:fld>
            <a:endParaRPr lang="zh-CN" altLang="en-US"/>
          </a:p>
        </p:txBody>
      </p:sp>
    </p:spTree>
    <p:extLst>
      <p:ext uri="{BB962C8B-B14F-4D97-AF65-F5344CB8AC3E}">
        <p14:creationId xmlns:p14="http://schemas.microsoft.com/office/powerpoint/2010/main" val="172018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1157078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188612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4613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1119115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464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3389865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2027914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1793993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760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172395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3134209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411571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189296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313041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425609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110373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868FC9-AF3C-4454-80EF-91C4AEE13AC0}" type="slidenum">
              <a:rPr lang="zh-CN" altLang="en-US" smtClean="0"/>
              <a:t>‹#›</a:t>
            </a:fld>
            <a:endParaRPr lang="zh-CN" altLang="en-US"/>
          </a:p>
        </p:txBody>
      </p:sp>
      <p:sp>
        <p:nvSpPr>
          <p:cNvPr id="5" name="Date Placeholder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02494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65758757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529DC3D-4B51-4BA9-89BB-AFE326F7D787}"/>
              </a:ext>
            </a:extLst>
          </p:cNvPr>
          <p:cNvSpPr txBox="1"/>
          <p:nvPr/>
        </p:nvSpPr>
        <p:spPr>
          <a:xfrm>
            <a:off x="1293996" y="2326676"/>
            <a:ext cx="825730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MUST Graduate Application Forum</a:t>
            </a:r>
            <a:endParaRPr lang="zh-CN" altLang="en-US" sz="40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393552A7-B482-4761-825C-E43E48C80FB4}"/>
              </a:ext>
            </a:extLst>
          </p:cNvPr>
          <p:cNvSpPr txBox="1"/>
          <p:nvPr/>
        </p:nvSpPr>
        <p:spPr>
          <a:xfrm>
            <a:off x="1293996" y="3623384"/>
            <a:ext cx="1070956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Group members: Lu </a:t>
            </a:r>
            <a:r>
              <a:rPr lang="en-US" altLang="zh-CN" sz="2000" b="1" dirty="0" err="1">
                <a:latin typeface="Times New Roman" panose="02020603050405020304" pitchFamily="18" charset="0"/>
                <a:cs typeface="Times New Roman" panose="02020603050405020304" pitchFamily="18" charset="0"/>
              </a:rPr>
              <a:t>Jie</a:t>
            </a:r>
            <a:r>
              <a:rPr lang="en-US" altLang="zh-CN" sz="2000" b="1" dirty="0">
                <a:latin typeface="Times New Roman" panose="02020603050405020304" pitchFamily="18" charset="0"/>
                <a:cs typeface="Times New Roman" panose="02020603050405020304" pitchFamily="18" charset="0"/>
              </a:rPr>
              <a:t>, He Xinyi, Cao Yulong, Chen Rui </a:t>
            </a:r>
            <a:endParaRPr lang="zh-CN" altLang="en-US" sz="2000" b="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9D83020E-A289-4CB1-898E-874D78476167}"/>
              </a:ext>
            </a:extLst>
          </p:cNvPr>
          <p:cNvSpPr>
            <a:spLocks noGrp="1"/>
          </p:cNvSpPr>
          <p:nvPr>
            <p:ph type="sldNum" sz="quarter" idx="12"/>
          </p:nvPr>
        </p:nvSpPr>
        <p:spPr/>
        <p:txBody>
          <a:bodyPr/>
          <a:lstStyle/>
          <a:p>
            <a:fld id="{B4868FC9-AF3C-4454-80EF-91C4AEE13AC0}" type="slidenum">
              <a:rPr lang="zh-CN" altLang="en-US" smtClean="0"/>
              <a:t>1</a:t>
            </a:fld>
            <a:endParaRPr lang="zh-CN" altLang="en-US"/>
          </a:p>
        </p:txBody>
      </p:sp>
    </p:spTree>
    <p:extLst>
      <p:ext uri="{BB962C8B-B14F-4D97-AF65-F5344CB8AC3E}">
        <p14:creationId xmlns:p14="http://schemas.microsoft.com/office/powerpoint/2010/main" val="192054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9">
            <a:extLst>
              <a:ext uri="{FF2B5EF4-FFF2-40B4-BE49-F238E27FC236}">
                <a16:creationId xmlns:a16="http://schemas.microsoft.com/office/drawing/2014/main" id="{621C7EFF-EA0C-4B99-9281-6DED51776C40}"/>
              </a:ext>
            </a:extLst>
          </p:cNvPr>
          <p:cNvSpPr txBox="1"/>
          <p:nvPr/>
        </p:nvSpPr>
        <p:spPr>
          <a:xfrm>
            <a:off x="653486" y="591195"/>
            <a:ext cx="6946193" cy="668645"/>
          </a:xfrm>
          <a:prstGeom prst="rect">
            <a:avLst/>
          </a:prstGeom>
          <a:noFill/>
        </p:spPr>
        <p:txBody>
          <a:bodyPr wrap="square" lIns="91440" tIns="45720" rIns="91440" bIns="45720" rtlCol="0">
            <a:spAutoFit/>
          </a:bodyPr>
          <a:lstStyle/>
          <a:p>
            <a:pPr>
              <a:lnSpc>
                <a:spcPct val="130000"/>
              </a:lnSpc>
            </a:pPr>
            <a:r>
              <a:rPr lang="en-US" sz="3200" b="1" dirty="0">
                <a:latin typeface="Times New Roman" panose="02020603050405020304" pitchFamily="18" charset="0"/>
                <a:ea typeface="Cambria" panose="02040503050406030204" pitchFamily="18" charset="0"/>
                <a:cs typeface="Times New Roman" panose="02020603050405020304" pitchFamily="18" charset="0"/>
              </a:rPr>
              <a:t>Market T</a:t>
            </a:r>
            <a:r>
              <a:rPr lang="en-US" altLang="zh-CN" sz="3200" b="1" dirty="0">
                <a:latin typeface="Times New Roman" panose="02020603050405020304" pitchFamily="18" charset="0"/>
                <a:ea typeface="Cambria" panose="02040503050406030204" pitchFamily="18" charset="0"/>
                <a:cs typeface="Times New Roman" panose="02020603050405020304" pitchFamily="18" charset="0"/>
              </a:rPr>
              <a:t>rend</a:t>
            </a:r>
            <a:endParaRPr lang="en-US" sz="3200" b="1"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8C2863E1-49C6-4D36-AAA0-381CEE4471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714"/>
          <a:stretch/>
        </p:blipFill>
        <p:spPr bwMode="auto">
          <a:xfrm>
            <a:off x="250867" y="1375165"/>
            <a:ext cx="6104777" cy="431443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D21CEF2F-8AE1-4EBA-8EB0-C4AF4E2B6D31}"/>
              </a:ext>
            </a:extLst>
          </p:cNvPr>
          <p:cNvSpPr txBox="1"/>
          <p:nvPr/>
        </p:nvSpPr>
        <p:spPr>
          <a:xfrm>
            <a:off x="6355644" y="2231987"/>
            <a:ext cx="3431822" cy="3170099"/>
          </a:xfrm>
          <a:prstGeom prst="rect">
            <a:avLst/>
          </a:prstGeom>
          <a:noFill/>
        </p:spPr>
        <p:txBody>
          <a:bodyPr wrap="square">
            <a:spAutoFit/>
          </a:bodyPr>
          <a:lstStyle/>
          <a:p>
            <a:pPr marL="285750" indent="-285750">
              <a:lnSpc>
                <a:spcPct val="100000"/>
              </a:lnSpc>
              <a:spcBef>
                <a:spcPts val="0"/>
              </a:spcBef>
              <a:spcAft>
                <a:spcPts val="0"/>
              </a:spcAf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China - L</a:t>
            </a:r>
            <a:r>
              <a:rPr lang="en-US" altLang="zh-CN" sz="2000" dirty="0">
                <a:effectLst/>
                <a:latin typeface="Times New Roman" panose="02020603050405020304" pitchFamily="18" charset="0"/>
                <a:cs typeface="Times New Roman" panose="02020603050405020304" pitchFamily="18" charset="0"/>
              </a:rPr>
              <a:t>argest source of international students in the world[1]</a:t>
            </a:r>
          </a:p>
          <a:p>
            <a:pPr marL="285750" indent="-285750">
              <a:lnSpc>
                <a:spcPct val="100000"/>
              </a:lnSpc>
              <a:spcBef>
                <a:spcPts val="0"/>
              </a:spcBef>
              <a:spcAft>
                <a:spcPts val="0"/>
              </a:spcAft>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lnSpc>
                <a:spcPct val="100000"/>
              </a:lnSpc>
              <a:spcBef>
                <a:spcPts val="0"/>
              </a:spcBef>
              <a:spcAft>
                <a:spcPts val="0"/>
              </a:spcAf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M</a:t>
            </a:r>
            <a:r>
              <a:rPr lang="en-US" altLang="zh-CN" sz="2000" dirty="0">
                <a:effectLst/>
                <a:latin typeface="Times New Roman" panose="02020603050405020304" pitchFamily="18" charset="0"/>
                <a:cs typeface="Times New Roman" panose="02020603050405020304" pitchFamily="18" charset="0"/>
              </a:rPr>
              <a:t>aintains an increase in the number of students studying abroad[2]</a:t>
            </a:r>
          </a:p>
          <a:p>
            <a:pPr marL="285750" indent="-285750">
              <a:lnSpc>
                <a:spcPct val="100000"/>
              </a:lnSpc>
              <a:spcBef>
                <a:spcPts val="0"/>
              </a:spcBef>
              <a:spcAft>
                <a:spcPts val="0"/>
              </a:spcAft>
              <a:buFont typeface="Arial" panose="020B0604020202020204" pitchFamily="34" charset="0"/>
              <a:buChar char="•"/>
            </a:pPr>
            <a:endParaRPr lang="en-US" altLang="zh-CN" sz="2000" dirty="0">
              <a:effectLst/>
              <a:latin typeface="Times New Roman" panose="02020603050405020304" pitchFamily="18" charset="0"/>
              <a:cs typeface="Times New Roman" panose="02020603050405020304" pitchFamily="18" charset="0"/>
            </a:endParaRPr>
          </a:p>
          <a:p>
            <a:pPr marL="285750" indent="-285750">
              <a:lnSpc>
                <a:spcPct val="100000"/>
              </a:lnSpc>
              <a:spcBef>
                <a:spcPts val="0"/>
              </a:spcBef>
              <a:spcAft>
                <a:spcPts val="0"/>
              </a:spcAft>
              <a:buFont typeface="Arial" panose="020B0604020202020204" pitchFamily="34" charset="0"/>
              <a:buChar char="•"/>
            </a:pPr>
            <a:endParaRPr lang="en-US" altLang="zh-CN" sz="2000" dirty="0">
              <a:effectLst/>
              <a:latin typeface="Times New Roman" panose="02020603050405020304" pitchFamily="18" charset="0"/>
              <a:cs typeface="Times New Roman" panose="02020603050405020304" pitchFamily="18" charset="0"/>
            </a:endParaRPr>
          </a:p>
          <a:p>
            <a:pPr>
              <a:lnSpc>
                <a:spcPct val="100000"/>
              </a:lnSpc>
              <a:spcBef>
                <a:spcPts val="0"/>
              </a:spcBef>
              <a:spcAft>
                <a:spcPts val="0"/>
              </a:spcAft>
            </a:pPr>
            <a:endParaRPr lang="en-US" altLang="zh-CN"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0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9">
            <a:extLst>
              <a:ext uri="{FF2B5EF4-FFF2-40B4-BE49-F238E27FC236}">
                <a16:creationId xmlns:a16="http://schemas.microsoft.com/office/drawing/2014/main" id="{621C7EFF-EA0C-4B99-9281-6DED51776C40}"/>
              </a:ext>
            </a:extLst>
          </p:cNvPr>
          <p:cNvSpPr txBox="1"/>
          <p:nvPr/>
        </p:nvSpPr>
        <p:spPr>
          <a:xfrm>
            <a:off x="612846" y="500296"/>
            <a:ext cx="6946193" cy="668645"/>
          </a:xfrm>
          <a:prstGeom prst="rect">
            <a:avLst/>
          </a:prstGeom>
          <a:noFill/>
        </p:spPr>
        <p:txBody>
          <a:bodyPr wrap="square" lIns="91440" tIns="45720" rIns="91440" bIns="45720" rtlCol="0">
            <a:spAutoFit/>
          </a:bodyPr>
          <a:lstStyle/>
          <a:p>
            <a:pPr>
              <a:lnSpc>
                <a:spcPct val="130000"/>
              </a:lnSpc>
            </a:pPr>
            <a:r>
              <a:rPr lang="en-US" sz="3200" b="1" dirty="0">
                <a:latin typeface="Times New Roman" panose="02020603050405020304" pitchFamily="18" charset="0"/>
                <a:ea typeface="Cambria" panose="02040503050406030204" pitchFamily="18" charset="0"/>
                <a:cs typeface="Times New Roman" panose="02020603050405020304" pitchFamily="18" charset="0"/>
              </a:rPr>
              <a:t>Market Trend</a:t>
            </a:r>
          </a:p>
        </p:txBody>
      </p:sp>
      <p:sp>
        <p:nvSpPr>
          <p:cNvPr id="4" name="文本框 3">
            <a:extLst>
              <a:ext uri="{FF2B5EF4-FFF2-40B4-BE49-F238E27FC236}">
                <a16:creationId xmlns:a16="http://schemas.microsoft.com/office/drawing/2014/main" id="{26C2E7B6-A05C-4C63-9D48-C280C81DCFA9}"/>
              </a:ext>
            </a:extLst>
          </p:cNvPr>
          <p:cNvSpPr txBox="1"/>
          <p:nvPr/>
        </p:nvSpPr>
        <p:spPr>
          <a:xfrm>
            <a:off x="683966" y="1991361"/>
            <a:ext cx="5297033" cy="419198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2000" dirty="0">
                <a:effectLst/>
                <a:latin typeface="Times New Roman" panose="02020603050405020304" pitchFamily="18" charset="0"/>
                <a:cs typeface="Times New Roman" panose="02020603050405020304" pitchFamily="18" charset="0"/>
              </a:rPr>
              <a:t>Past: Application consultants or agencies</a:t>
            </a:r>
          </a:p>
          <a:p>
            <a:pPr marL="285750" indent="-285750">
              <a:lnSpc>
                <a:spcPct val="150000"/>
              </a:lnSpc>
              <a:buFont typeface="Arial" panose="020B0604020202020204" pitchFamily="34" charset="0"/>
              <a:buChar char="•"/>
            </a:pPr>
            <a:r>
              <a:rPr lang="en-US" altLang="zh-CN" sz="2000" dirty="0">
                <a:effectLst/>
                <a:latin typeface="Times New Roman" panose="02020603050405020304" pitchFamily="18" charset="0"/>
                <a:cs typeface="Times New Roman" panose="02020603050405020304" pitchFamily="18" charset="0"/>
              </a:rPr>
              <a:t>The portion of DIY applicants increases</a:t>
            </a:r>
          </a:p>
          <a:p>
            <a:pPr marL="285750" indent="-285750">
              <a:lnSpc>
                <a:spcPct val="150000"/>
              </a:lnSpc>
              <a:spcBef>
                <a:spcPts val="0"/>
              </a:spcBef>
              <a:spcAft>
                <a:spcPts val="0"/>
              </a:spcAft>
              <a:buFont typeface="Arial" panose="020B0604020202020204" pitchFamily="34" charset="0"/>
              <a:buChar char="•"/>
            </a:pPr>
            <a:r>
              <a:rPr lang="en-US" altLang="zh-CN" sz="2000" dirty="0">
                <a:effectLst/>
                <a:latin typeface="Times New Roman" panose="02020603050405020304" pitchFamily="18" charset="0"/>
                <a:cs typeface="Times New Roman" panose="02020603050405020304" pitchFamily="18" charset="0"/>
              </a:rPr>
              <a:t>DIY applicants account for more than 50% of the market share[3]</a:t>
            </a:r>
          </a:p>
          <a:p>
            <a:pPr marL="285750" indent="-285750">
              <a:lnSpc>
                <a:spcPct val="150000"/>
              </a:lnSpc>
              <a:buFont typeface="Arial" panose="020B0604020202020204" pitchFamily="34" charset="0"/>
              <a:buChar char="•"/>
            </a:pPr>
            <a:r>
              <a:rPr lang="en-US" altLang="zh-CN" sz="2000" dirty="0">
                <a:effectLst/>
                <a:latin typeface="Times New Roman" panose="02020603050405020304" pitchFamily="18" charset="0"/>
                <a:cs typeface="Times New Roman" panose="02020603050405020304" pitchFamily="18" charset="0"/>
              </a:rPr>
              <a:t>More internet platforms with application information: </a:t>
            </a:r>
          </a:p>
          <a:p>
            <a:pPr marL="742950" lvl="1" indent="-285750">
              <a:lnSpc>
                <a:spcPct val="150000"/>
              </a:lnSpc>
              <a:buFont typeface="Arial" panose="020B0604020202020204" pitchFamily="34" charset="0"/>
              <a:buChar char="•"/>
            </a:pPr>
            <a:r>
              <a:rPr lang="en-US" altLang="zh-CN" sz="2000" dirty="0">
                <a:effectLst/>
                <a:latin typeface="Times New Roman" panose="02020603050405020304" pitchFamily="18" charset="0"/>
                <a:cs typeface="Times New Roman" panose="02020603050405020304" pitchFamily="18" charset="0"/>
              </a:rPr>
              <a:t>The </a:t>
            </a:r>
            <a:r>
              <a:rPr lang="en-US" altLang="zh-CN" sz="2000" dirty="0" err="1">
                <a:effectLst/>
                <a:latin typeface="Times New Roman" panose="02020603050405020304" pitchFamily="18" charset="0"/>
                <a:cs typeface="Times New Roman" panose="02020603050405020304" pitchFamily="18" charset="0"/>
              </a:rPr>
              <a:t>GradCafe</a:t>
            </a:r>
            <a:r>
              <a:rPr lang="en-US" altLang="zh-CN" sz="2000" dirty="0">
                <a:effectLst/>
                <a:latin typeface="Times New Roman" panose="02020603050405020304" pitchFamily="18" charset="0"/>
                <a:cs typeface="Times New Roman" panose="02020603050405020304" pitchFamily="18" charset="0"/>
              </a:rPr>
              <a:t> Forums[4]</a:t>
            </a:r>
          </a:p>
          <a:p>
            <a:pPr marL="742950" lvl="1" indent="-285750">
              <a:lnSpc>
                <a:spcPct val="150000"/>
              </a:lnSpc>
              <a:buFont typeface="Arial" panose="020B0604020202020204" pitchFamily="34" charset="0"/>
              <a:buChar char="•"/>
            </a:pPr>
            <a:r>
              <a:rPr lang="en-US" altLang="zh-CN" sz="2000" dirty="0">
                <a:effectLst/>
                <a:latin typeface="Times New Roman" panose="02020603050405020304" pitchFamily="18" charset="0"/>
                <a:cs typeface="Times New Roman" panose="02020603050405020304" pitchFamily="18" charset="0"/>
              </a:rPr>
              <a:t>1point3acres[5]</a:t>
            </a:r>
          </a:p>
          <a:p>
            <a:pPr lvl="1">
              <a:lnSpc>
                <a:spcPct val="150000"/>
              </a:lnSpc>
            </a:pPr>
            <a:endParaRPr lang="en-US" altLang="zh-CN" sz="2000" dirty="0">
              <a:effectLst/>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F92A2EF6-8CAE-4762-8F3E-3764E689D966}"/>
              </a:ext>
            </a:extLst>
          </p:cNvPr>
          <p:cNvPicPr>
            <a:picLocks noChangeAspect="1"/>
          </p:cNvPicPr>
          <p:nvPr/>
        </p:nvPicPr>
        <p:blipFill>
          <a:blip r:embed="rId3"/>
          <a:stretch>
            <a:fillRect/>
          </a:stretch>
        </p:blipFill>
        <p:spPr>
          <a:xfrm>
            <a:off x="5998119" y="2974466"/>
            <a:ext cx="5949244" cy="3883534"/>
          </a:xfrm>
          <a:prstGeom prst="rect">
            <a:avLst/>
          </a:prstGeom>
        </p:spPr>
      </p:pic>
      <p:pic>
        <p:nvPicPr>
          <p:cNvPr id="10" name="图片 9">
            <a:extLst>
              <a:ext uri="{FF2B5EF4-FFF2-40B4-BE49-F238E27FC236}">
                <a16:creationId xmlns:a16="http://schemas.microsoft.com/office/drawing/2014/main" id="{3388F63D-3851-4B27-800E-181E1318B37C}"/>
              </a:ext>
            </a:extLst>
          </p:cNvPr>
          <p:cNvPicPr>
            <a:picLocks noChangeAspect="1"/>
          </p:cNvPicPr>
          <p:nvPr/>
        </p:nvPicPr>
        <p:blipFill>
          <a:blip r:embed="rId4"/>
          <a:stretch>
            <a:fillRect/>
          </a:stretch>
        </p:blipFill>
        <p:spPr>
          <a:xfrm>
            <a:off x="6193882" y="132277"/>
            <a:ext cx="5736361" cy="2709912"/>
          </a:xfrm>
          <a:prstGeom prst="rect">
            <a:avLst/>
          </a:prstGeom>
        </p:spPr>
      </p:pic>
    </p:spTree>
    <p:extLst>
      <p:ext uri="{BB962C8B-B14F-4D97-AF65-F5344CB8AC3E}">
        <p14:creationId xmlns:p14="http://schemas.microsoft.com/office/powerpoint/2010/main" val="137960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11589798-D268-4278-A366-4583A631D9F0}"/>
              </a:ext>
            </a:extLst>
          </p:cNvPr>
          <p:cNvGrpSpPr/>
          <p:nvPr/>
        </p:nvGrpSpPr>
        <p:grpSpPr>
          <a:xfrm>
            <a:off x="354906" y="1250312"/>
            <a:ext cx="10782489" cy="4936849"/>
            <a:chOff x="896116" y="1542848"/>
            <a:chExt cx="10782489" cy="4936849"/>
          </a:xfrm>
        </p:grpSpPr>
        <p:grpSp>
          <p:nvGrpSpPr>
            <p:cNvPr id="4" name="Group 3">
              <a:extLst>
                <a:ext uri="{FF2B5EF4-FFF2-40B4-BE49-F238E27FC236}">
                  <a16:creationId xmlns:a16="http://schemas.microsoft.com/office/drawing/2014/main" id="{BFB901F3-FFD4-7147-8E99-821377CC6DD1}"/>
                </a:ext>
              </a:extLst>
            </p:cNvPr>
            <p:cNvGrpSpPr/>
            <p:nvPr/>
          </p:nvGrpSpPr>
          <p:grpSpPr>
            <a:xfrm>
              <a:off x="3692878" y="1849636"/>
              <a:ext cx="4689064" cy="4630061"/>
              <a:chOff x="4005264" y="2089583"/>
              <a:chExt cx="4184649" cy="4175126"/>
            </a:xfrm>
          </p:grpSpPr>
          <p:sp>
            <p:nvSpPr>
              <p:cNvPr id="5" name="Freeform 5">
                <a:extLst>
                  <a:ext uri="{FF2B5EF4-FFF2-40B4-BE49-F238E27FC236}">
                    <a16:creationId xmlns:a16="http://schemas.microsoft.com/office/drawing/2014/main" id="{ADFA4B96-4992-754C-88BD-FE4E53450E76}"/>
                  </a:ext>
                </a:extLst>
              </p:cNvPr>
              <p:cNvSpPr>
                <a:spLocks/>
              </p:cNvSpPr>
              <p:nvPr/>
            </p:nvSpPr>
            <p:spPr bwMode="auto">
              <a:xfrm>
                <a:off x="4200525" y="2089583"/>
                <a:ext cx="2589213" cy="1851025"/>
              </a:xfrm>
              <a:custGeom>
                <a:avLst/>
                <a:gdLst>
                  <a:gd name="T0" fmla="*/ 1049 w 1292"/>
                  <a:gd name="T1" fmla="*/ 86 h 926"/>
                  <a:gd name="T2" fmla="*/ 901 w 1292"/>
                  <a:gd name="T3" fmla="*/ 0 h 926"/>
                  <a:gd name="T4" fmla="*/ 901 w 1292"/>
                  <a:gd name="T5" fmla="*/ 91 h 926"/>
                  <a:gd name="T6" fmla="*/ 272 w 1292"/>
                  <a:gd name="T7" fmla="*/ 369 h 926"/>
                  <a:gd name="T8" fmla="*/ 0 w 1292"/>
                  <a:gd name="T9" fmla="*/ 922 h 926"/>
                  <a:gd name="T10" fmla="*/ 129 w 1292"/>
                  <a:gd name="T11" fmla="*/ 698 h 926"/>
                  <a:gd name="T12" fmla="*/ 261 w 1292"/>
                  <a:gd name="T13" fmla="*/ 926 h 926"/>
                  <a:gd name="T14" fmla="*/ 901 w 1292"/>
                  <a:gd name="T15" fmla="*/ 349 h 926"/>
                  <a:gd name="T16" fmla="*/ 901 w 1292"/>
                  <a:gd name="T17" fmla="*/ 452 h 926"/>
                  <a:gd name="T18" fmla="*/ 1076 w 1292"/>
                  <a:gd name="T19" fmla="*/ 351 h 926"/>
                  <a:gd name="T20" fmla="*/ 1292 w 1292"/>
                  <a:gd name="T21" fmla="*/ 226 h 926"/>
                  <a:gd name="T22" fmla="*/ 1049 w 1292"/>
                  <a:gd name="T23" fmla="*/ 86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926">
                    <a:moveTo>
                      <a:pt x="1049" y="86"/>
                    </a:moveTo>
                    <a:cubicBezTo>
                      <a:pt x="901" y="0"/>
                      <a:pt x="901" y="0"/>
                      <a:pt x="901" y="0"/>
                    </a:cubicBezTo>
                    <a:cubicBezTo>
                      <a:pt x="901" y="91"/>
                      <a:pt x="901" y="91"/>
                      <a:pt x="901" y="91"/>
                    </a:cubicBezTo>
                    <a:cubicBezTo>
                      <a:pt x="663" y="102"/>
                      <a:pt x="441" y="200"/>
                      <a:pt x="272" y="369"/>
                    </a:cubicBezTo>
                    <a:cubicBezTo>
                      <a:pt x="121" y="520"/>
                      <a:pt x="27" y="713"/>
                      <a:pt x="0" y="922"/>
                    </a:cubicBezTo>
                    <a:cubicBezTo>
                      <a:pt x="129" y="698"/>
                      <a:pt x="129" y="698"/>
                      <a:pt x="129" y="698"/>
                    </a:cubicBezTo>
                    <a:cubicBezTo>
                      <a:pt x="261" y="926"/>
                      <a:pt x="261" y="926"/>
                      <a:pt x="261" y="926"/>
                    </a:cubicBezTo>
                    <a:cubicBezTo>
                      <a:pt x="315" y="613"/>
                      <a:pt x="578" y="371"/>
                      <a:pt x="901" y="349"/>
                    </a:cubicBezTo>
                    <a:cubicBezTo>
                      <a:pt x="901" y="452"/>
                      <a:pt x="901" y="452"/>
                      <a:pt x="901" y="452"/>
                    </a:cubicBezTo>
                    <a:cubicBezTo>
                      <a:pt x="1076" y="351"/>
                      <a:pt x="1076" y="351"/>
                      <a:pt x="1076" y="351"/>
                    </a:cubicBezTo>
                    <a:cubicBezTo>
                      <a:pt x="1292" y="226"/>
                      <a:pt x="1292" y="226"/>
                      <a:pt x="1292" y="226"/>
                    </a:cubicBezTo>
                    <a:lnTo>
                      <a:pt x="1049" y="86"/>
                    </a:lnTo>
                    <a:close/>
                  </a:path>
                </a:pathLst>
              </a:custGeom>
              <a:solidFill>
                <a:schemeClr val="accent1"/>
              </a:solidFill>
              <a:ln w="635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a:lnSpc>
                    <a:spcPct val="150000"/>
                  </a:lnSpc>
                </a:pPr>
                <a:endParaRPr lang="en-US" sz="16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6" name="Freeform 6">
                <a:extLst>
                  <a:ext uri="{FF2B5EF4-FFF2-40B4-BE49-F238E27FC236}">
                    <a16:creationId xmlns:a16="http://schemas.microsoft.com/office/drawing/2014/main" id="{9312EFA3-0591-964B-B493-FBC70C445684}"/>
                  </a:ext>
                </a:extLst>
              </p:cNvPr>
              <p:cNvSpPr>
                <a:spLocks/>
              </p:cNvSpPr>
              <p:nvPr/>
            </p:nvSpPr>
            <p:spPr bwMode="auto">
              <a:xfrm>
                <a:off x="6302375" y="2261033"/>
                <a:ext cx="1887538" cy="2587625"/>
              </a:xfrm>
              <a:custGeom>
                <a:avLst/>
                <a:gdLst>
                  <a:gd name="T0" fmla="*/ 851 w 942"/>
                  <a:gd name="T1" fmla="*/ 903 h 1294"/>
                  <a:gd name="T2" fmla="*/ 573 w 942"/>
                  <a:gd name="T3" fmla="*/ 274 h 1294"/>
                  <a:gd name="T4" fmla="*/ 0 w 942"/>
                  <a:gd name="T5" fmla="*/ 0 h 1294"/>
                  <a:gd name="T6" fmla="*/ 243 w 942"/>
                  <a:gd name="T7" fmla="*/ 140 h 1294"/>
                  <a:gd name="T8" fmla="*/ 27 w 942"/>
                  <a:gd name="T9" fmla="*/ 265 h 1294"/>
                  <a:gd name="T10" fmla="*/ 593 w 942"/>
                  <a:gd name="T11" fmla="*/ 903 h 1294"/>
                  <a:gd name="T12" fmla="*/ 490 w 942"/>
                  <a:gd name="T13" fmla="*/ 903 h 1294"/>
                  <a:gd name="T14" fmla="*/ 588 w 942"/>
                  <a:gd name="T15" fmla="*/ 1074 h 1294"/>
                  <a:gd name="T16" fmla="*/ 716 w 942"/>
                  <a:gd name="T17" fmla="*/ 1294 h 1294"/>
                  <a:gd name="T18" fmla="*/ 851 w 942"/>
                  <a:gd name="T19" fmla="*/ 1060 h 1294"/>
                  <a:gd name="T20" fmla="*/ 942 w 942"/>
                  <a:gd name="T21" fmla="*/ 903 h 1294"/>
                  <a:gd name="T22" fmla="*/ 851 w 942"/>
                  <a:gd name="T23" fmla="*/ 903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2" h="1294">
                    <a:moveTo>
                      <a:pt x="851" y="903"/>
                    </a:moveTo>
                    <a:cubicBezTo>
                      <a:pt x="840" y="665"/>
                      <a:pt x="742" y="444"/>
                      <a:pt x="573" y="274"/>
                    </a:cubicBezTo>
                    <a:cubicBezTo>
                      <a:pt x="417" y="118"/>
                      <a:pt x="217" y="23"/>
                      <a:pt x="0" y="0"/>
                    </a:cubicBezTo>
                    <a:cubicBezTo>
                      <a:pt x="243" y="140"/>
                      <a:pt x="243" y="140"/>
                      <a:pt x="243" y="140"/>
                    </a:cubicBezTo>
                    <a:cubicBezTo>
                      <a:pt x="27" y="265"/>
                      <a:pt x="27" y="265"/>
                      <a:pt x="27" y="265"/>
                    </a:cubicBezTo>
                    <a:cubicBezTo>
                      <a:pt x="335" y="323"/>
                      <a:pt x="571" y="584"/>
                      <a:pt x="593" y="903"/>
                    </a:cubicBezTo>
                    <a:cubicBezTo>
                      <a:pt x="490" y="903"/>
                      <a:pt x="490" y="903"/>
                      <a:pt x="490" y="903"/>
                    </a:cubicBezTo>
                    <a:cubicBezTo>
                      <a:pt x="588" y="1074"/>
                      <a:pt x="588" y="1074"/>
                      <a:pt x="588" y="1074"/>
                    </a:cubicBezTo>
                    <a:cubicBezTo>
                      <a:pt x="716" y="1294"/>
                      <a:pt x="716" y="1294"/>
                      <a:pt x="716" y="1294"/>
                    </a:cubicBezTo>
                    <a:cubicBezTo>
                      <a:pt x="851" y="1060"/>
                      <a:pt x="851" y="1060"/>
                      <a:pt x="851" y="1060"/>
                    </a:cubicBezTo>
                    <a:cubicBezTo>
                      <a:pt x="942" y="903"/>
                      <a:pt x="942" y="903"/>
                      <a:pt x="942" y="903"/>
                    </a:cubicBezTo>
                    <a:lnTo>
                      <a:pt x="851" y="903"/>
                    </a:lnTo>
                    <a:close/>
                  </a:path>
                </a:pathLst>
              </a:custGeom>
              <a:solidFill>
                <a:schemeClr val="accent2"/>
              </a:solidFill>
              <a:ln w="635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a:lnSpc>
                    <a:spcPct val="150000"/>
                  </a:lnSpc>
                </a:pPr>
                <a:endParaRPr lang="en-US" sz="16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7" name="Freeform 7">
                <a:extLst>
                  <a:ext uri="{FF2B5EF4-FFF2-40B4-BE49-F238E27FC236}">
                    <a16:creationId xmlns:a16="http://schemas.microsoft.com/office/drawing/2014/main" id="{8F67322E-1019-0548-B86D-18CE59C584C3}"/>
                  </a:ext>
                </a:extLst>
              </p:cNvPr>
              <p:cNvSpPr>
                <a:spLocks/>
              </p:cNvSpPr>
              <p:nvPr/>
            </p:nvSpPr>
            <p:spPr bwMode="auto">
              <a:xfrm>
                <a:off x="4005264" y="3484996"/>
                <a:ext cx="1866900" cy="2584450"/>
              </a:xfrm>
              <a:custGeom>
                <a:avLst/>
                <a:gdLst>
                  <a:gd name="T0" fmla="*/ 931 w 931"/>
                  <a:gd name="T1" fmla="*/ 1032 h 1292"/>
                  <a:gd name="T2" fmla="*/ 349 w 931"/>
                  <a:gd name="T3" fmla="*/ 391 h 1292"/>
                  <a:gd name="T4" fmla="*/ 452 w 931"/>
                  <a:gd name="T5" fmla="*/ 391 h 1292"/>
                  <a:gd name="T6" fmla="*/ 358 w 931"/>
                  <a:gd name="T7" fmla="*/ 228 h 1292"/>
                  <a:gd name="T8" fmla="*/ 226 w 931"/>
                  <a:gd name="T9" fmla="*/ 0 h 1292"/>
                  <a:gd name="T10" fmla="*/ 97 w 931"/>
                  <a:gd name="T11" fmla="*/ 224 h 1292"/>
                  <a:gd name="T12" fmla="*/ 0 w 931"/>
                  <a:gd name="T13" fmla="*/ 391 h 1292"/>
                  <a:gd name="T14" fmla="*/ 91 w 931"/>
                  <a:gd name="T15" fmla="*/ 391 h 1292"/>
                  <a:gd name="T16" fmla="*/ 369 w 931"/>
                  <a:gd name="T17" fmla="*/ 1020 h 1292"/>
                  <a:gd name="T18" fmla="*/ 926 w 931"/>
                  <a:gd name="T19" fmla="*/ 1292 h 1292"/>
                  <a:gd name="T20" fmla="*/ 703 w 931"/>
                  <a:gd name="T21" fmla="*/ 1164 h 1292"/>
                  <a:gd name="T22" fmla="*/ 931 w 931"/>
                  <a:gd name="T23" fmla="*/ 1032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1" h="1292">
                    <a:moveTo>
                      <a:pt x="931" y="1032"/>
                    </a:moveTo>
                    <a:cubicBezTo>
                      <a:pt x="615" y="980"/>
                      <a:pt x="371" y="716"/>
                      <a:pt x="349" y="391"/>
                    </a:cubicBezTo>
                    <a:cubicBezTo>
                      <a:pt x="452" y="391"/>
                      <a:pt x="452" y="391"/>
                      <a:pt x="452" y="391"/>
                    </a:cubicBezTo>
                    <a:cubicBezTo>
                      <a:pt x="358" y="228"/>
                      <a:pt x="358" y="228"/>
                      <a:pt x="358" y="228"/>
                    </a:cubicBezTo>
                    <a:cubicBezTo>
                      <a:pt x="226" y="0"/>
                      <a:pt x="226" y="0"/>
                      <a:pt x="226" y="0"/>
                    </a:cubicBezTo>
                    <a:cubicBezTo>
                      <a:pt x="97" y="224"/>
                      <a:pt x="97" y="224"/>
                      <a:pt x="97" y="224"/>
                    </a:cubicBezTo>
                    <a:cubicBezTo>
                      <a:pt x="0" y="391"/>
                      <a:pt x="0" y="391"/>
                      <a:pt x="0" y="391"/>
                    </a:cubicBezTo>
                    <a:cubicBezTo>
                      <a:pt x="91" y="391"/>
                      <a:pt x="91" y="391"/>
                      <a:pt x="91" y="391"/>
                    </a:cubicBezTo>
                    <a:cubicBezTo>
                      <a:pt x="102" y="629"/>
                      <a:pt x="200" y="851"/>
                      <a:pt x="369" y="1020"/>
                    </a:cubicBezTo>
                    <a:cubicBezTo>
                      <a:pt x="521" y="1172"/>
                      <a:pt x="716" y="1267"/>
                      <a:pt x="926" y="1292"/>
                    </a:cubicBezTo>
                    <a:cubicBezTo>
                      <a:pt x="703" y="1164"/>
                      <a:pt x="703" y="1164"/>
                      <a:pt x="703" y="1164"/>
                    </a:cubicBezTo>
                    <a:lnTo>
                      <a:pt x="931" y="1032"/>
                    </a:lnTo>
                    <a:close/>
                  </a:path>
                </a:pathLst>
              </a:custGeom>
              <a:solidFill>
                <a:schemeClr val="accent4"/>
              </a:solidFill>
              <a:ln w="635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a:lnSpc>
                    <a:spcPct val="150000"/>
                  </a:lnSpc>
                </a:pPr>
                <a:endParaRPr lang="en-US" sz="16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 name="Freeform 8">
                <a:extLst>
                  <a:ext uri="{FF2B5EF4-FFF2-40B4-BE49-F238E27FC236}">
                    <a16:creationId xmlns:a16="http://schemas.microsoft.com/office/drawing/2014/main" id="{F8332C07-A7AE-1E44-9F57-46AF115F8BD0}"/>
                  </a:ext>
                </a:extLst>
              </p:cNvPr>
              <p:cNvSpPr>
                <a:spLocks/>
              </p:cNvSpPr>
              <p:nvPr/>
            </p:nvSpPr>
            <p:spPr bwMode="auto">
              <a:xfrm>
                <a:off x="5414963" y="4380346"/>
                <a:ext cx="2592388" cy="1884363"/>
              </a:xfrm>
              <a:custGeom>
                <a:avLst/>
                <a:gdLst>
                  <a:gd name="T0" fmla="*/ 1159 w 1294"/>
                  <a:gd name="T1" fmla="*/ 234 h 942"/>
                  <a:gd name="T2" fmla="*/ 1031 w 1294"/>
                  <a:gd name="T3" fmla="*/ 14 h 942"/>
                  <a:gd name="T4" fmla="*/ 391 w 1294"/>
                  <a:gd name="T5" fmla="*/ 593 h 942"/>
                  <a:gd name="T6" fmla="*/ 391 w 1294"/>
                  <a:gd name="T7" fmla="*/ 490 h 942"/>
                  <a:gd name="T8" fmla="*/ 228 w 1294"/>
                  <a:gd name="T9" fmla="*/ 584 h 942"/>
                  <a:gd name="T10" fmla="*/ 0 w 1294"/>
                  <a:gd name="T11" fmla="*/ 716 h 942"/>
                  <a:gd name="T12" fmla="*/ 223 w 1294"/>
                  <a:gd name="T13" fmla="*/ 844 h 942"/>
                  <a:gd name="T14" fmla="*/ 391 w 1294"/>
                  <a:gd name="T15" fmla="*/ 942 h 942"/>
                  <a:gd name="T16" fmla="*/ 391 w 1294"/>
                  <a:gd name="T17" fmla="*/ 851 h 942"/>
                  <a:gd name="T18" fmla="*/ 1020 w 1294"/>
                  <a:gd name="T19" fmla="*/ 573 h 942"/>
                  <a:gd name="T20" fmla="*/ 1294 w 1294"/>
                  <a:gd name="T21" fmla="*/ 0 h 942"/>
                  <a:gd name="T22" fmla="*/ 1159 w 1294"/>
                  <a:gd name="T23" fmla="*/ 234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4" h="942">
                    <a:moveTo>
                      <a:pt x="1159" y="234"/>
                    </a:moveTo>
                    <a:cubicBezTo>
                      <a:pt x="1031" y="14"/>
                      <a:pt x="1031" y="14"/>
                      <a:pt x="1031" y="14"/>
                    </a:cubicBezTo>
                    <a:cubicBezTo>
                      <a:pt x="978" y="328"/>
                      <a:pt x="715" y="571"/>
                      <a:pt x="391" y="593"/>
                    </a:cubicBezTo>
                    <a:cubicBezTo>
                      <a:pt x="391" y="490"/>
                      <a:pt x="391" y="490"/>
                      <a:pt x="391" y="490"/>
                    </a:cubicBezTo>
                    <a:cubicBezTo>
                      <a:pt x="228" y="584"/>
                      <a:pt x="228" y="584"/>
                      <a:pt x="228" y="584"/>
                    </a:cubicBezTo>
                    <a:cubicBezTo>
                      <a:pt x="0" y="716"/>
                      <a:pt x="0" y="716"/>
                      <a:pt x="0" y="716"/>
                    </a:cubicBezTo>
                    <a:cubicBezTo>
                      <a:pt x="223" y="844"/>
                      <a:pt x="223" y="844"/>
                      <a:pt x="223" y="844"/>
                    </a:cubicBezTo>
                    <a:cubicBezTo>
                      <a:pt x="391" y="942"/>
                      <a:pt x="391" y="942"/>
                      <a:pt x="391" y="942"/>
                    </a:cubicBezTo>
                    <a:cubicBezTo>
                      <a:pt x="391" y="851"/>
                      <a:pt x="391" y="851"/>
                      <a:pt x="391" y="851"/>
                    </a:cubicBezTo>
                    <a:cubicBezTo>
                      <a:pt x="629" y="840"/>
                      <a:pt x="850" y="742"/>
                      <a:pt x="1020" y="573"/>
                    </a:cubicBezTo>
                    <a:cubicBezTo>
                      <a:pt x="1176" y="417"/>
                      <a:pt x="1271" y="216"/>
                      <a:pt x="1294" y="0"/>
                    </a:cubicBezTo>
                    <a:lnTo>
                      <a:pt x="1159" y="234"/>
                    </a:lnTo>
                    <a:close/>
                  </a:path>
                </a:pathLst>
              </a:custGeom>
              <a:solidFill>
                <a:schemeClr val="accent5"/>
              </a:solidFill>
              <a:ln w="635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a:lnSpc>
                    <a:spcPct val="150000"/>
                  </a:lnSpc>
                </a:pPr>
                <a:endParaRPr lang="en-US" sz="16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9" name="Line 9">
                <a:extLst>
                  <a:ext uri="{FF2B5EF4-FFF2-40B4-BE49-F238E27FC236}">
                    <a16:creationId xmlns:a16="http://schemas.microsoft.com/office/drawing/2014/main" id="{AB0502D3-DEAE-F940-B39C-329B5775C4DC}"/>
                  </a:ext>
                </a:extLst>
              </p:cNvPr>
              <p:cNvSpPr>
                <a:spLocks noChangeShapeType="1"/>
              </p:cNvSpPr>
              <p:nvPr/>
            </p:nvSpPr>
            <p:spPr bwMode="auto">
              <a:xfrm>
                <a:off x="6097588" y="3092883"/>
                <a:ext cx="0" cy="2168525"/>
              </a:xfrm>
              <a:prstGeom prst="line">
                <a:avLst/>
              </a:prstGeom>
              <a:noFill/>
              <a:ln w="63500" cap="flat">
                <a:solidFill>
                  <a:srgbClr val="B7B7B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ct val="150000"/>
                  </a:lnSpc>
                </a:pPr>
                <a:endParaRPr lang="en-US" sz="16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 name="Line 10">
                <a:extLst>
                  <a:ext uri="{FF2B5EF4-FFF2-40B4-BE49-F238E27FC236}">
                    <a16:creationId xmlns:a16="http://schemas.microsoft.com/office/drawing/2014/main" id="{F19216BA-3342-0848-ACD0-3AF85F6E2E4B}"/>
                  </a:ext>
                </a:extLst>
              </p:cNvPr>
              <p:cNvSpPr>
                <a:spLocks noChangeShapeType="1"/>
              </p:cNvSpPr>
              <p:nvPr/>
            </p:nvSpPr>
            <p:spPr bwMode="auto">
              <a:xfrm flipH="1">
                <a:off x="5011738" y="4132696"/>
                <a:ext cx="2171700" cy="0"/>
              </a:xfrm>
              <a:prstGeom prst="line">
                <a:avLst/>
              </a:prstGeom>
              <a:noFill/>
              <a:ln w="63500" cap="flat">
                <a:solidFill>
                  <a:srgbClr val="B7B7B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ct val="150000"/>
                  </a:lnSpc>
                </a:pPr>
                <a:endParaRPr lang="en-US" sz="160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17CF8D92-2017-7C4D-BE23-3056B825F1CF}"/>
                </a:ext>
              </a:extLst>
            </p:cNvPr>
            <p:cNvGrpSpPr/>
            <p:nvPr/>
          </p:nvGrpSpPr>
          <p:grpSpPr>
            <a:xfrm>
              <a:off x="896116" y="3798225"/>
              <a:ext cx="3550576" cy="2184131"/>
              <a:chOff x="8861232" y="1350463"/>
              <a:chExt cx="3307842" cy="1969525"/>
            </a:xfrm>
          </p:grpSpPr>
          <p:sp>
            <p:nvSpPr>
              <p:cNvPr id="16" name="Oval 15">
                <a:extLst>
                  <a:ext uri="{FF2B5EF4-FFF2-40B4-BE49-F238E27FC236}">
                    <a16:creationId xmlns:a16="http://schemas.microsoft.com/office/drawing/2014/main" id="{EE9DFFC9-D965-7F4C-9CCB-9E836EA175E5}"/>
                  </a:ext>
                </a:extLst>
              </p:cNvPr>
              <p:cNvSpPr>
                <a:spLocks noChangeAspect="1"/>
              </p:cNvSpPr>
              <p:nvPr/>
            </p:nvSpPr>
            <p:spPr>
              <a:xfrm flipH="1">
                <a:off x="8861232" y="1643838"/>
                <a:ext cx="182880" cy="1828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4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86068D2-C366-0A40-82A9-4DEE5C8A5CF0}"/>
                  </a:ext>
                </a:extLst>
              </p:cNvPr>
              <p:cNvSpPr txBox="1"/>
              <p:nvPr/>
            </p:nvSpPr>
            <p:spPr>
              <a:xfrm flipH="1">
                <a:off x="9001337" y="2037717"/>
                <a:ext cx="3167737" cy="1282271"/>
              </a:xfrm>
              <a:prstGeom prst="rect">
                <a:avLst/>
              </a:prstGeom>
              <a:noFill/>
            </p:spPr>
            <p:txBody>
              <a:bodyPr wrap="square" lIns="91440" tIns="45720" rIns="91440" bIns="45720" rtlCol="0">
                <a:spAutoFit/>
              </a:bodyPr>
              <a:lstStyle/>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Free of Charge</a:t>
                </a:r>
              </a:p>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Increasing DIY Applicants</a:t>
                </a:r>
              </a:p>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High Demand</a:t>
                </a:r>
              </a:p>
            </p:txBody>
          </p:sp>
          <p:sp>
            <p:nvSpPr>
              <p:cNvPr id="18" name="TextBox 17">
                <a:extLst>
                  <a:ext uri="{FF2B5EF4-FFF2-40B4-BE49-F238E27FC236}">
                    <a16:creationId xmlns:a16="http://schemas.microsoft.com/office/drawing/2014/main" id="{6D118D6E-AED3-524C-8AD2-2BD1E7D26134}"/>
                  </a:ext>
                </a:extLst>
              </p:cNvPr>
              <p:cNvSpPr txBox="1"/>
              <p:nvPr/>
            </p:nvSpPr>
            <p:spPr>
              <a:xfrm flipH="1">
                <a:off x="9114677" y="1350463"/>
                <a:ext cx="2454758" cy="596239"/>
              </a:xfrm>
              <a:prstGeom prst="rect">
                <a:avLst/>
              </a:prstGeom>
              <a:noFill/>
            </p:spPr>
            <p:txBody>
              <a:bodyPr wrap="square" lIns="91440" tIns="45720" rIns="91440" bIns="45720" rtlCol="0">
                <a:spAutoFit/>
              </a:bodyPr>
              <a:lstStyle/>
              <a:p>
                <a:pPr>
                  <a:lnSpc>
                    <a:spcPct val="150000"/>
                  </a:lnSpc>
                </a:pPr>
                <a:r>
                  <a:rPr lang="en-US" altLang="zh-CN" sz="2800" b="1" dirty="0">
                    <a:solidFill>
                      <a:schemeClr val="tx1">
                        <a:lumMod val="85000"/>
                        <a:lumOff val="15000"/>
                      </a:schemeClr>
                    </a:solidFill>
                    <a:latin typeface="Times New Roman" panose="02020603050405020304" pitchFamily="18" charset="0"/>
                    <a:cs typeface="Times New Roman" panose="02020603050405020304" pitchFamily="18" charset="0"/>
                  </a:rPr>
                  <a:t>Opportunities</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300FF9A5-3B51-7F4C-BD51-EEA07617ED31}"/>
                </a:ext>
              </a:extLst>
            </p:cNvPr>
            <p:cNvGrpSpPr/>
            <p:nvPr/>
          </p:nvGrpSpPr>
          <p:grpSpPr>
            <a:xfrm>
              <a:off x="8523110" y="3865282"/>
              <a:ext cx="3155495" cy="1193625"/>
              <a:chOff x="8399528" y="3780405"/>
              <a:chExt cx="2939778" cy="1076345"/>
            </a:xfrm>
          </p:grpSpPr>
          <p:sp>
            <p:nvSpPr>
              <p:cNvPr id="20" name="Oval 19">
                <a:extLst>
                  <a:ext uri="{FF2B5EF4-FFF2-40B4-BE49-F238E27FC236}">
                    <a16:creationId xmlns:a16="http://schemas.microsoft.com/office/drawing/2014/main" id="{FD386F2D-EF70-6F41-A3E0-46A543F83F16}"/>
                  </a:ext>
                </a:extLst>
              </p:cNvPr>
              <p:cNvSpPr>
                <a:spLocks noChangeAspect="1"/>
              </p:cNvSpPr>
              <p:nvPr/>
            </p:nvSpPr>
            <p:spPr>
              <a:xfrm flipH="1">
                <a:off x="8399528" y="405037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4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402C231-90C1-A944-A35A-B39C57DBC537}"/>
                  </a:ext>
                </a:extLst>
              </p:cNvPr>
              <p:cNvSpPr txBox="1"/>
              <p:nvPr/>
            </p:nvSpPr>
            <p:spPr>
              <a:xfrm flipH="1">
                <a:off x="8608230" y="4480342"/>
                <a:ext cx="2731076" cy="376408"/>
              </a:xfrm>
              <a:prstGeom prst="rect">
                <a:avLst/>
              </a:prstGeom>
              <a:noFill/>
            </p:spPr>
            <p:txBody>
              <a:bodyPr wrap="square" lIns="91440" tIns="45720" rIns="91440" bIns="45720" rtlCol="0">
                <a:spAutoFit/>
              </a:bodyPr>
              <a:lstStyle/>
              <a:p>
                <a:pPr marL="285750" lvl="0" indent="-285750">
                  <a:lnSpc>
                    <a:spcPct val="150000"/>
                  </a:lnSpc>
                  <a:buFont typeface="Arial" panose="020B0604020202020204" pitchFamily="34" charset="0"/>
                  <a:buChar char="•"/>
                </a:pPr>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014DADCB-E306-F147-A9A1-DA7C3866DEFB}"/>
                  </a:ext>
                </a:extLst>
              </p:cNvPr>
              <p:cNvSpPr txBox="1"/>
              <p:nvPr/>
            </p:nvSpPr>
            <p:spPr>
              <a:xfrm flipH="1">
                <a:off x="8582408" y="3780405"/>
                <a:ext cx="2454758" cy="596240"/>
              </a:xfrm>
              <a:prstGeom prst="rect">
                <a:avLst/>
              </a:prstGeom>
              <a:noFill/>
            </p:spPr>
            <p:txBody>
              <a:bodyPr wrap="square" lIns="91440" tIns="45720" rIns="91440" bIns="45720" rtlCol="0">
                <a:spAutoFit/>
              </a:bodyPr>
              <a:lstStyle/>
              <a:p>
                <a:pPr>
                  <a:lnSpc>
                    <a:spcPct val="150000"/>
                  </a:lnSpc>
                </a:pPr>
                <a: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t>Threat</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grpSp>
          <p:nvGrpSpPr>
            <p:cNvPr id="23" name="Group 22">
              <a:extLst>
                <a:ext uri="{FF2B5EF4-FFF2-40B4-BE49-F238E27FC236}">
                  <a16:creationId xmlns:a16="http://schemas.microsoft.com/office/drawing/2014/main" id="{35D574FF-04AB-2D48-A8CF-6CD525FFA5C5}"/>
                </a:ext>
              </a:extLst>
            </p:cNvPr>
            <p:cNvGrpSpPr/>
            <p:nvPr/>
          </p:nvGrpSpPr>
          <p:grpSpPr>
            <a:xfrm>
              <a:off x="910541" y="1542848"/>
              <a:ext cx="3049699" cy="2419208"/>
              <a:chOff x="1055535" y="1686159"/>
              <a:chExt cx="2841214" cy="2181504"/>
            </a:xfrm>
          </p:grpSpPr>
          <p:sp>
            <p:nvSpPr>
              <p:cNvPr id="24" name="Oval 23">
                <a:extLst>
                  <a:ext uri="{FF2B5EF4-FFF2-40B4-BE49-F238E27FC236}">
                    <a16:creationId xmlns:a16="http://schemas.microsoft.com/office/drawing/2014/main" id="{7153E4C8-1111-024B-A0C0-F8629FAEEF94}"/>
                  </a:ext>
                </a:extLst>
              </p:cNvPr>
              <p:cNvSpPr>
                <a:spLocks noChangeAspect="1"/>
              </p:cNvSpPr>
              <p:nvPr/>
            </p:nvSpPr>
            <p:spPr>
              <a:xfrm flipH="1">
                <a:off x="1055535" y="2020936"/>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4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50E18631-8367-934A-9C09-02D694F6B810}"/>
                  </a:ext>
                </a:extLst>
              </p:cNvPr>
              <p:cNvSpPr txBox="1"/>
              <p:nvPr/>
            </p:nvSpPr>
            <p:spPr>
              <a:xfrm flipH="1">
                <a:off x="1165673" y="2512075"/>
                <a:ext cx="2731076" cy="1355588"/>
              </a:xfrm>
              <a:prstGeom prst="rect">
                <a:avLst/>
              </a:prstGeom>
              <a:noFill/>
            </p:spPr>
            <p:txBody>
              <a:bodyPr wrap="square" lIns="91440" tIns="45720" rIns="91440" bIns="45720" rtlCol="0">
                <a:spAutoFit/>
              </a:bodyPr>
              <a:lstStyle/>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Accuracy</a:t>
                </a:r>
              </a:p>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Transparency</a:t>
                </a:r>
              </a:p>
              <a:p>
                <a:pPr marL="285750" lvl="0" indent="-285750">
                  <a:lnSpc>
                    <a:spcPct val="150000"/>
                  </a:lnSpc>
                  <a:buFont typeface="Arial" panose="020B0604020202020204" pitchFamily="34" charset="0"/>
                  <a:buChar char="•"/>
                </a:pP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FC7A0E02-EE8A-284A-B10F-71BBEAF615AE}"/>
                  </a:ext>
                </a:extLst>
              </p:cNvPr>
              <p:cNvSpPr txBox="1"/>
              <p:nvPr/>
            </p:nvSpPr>
            <p:spPr>
              <a:xfrm flipH="1">
                <a:off x="1317581" y="1686159"/>
                <a:ext cx="2454758" cy="669554"/>
              </a:xfrm>
              <a:prstGeom prst="rect">
                <a:avLst/>
              </a:prstGeom>
              <a:noFill/>
            </p:spPr>
            <p:txBody>
              <a:bodyPr wrap="square" lIns="91440" tIns="45720" rIns="91440" bIns="45720" rtlCol="0">
                <a:spAutoFit/>
              </a:bodyPr>
              <a:lstStyle/>
              <a:p>
                <a:pPr>
                  <a:lnSpc>
                    <a:spcPct val="150000"/>
                  </a:lnSpc>
                </a:pPr>
                <a:r>
                  <a:rPr lang="en-US" sz="3200" b="1" dirty="0">
                    <a:solidFill>
                      <a:schemeClr val="tx1">
                        <a:lumMod val="85000"/>
                        <a:lumOff val="15000"/>
                      </a:schemeClr>
                    </a:solidFill>
                    <a:latin typeface="Times New Roman" panose="02020603050405020304" pitchFamily="18" charset="0"/>
                    <a:cs typeface="Times New Roman" panose="02020603050405020304" pitchFamily="18" charset="0"/>
                  </a:rPr>
                  <a:t>Strengths</a:t>
                </a:r>
              </a:p>
            </p:txBody>
          </p:sp>
        </p:grpSp>
        <p:grpSp>
          <p:nvGrpSpPr>
            <p:cNvPr id="27" name="Group 26">
              <a:extLst>
                <a:ext uri="{FF2B5EF4-FFF2-40B4-BE49-F238E27FC236}">
                  <a16:creationId xmlns:a16="http://schemas.microsoft.com/office/drawing/2014/main" id="{995B3AF7-4AD8-0D46-902E-E84DEE37F211}"/>
                </a:ext>
              </a:extLst>
            </p:cNvPr>
            <p:cNvGrpSpPr/>
            <p:nvPr/>
          </p:nvGrpSpPr>
          <p:grpSpPr>
            <a:xfrm>
              <a:off x="8177374" y="1657607"/>
              <a:ext cx="3063638" cy="2188078"/>
              <a:chOff x="307399" y="4234934"/>
              <a:chExt cx="2854199" cy="1973088"/>
            </a:xfrm>
          </p:grpSpPr>
          <p:sp>
            <p:nvSpPr>
              <p:cNvPr id="28" name="Oval 27">
                <a:extLst>
                  <a:ext uri="{FF2B5EF4-FFF2-40B4-BE49-F238E27FC236}">
                    <a16:creationId xmlns:a16="http://schemas.microsoft.com/office/drawing/2014/main" id="{D84E4BDA-07D7-2543-94D5-5D6DE3234FB5}"/>
                  </a:ext>
                </a:extLst>
              </p:cNvPr>
              <p:cNvSpPr>
                <a:spLocks noChangeAspect="1"/>
              </p:cNvSpPr>
              <p:nvPr/>
            </p:nvSpPr>
            <p:spPr>
              <a:xfrm flipH="1">
                <a:off x="307399" y="4486564"/>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4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CB23D8BA-920E-F546-8AEC-025AAB99F61C}"/>
                  </a:ext>
                </a:extLst>
              </p:cNvPr>
              <p:cNvSpPr txBox="1"/>
              <p:nvPr/>
            </p:nvSpPr>
            <p:spPr>
              <a:xfrm flipH="1">
                <a:off x="430522" y="4925749"/>
                <a:ext cx="2731076" cy="1282273"/>
              </a:xfrm>
              <a:prstGeom prst="rect">
                <a:avLst/>
              </a:prstGeom>
              <a:noFill/>
            </p:spPr>
            <p:txBody>
              <a:bodyPr wrap="square" lIns="91440" tIns="45720" rIns="91440" bIns="45720" rtlCol="0">
                <a:spAutoFit/>
              </a:bodyPr>
              <a:lstStyle/>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Nonprofit</a:t>
                </a:r>
              </a:p>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Lack of Visibility</a:t>
                </a:r>
              </a:p>
              <a:p>
                <a:pPr marL="285750" lvl="0" indent="-285750">
                  <a:lnSpc>
                    <a:spcPct val="150000"/>
                  </a:lnSpc>
                  <a:buFont typeface="Arial" panose="020B0604020202020204" pitchFamily="34" charset="0"/>
                  <a:buChar char="•"/>
                </a:pPr>
                <a:endParaRPr lang="en-US" sz="2000" i="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26BB4DF0-BCFF-FC43-BA63-7B9642BC9AC3}"/>
                  </a:ext>
                </a:extLst>
              </p:cNvPr>
              <p:cNvSpPr txBox="1"/>
              <p:nvPr/>
            </p:nvSpPr>
            <p:spPr>
              <a:xfrm flipH="1">
                <a:off x="490279" y="4234934"/>
                <a:ext cx="2454758" cy="596239"/>
              </a:xfrm>
              <a:prstGeom prst="rect">
                <a:avLst/>
              </a:prstGeom>
              <a:noFill/>
            </p:spPr>
            <p:txBody>
              <a:bodyPr wrap="square" lIns="91440" tIns="45720" rIns="91440" bIns="45720" rtlCol="0">
                <a:spAutoFit/>
              </a:bodyPr>
              <a:lstStyle/>
              <a:p>
                <a:pPr>
                  <a:lnSpc>
                    <a:spcPct val="150000"/>
                  </a:lnSpc>
                </a:pPr>
                <a: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t>Weaknesses</a:t>
                </a:r>
                <a:endParaRPr lang="en-US" sz="24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sp>
          <p:nvSpPr>
            <p:cNvPr id="32" name="TextBox 31">
              <a:extLst>
                <a:ext uri="{FF2B5EF4-FFF2-40B4-BE49-F238E27FC236}">
                  <a16:creationId xmlns:a16="http://schemas.microsoft.com/office/drawing/2014/main" id="{9E64AB53-C8B7-432C-89F7-1146AD3A450C}"/>
                </a:ext>
              </a:extLst>
            </p:cNvPr>
            <p:cNvSpPr txBox="1"/>
            <p:nvPr/>
          </p:nvSpPr>
          <p:spPr>
            <a:xfrm>
              <a:off x="4603980" y="2777796"/>
              <a:ext cx="1599813" cy="1311449"/>
            </a:xfrm>
            <a:prstGeom prst="rect">
              <a:avLst/>
            </a:prstGeom>
            <a:noFill/>
          </p:spPr>
          <p:txBody>
            <a:bodyPr wrap="square" rtlCol="0">
              <a:spAutoFit/>
            </a:bodyPr>
            <a:lstStyle/>
            <a:p>
              <a:pPr algn="ctr">
                <a:lnSpc>
                  <a:spcPct val="150000"/>
                </a:lnSpc>
              </a:pPr>
              <a:r>
                <a:rPr lang="en-US" sz="60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p>
          </p:txBody>
        </p:sp>
        <p:sp>
          <p:nvSpPr>
            <p:cNvPr id="33" name="TextBox 32">
              <a:extLst>
                <a:ext uri="{FF2B5EF4-FFF2-40B4-BE49-F238E27FC236}">
                  <a16:creationId xmlns:a16="http://schemas.microsoft.com/office/drawing/2014/main" id="{B67A1602-65C9-49F7-BB7C-9BB4E7573E2E}"/>
                </a:ext>
              </a:extLst>
            </p:cNvPr>
            <p:cNvSpPr txBox="1"/>
            <p:nvPr/>
          </p:nvSpPr>
          <p:spPr>
            <a:xfrm>
              <a:off x="4616104" y="3939124"/>
              <a:ext cx="1599813" cy="1311449"/>
            </a:xfrm>
            <a:prstGeom prst="rect">
              <a:avLst/>
            </a:prstGeom>
            <a:noFill/>
          </p:spPr>
          <p:txBody>
            <a:bodyPr wrap="square" rtlCol="0">
              <a:spAutoFit/>
            </a:bodyPr>
            <a:lstStyle/>
            <a:p>
              <a:pPr algn="ctr">
                <a:lnSpc>
                  <a:spcPct val="150000"/>
                </a:lnSpc>
              </a:pPr>
              <a:r>
                <a:rPr lang="en-US" sz="6000" b="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p>
          </p:txBody>
        </p:sp>
        <p:sp>
          <p:nvSpPr>
            <p:cNvPr id="34" name="TextBox 33">
              <a:extLst>
                <a:ext uri="{FF2B5EF4-FFF2-40B4-BE49-F238E27FC236}">
                  <a16:creationId xmlns:a16="http://schemas.microsoft.com/office/drawing/2014/main" id="{B851AAC9-316A-4B84-AE5F-BFCEAEFB8947}"/>
                </a:ext>
              </a:extLst>
            </p:cNvPr>
            <p:cNvSpPr txBox="1"/>
            <p:nvPr/>
          </p:nvSpPr>
          <p:spPr>
            <a:xfrm>
              <a:off x="5822996" y="2777796"/>
              <a:ext cx="1599813" cy="1311449"/>
            </a:xfrm>
            <a:prstGeom prst="rect">
              <a:avLst/>
            </a:prstGeom>
            <a:noFill/>
          </p:spPr>
          <p:txBody>
            <a:bodyPr wrap="square" rtlCol="0">
              <a:spAutoFit/>
            </a:bodyPr>
            <a:lstStyle/>
            <a:p>
              <a:pPr algn="ctr">
                <a:lnSpc>
                  <a:spcPct val="150000"/>
                </a:lnSpc>
              </a:pPr>
              <a:r>
                <a:rPr lang="en-US" sz="60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t>
              </a:r>
            </a:p>
          </p:txBody>
        </p:sp>
        <p:sp>
          <p:nvSpPr>
            <p:cNvPr id="35" name="TextBox 34">
              <a:extLst>
                <a:ext uri="{FF2B5EF4-FFF2-40B4-BE49-F238E27FC236}">
                  <a16:creationId xmlns:a16="http://schemas.microsoft.com/office/drawing/2014/main" id="{E77F0D8E-7EC1-4E00-A8DA-4E7A68FC5B9E}"/>
                </a:ext>
              </a:extLst>
            </p:cNvPr>
            <p:cNvSpPr txBox="1"/>
            <p:nvPr/>
          </p:nvSpPr>
          <p:spPr>
            <a:xfrm>
              <a:off x="5853614" y="3904640"/>
              <a:ext cx="1599813" cy="1311449"/>
            </a:xfrm>
            <a:prstGeom prst="rect">
              <a:avLst/>
            </a:prstGeom>
            <a:noFill/>
          </p:spPr>
          <p:txBody>
            <a:bodyPr wrap="square" rtlCol="0">
              <a:spAutoFit/>
            </a:bodyPr>
            <a:lstStyle/>
            <a:p>
              <a:pPr algn="ctr">
                <a:lnSpc>
                  <a:spcPct val="150000"/>
                </a:lnSpc>
              </a:pPr>
              <a:r>
                <a:rPr lang="en-US" sz="6000" b="1" dirty="0">
                  <a:solidFill>
                    <a:schemeClr val="accent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p>
          </p:txBody>
        </p:sp>
      </p:grpSp>
      <p:sp>
        <p:nvSpPr>
          <p:cNvPr id="41" name="TextBox 39">
            <a:extLst>
              <a:ext uri="{FF2B5EF4-FFF2-40B4-BE49-F238E27FC236}">
                <a16:creationId xmlns:a16="http://schemas.microsoft.com/office/drawing/2014/main" id="{392D72A3-CAA9-49D0-B88D-91B8E0C834A9}"/>
              </a:ext>
            </a:extLst>
          </p:cNvPr>
          <p:cNvSpPr txBox="1"/>
          <p:nvPr/>
        </p:nvSpPr>
        <p:spPr>
          <a:xfrm>
            <a:off x="354906" y="195984"/>
            <a:ext cx="6946193" cy="742511"/>
          </a:xfrm>
          <a:prstGeom prst="rect">
            <a:avLst/>
          </a:prstGeom>
          <a:noFill/>
        </p:spPr>
        <p:txBody>
          <a:bodyPr wrap="square" lIns="91440" tIns="45720" rIns="91440" bIns="45720" rtlCol="0">
            <a:spAutoFit/>
          </a:bodyPr>
          <a:lstStyle/>
          <a:p>
            <a:pPr>
              <a:lnSpc>
                <a:spcPct val="150000"/>
              </a:lnSpc>
            </a:pPr>
            <a:r>
              <a:rPr lang="en-US" sz="3200" b="1" dirty="0">
                <a:latin typeface="Times New Roman" panose="02020603050405020304" pitchFamily="18" charset="0"/>
                <a:ea typeface="Cambria" panose="02040503050406030204" pitchFamily="18" charset="0"/>
                <a:cs typeface="Times New Roman" panose="02020603050405020304" pitchFamily="18" charset="0"/>
              </a:rPr>
              <a:t>SWOT Analysis</a:t>
            </a:r>
          </a:p>
        </p:txBody>
      </p:sp>
      <p:sp>
        <p:nvSpPr>
          <p:cNvPr id="45" name="TextBox 28">
            <a:extLst>
              <a:ext uri="{FF2B5EF4-FFF2-40B4-BE49-F238E27FC236}">
                <a16:creationId xmlns:a16="http://schemas.microsoft.com/office/drawing/2014/main" id="{8D3C4EB3-118A-47E8-B5CA-1110D10DDDA5}"/>
              </a:ext>
            </a:extLst>
          </p:cNvPr>
          <p:cNvSpPr txBox="1"/>
          <p:nvPr/>
        </p:nvSpPr>
        <p:spPr>
          <a:xfrm flipH="1">
            <a:off x="7734314" y="4302312"/>
            <a:ext cx="2931479" cy="960328"/>
          </a:xfrm>
          <a:prstGeom prst="rect">
            <a:avLst/>
          </a:prstGeom>
          <a:noFill/>
        </p:spPr>
        <p:txBody>
          <a:bodyPr wrap="square" lIns="91440" tIns="45720" rIns="91440" bIns="45720" rtlCol="0">
            <a:spAutoFit/>
          </a:bodyPr>
          <a:lstStyle/>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Existing Website </a:t>
            </a:r>
          </a:p>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Regulatory Impact</a:t>
            </a:r>
          </a:p>
        </p:txBody>
      </p:sp>
    </p:spTree>
    <p:extLst>
      <p:ext uri="{BB962C8B-B14F-4D97-AF65-F5344CB8AC3E}">
        <p14:creationId xmlns:p14="http://schemas.microsoft.com/office/powerpoint/2010/main" val="36142556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44"/>
          <p:cNvSpPr>
            <a:spLocks noChangeArrowheads="1"/>
          </p:cNvSpPr>
          <p:nvPr/>
        </p:nvSpPr>
        <p:spPr bwMode="auto">
          <a:xfrm>
            <a:off x="1564171" y="2769099"/>
            <a:ext cx="8035182" cy="81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4000" b="1" dirty="0">
                <a:ln w="6350">
                  <a:noFill/>
                </a:ln>
                <a:latin typeface="Times New Roman" panose="02020603050405020304" pitchFamily="18" charset="0"/>
                <a:ea typeface="微软雅黑" pitchFamily="34" charset="-122"/>
                <a:cs typeface="Times New Roman" panose="02020603050405020304" pitchFamily="18" charset="0"/>
              </a:rPr>
              <a:t>03 </a:t>
            </a:r>
            <a:r>
              <a:rPr lang="en-US" altLang="zh-CN" sz="4000" dirty="0">
                <a:ln w="6350">
                  <a:noFill/>
                </a:ln>
                <a:latin typeface="Times New Roman" panose="02020603050405020304" pitchFamily="18" charset="0"/>
                <a:ea typeface="微软雅黑" pitchFamily="34" charset="-122"/>
                <a:cs typeface="Times New Roman" panose="02020603050405020304" pitchFamily="18" charset="0"/>
              </a:rPr>
              <a:t>|</a:t>
            </a:r>
            <a:r>
              <a:rPr lang="en-US" altLang="zh-CN" sz="4000" b="1" dirty="0">
                <a:latin typeface="Times New Roman" panose="02020603050405020304" pitchFamily="18" charset="0"/>
                <a:ea typeface="微软雅黑" pitchFamily="34" charset="-122"/>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Methods</a:t>
            </a:r>
            <a:endParaRPr lang="zh-CN" altLang="en-US" sz="4000" b="1" dirty="0">
              <a:ln w="6350">
                <a:noFill/>
              </a:ln>
              <a:solidFill>
                <a:srgbClr val="37B0E8"/>
              </a:solidFill>
              <a:latin typeface="微软雅黑" pitchFamily="34" charset="-122"/>
              <a:ea typeface="微软雅黑" pitchFamily="34" charset="-122"/>
            </a:endParaRPr>
          </a:p>
        </p:txBody>
      </p:sp>
    </p:spTree>
    <p:extLst>
      <p:ext uri="{BB962C8B-B14F-4D97-AF65-F5344CB8AC3E}">
        <p14:creationId xmlns:p14="http://schemas.microsoft.com/office/powerpoint/2010/main" val="10586485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EB92D64-07EB-42A6-BADD-D570BD6183B0}"/>
              </a:ext>
            </a:extLst>
          </p:cNvPr>
          <p:cNvSpPr txBox="1"/>
          <p:nvPr/>
        </p:nvSpPr>
        <p:spPr>
          <a:xfrm>
            <a:off x="448496" y="863558"/>
            <a:ext cx="6241774" cy="584775"/>
          </a:xfrm>
          <a:prstGeom prst="rect">
            <a:avLst/>
          </a:prstGeom>
          <a:noFill/>
        </p:spPr>
        <p:txBody>
          <a:bodyPr wrap="square" rtlCol="0">
            <a:spAutoFit/>
          </a:bodyPr>
          <a:lstStyle/>
          <a:p>
            <a:r>
              <a:rPr lang="en-US" altLang="zh-CN" sz="3200" b="1">
                <a:latin typeface="Times New Roman" panose="02020603050405020304" pitchFamily="18" charset="0"/>
                <a:cs typeface="Times New Roman" panose="02020603050405020304" pitchFamily="18" charset="0"/>
              </a:rPr>
              <a:t>Methods</a:t>
            </a:r>
            <a:endParaRPr lang="zh-CN" altLang="en-US" sz="32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9A61BAB-BBF3-4B24-A2CD-DCF77BA102EC}"/>
              </a:ext>
            </a:extLst>
          </p:cNvPr>
          <p:cNvSpPr txBox="1"/>
          <p:nvPr/>
        </p:nvSpPr>
        <p:spPr>
          <a:xfrm>
            <a:off x="448497" y="1870212"/>
            <a:ext cx="7628704" cy="24607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wo uncoupled modules of frontend and backend code</a:t>
            </a:r>
          </a:p>
          <a:p>
            <a:pPr marL="285750" indent="-285750">
              <a:lnSpc>
                <a:spcPct val="200000"/>
              </a:lnSpc>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ransfer data by </a:t>
            </a:r>
            <a:r>
              <a:rPr lang="en-US" altLang="zh-CN" sz="2000" dirty="0" err="1">
                <a:effectLst/>
                <a:latin typeface="Times New Roman" panose="02020603050405020304" pitchFamily="18" charset="0"/>
                <a:ea typeface="等线" panose="02010600030101010101" pitchFamily="2" charset="-122"/>
                <a:cs typeface="Times New Roman" panose="02020603050405020304" pitchFamily="18" charset="0"/>
              </a:rPr>
              <a:t>json</a:t>
            </a:r>
            <a:endPar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endParaRPr>
          </a:p>
          <a:p>
            <a:pPr marL="285750" indent="-285750">
              <a:lnSpc>
                <a:spcPct val="200000"/>
              </a:lnSpc>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I</a:t>
            </a: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nstantiated with its own database </a:t>
            </a:r>
          </a:p>
          <a:p>
            <a:pPr marL="285750" indent="-285750">
              <a:lnSpc>
                <a:spcPct val="200000"/>
              </a:lnSpc>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E</a:t>
            </a: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xchange data using pre-defined interfaces using </a:t>
            </a:r>
            <a:r>
              <a:rPr lang="en-US" altLang="zh-CN" sz="2000" dirty="0" err="1">
                <a:effectLst/>
                <a:latin typeface="Times New Roman" panose="02020603050405020304" pitchFamily="18" charset="0"/>
                <a:ea typeface="等线" panose="02010600030101010101" pitchFamily="2" charset="-122"/>
                <a:cs typeface="Times New Roman" panose="02020603050405020304" pitchFamily="18" charset="0"/>
              </a:rPr>
              <a:t>json</a:t>
            </a: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81FC70E1-E908-4AA2-90BD-CF2B29598D3A}"/>
              </a:ext>
            </a:extLst>
          </p:cNvPr>
          <p:cNvSpPr>
            <a:spLocks noGrp="1"/>
          </p:cNvSpPr>
          <p:nvPr>
            <p:ph type="sldNum" sz="quarter" idx="12"/>
          </p:nvPr>
        </p:nvSpPr>
        <p:spPr/>
        <p:txBody>
          <a:bodyPr/>
          <a:lstStyle/>
          <a:p>
            <a:fld id="{B4868FC9-AF3C-4454-80EF-91C4AEE13AC0}" type="slidenum">
              <a:rPr lang="zh-CN" altLang="en-US" smtClean="0"/>
              <a:t>14</a:t>
            </a:fld>
            <a:endParaRPr lang="zh-CN" altLang="en-US"/>
          </a:p>
        </p:txBody>
      </p:sp>
    </p:spTree>
    <p:extLst>
      <p:ext uri="{BB962C8B-B14F-4D97-AF65-F5344CB8AC3E}">
        <p14:creationId xmlns:p14="http://schemas.microsoft.com/office/powerpoint/2010/main" val="3689810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44"/>
          <p:cNvSpPr>
            <a:spLocks noChangeArrowheads="1"/>
          </p:cNvSpPr>
          <p:nvPr/>
        </p:nvSpPr>
        <p:spPr bwMode="auto">
          <a:xfrm>
            <a:off x="1178090" y="2098379"/>
            <a:ext cx="7620469" cy="266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4000" b="1" dirty="0">
                <a:ln w="6350">
                  <a:noFill/>
                </a:ln>
                <a:latin typeface="Times New Roman" panose="02020603050405020304" pitchFamily="18" charset="0"/>
                <a:ea typeface="微软雅黑" pitchFamily="34" charset="-122"/>
                <a:cs typeface="Times New Roman" panose="02020603050405020304" pitchFamily="18" charset="0"/>
              </a:rPr>
              <a:t>04 </a:t>
            </a:r>
            <a:r>
              <a:rPr lang="en-US" altLang="zh-CN" sz="4000" dirty="0">
                <a:ln w="6350">
                  <a:noFill/>
                </a:ln>
                <a:latin typeface="Times New Roman" panose="02020603050405020304" pitchFamily="18" charset="0"/>
                <a:ea typeface="微软雅黑" pitchFamily="34" charset="-122"/>
                <a:cs typeface="Times New Roman" panose="02020603050405020304" pitchFamily="18" charset="0"/>
              </a:rPr>
              <a:t>|</a:t>
            </a:r>
            <a:r>
              <a:rPr lang="en-US" altLang="zh-CN" sz="4000" b="1" dirty="0">
                <a:latin typeface="Times New Roman" panose="02020603050405020304" pitchFamily="18" charset="0"/>
                <a:ea typeface="微软雅黑" pitchFamily="34" charset="-122"/>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Programming Language, Frameworks and Tools</a:t>
            </a:r>
            <a:endParaRPr lang="zh-CN" altLang="en-US" sz="4000" b="1" dirty="0">
              <a:latin typeface="Times New Roman" panose="02020603050405020304" pitchFamily="18" charset="0"/>
              <a:cs typeface="Times New Roman" panose="02020603050405020304" pitchFamily="18" charset="0"/>
            </a:endParaRPr>
          </a:p>
          <a:p>
            <a:pPr>
              <a:lnSpc>
                <a:spcPct val="150000"/>
              </a:lnSpc>
              <a:buClr>
                <a:srgbClr val="37B0E8"/>
              </a:buClr>
            </a:pPr>
            <a:endParaRPr lang="zh-CN" altLang="en-US" sz="4000" b="1" dirty="0">
              <a:ln w="6350">
                <a:noFill/>
              </a:ln>
              <a:solidFill>
                <a:srgbClr val="37B0E8"/>
              </a:solidFill>
              <a:latin typeface="微软雅黑" pitchFamily="34" charset="-122"/>
              <a:ea typeface="微软雅黑" pitchFamily="34" charset="-122"/>
            </a:endParaRPr>
          </a:p>
        </p:txBody>
      </p:sp>
    </p:spTree>
    <p:extLst>
      <p:ext uri="{BB962C8B-B14F-4D97-AF65-F5344CB8AC3E}">
        <p14:creationId xmlns:p14="http://schemas.microsoft.com/office/powerpoint/2010/main" val="387385050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EB92D64-07EB-42A6-BADD-D570BD6183B0}"/>
              </a:ext>
            </a:extLst>
          </p:cNvPr>
          <p:cNvSpPr txBox="1"/>
          <p:nvPr/>
        </p:nvSpPr>
        <p:spPr>
          <a:xfrm>
            <a:off x="448495" y="863558"/>
            <a:ext cx="8903323" cy="584775"/>
          </a:xfrm>
          <a:prstGeom prst="rect">
            <a:avLst/>
          </a:prstGeom>
          <a:noFill/>
        </p:spPr>
        <p:txBody>
          <a:bodyPr wrap="square" rtlCol="0">
            <a:spAutoFit/>
          </a:bodyPr>
          <a:lstStyle/>
          <a:p>
            <a:r>
              <a:rPr lang="en-US" altLang="zh-CN" sz="3200" b="1">
                <a:latin typeface="Times New Roman" panose="02020603050405020304" pitchFamily="18" charset="0"/>
                <a:cs typeface="Times New Roman" panose="02020603050405020304" pitchFamily="18" charset="0"/>
              </a:rPr>
              <a:t>Programming Language, Frameworks and Tools</a:t>
            </a:r>
            <a:endParaRPr lang="zh-CN" altLang="en-US" sz="32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9A61BAB-BBF3-4B24-A2CD-DCF77BA102EC}"/>
              </a:ext>
            </a:extLst>
          </p:cNvPr>
          <p:cNvSpPr txBox="1"/>
          <p:nvPr/>
        </p:nvSpPr>
        <p:spPr>
          <a:xfrm>
            <a:off x="365125" y="1884067"/>
            <a:ext cx="8515639" cy="24607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000">
                <a:effectLst/>
                <a:latin typeface="Times New Roman" panose="02020603050405020304" pitchFamily="18" charset="0"/>
                <a:ea typeface="等线" panose="02010600030101010101" pitchFamily="2" charset="-122"/>
                <a:cs typeface="Times New Roman" panose="02020603050405020304" pitchFamily="18" charset="0"/>
              </a:rPr>
              <a:t>Frontend: HTML5 + CSS + JavaScript and vue.js. </a:t>
            </a:r>
          </a:p>
          <a:p>
            <a:pPr marL="285750" indent="-285750">
              <a:lnSpc>
                <a:spcPct val="200000"/>
              </a:lnSpc>
              <a:buFont typeface="Arial" panose="020B0604020202020204" pitchFamily="34" charset="0"/>
              <a:buChar char="•"/>
            </a:pPr>
            <a:r>
              <a:rPr lang="en-US" altLang="zh-CN" sz="2000">
                <a:effectLst/>
                <a:latin typeface="Times New Roman" panose="02020603050405020304" pitchFamily="18" charset="0"/>
                <a:ea typeface="等线" panose="02010600030101010101" pitchFamily="2" charset="-122"/>
                <a:cs typeface="Times New Roman" panose="02020603050405020304" pitchFamily="18" charset="0"/>
              </a:rPr>
              <a:t> Backend: Python3.7.9 (Flask library as web server)</a:t>
            </a:r>
            <a:endParaRPr lang="en-US" altLang="zh-CN" sz="200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altLang="zh-CN" sz="2000">
                <a:effectLst/>
                <a:latin typeface="Times New Roman" panose="02020603050405020304" pitchFamily="18" charset="0"/>
                <a:ea typeface="等线" panose="02010600030101010101" pitchFamily="2" charset="-122"/>
                <a:cs typeface="Times New Roman" panose="02020603050405020304" pitchFamily="18" charset="0"/>
              </a:rPr>
              <a:t>Database: MySQL </a:t>
            </a:r>
          </a:p>
          <a:p>
            <a:pPr marL="285750" indent="-285750">
              <a:lnSpc>
                <a:spcPct val="200000"/>
              </a:lnSpc>
              <a:buFont typeface="Arial" panose="020B0604020202020204" pitchFamily="34" charset="0"/>
              <a:buChar char="•"/>
            </a:pPr>
            <a:r>
              <a:rPr lang="en-US" altLang="zh-CN" sz="2000">
                <a:effectLst/>
                <a:latin typeface="Times New Roman" panose="02020603050405020304" pitchFamily="18" charset="0"/>
                <a:ea typeface="等线" panose="02010600030101010101" pitchFamily="2" charset="-122"/>
                <a:cs typeface="Times New Roman" panose="02020603050405020304" pitchFamily="18" charset="0"/>
              </a:rPr>
              <a:t>Testing: </a:t>
            </a:r>
            <a:r>
              <a:rPr lang="en-US" altLang="zh-CN" sz="2000">
                <a:latin typeface="Times New Roman" panose="02020603050405020304" pitchFamily="18" charset="0"/>
                <a:ea typeface="等线" panose="02010600030101010101" pitchFamily="2" charset="-122"/>
                <a:cs typeface="Times New Roman" panose="02020603050405020304" pitchFamily="18" charset="0"/>
              </a:rPr>
              <a:t>U</a:t>
            </a:r>
            <a:r>
              <a:rPr lang="en-US" altLang="zh-CN" sz="2000">
                <a:effectLst/>
                <a:latin typeface="Times New Roman" panose="02020603050405020304" pitchFamily="18" charset="0"/>
                <a:ea typeface="等线" panose="02010600030101010101" pitchFamily="2" charset="-122"/>
                <a:cs typeface="Times New Roman" panose="02020603050405020304" pitchFamily="18" charset="0"/>
              </a:rPr>
              <a:t>nittest</a:t>
            </a:r>
            <a:r>
              <a:rPr lang="en-US" altLang="zh-CN" sz="2000">
                <a:latin typeface="Times New Roman" panose="02020603050405020304" pitchFamily="18" charset="0"/>
                <a:ea typeface="等线" panose="02010600030101010101" pitchFamily="2" charset="-122"/>
                <a:cs typeface="Times New Roman" panose="02020603050405020304" pitchFamily="18" charset="0"/>
              </a:rPr>
              <a:t> library</a:t>
            </a:r>
            <a:endParaRPr lang="zh-CN" altLang="en-US" sz="2000"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6E23ED6A-6812-41CE-9122-9D94BBE8E437}"/>
              </a:ext>
            </a:extLst>
          </p:cNvPr>
          <p:cNvSpPr>
            <a:spLocks noGrp="1"/>
          </p:cNvSpPr>
          <p:nvPr>
            <p:ph type="sldNum" sz="quarter" idx="12"/>
          </p:nvPr>
        </p:nvSpPr>
        <p:spPr/>
        <p:txBody>
          <a:bodyPr/>
          <a:lstStyle/>
          <a:p>
            <a:fld id="{B4868FC9-AF3C-4454-80EF-91C4AEE13AC0}" type="slidenum">
              <a:rPr lang="zh-CN" altLang="en-US" smtClean="0"/>
              <a:t>16</a:t>
            </a:fld>
            <a:endParaRPr lang="zh-CN" altLang="en-US"/>
          </a:p>
        </p:txBody>
      </p:sp>
    </p:spTree>
    <p:extLst>
      <p:ext uri="{BB962C8B-B14F-4D97-AF65-F5344CB8AC3E}">
        <p14:creationId xmlns:p14="http://schemas.microsoft.com/office/powerpoint/2010/main" val="3956783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EB92D64-07EB-42A6-BADD-D570BD6183B0}"/>
              </a:ext>
            </a:extLst>
          </p:cNvPr>
          <p:cNvSpPr txBox="1"/>
          <p:nvPr/>
        </p:nvSpPr>
        <p:spPr>
          <a:xfrm>
            <a:off x="448495" y="863558"/>
            <a:ext cx="8903323"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Demonstration of Frontend Interface Design</a:t>
            </a:r>
            <a:endParaRPr lang="zh-CN" altLang="en-US" sz="3200" b="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6E23ED6A-6812-41CE-9122-9D94BBE8E437}"/>
              </a:ext>
            </a:extLst>
          </p:cNvPr>
          <p:cNvSpPr>
            <a:spLocks noGrp="1"/>
          </p:cNvSpPr>
          <p:nvPr>
            <p:ph type="sldNum" sz="quarter" idx="12"/>
          </p:nvPr>
        </p:nvSpPr>
        <p:spPr/>
        <p:txBody>
          <a:bodyPr/>
          <a:lstStyle/>
          <a:p>
            <a:fld id="{B4868FC9-AF3C-4454-80EF-91C4AEE13AC0}" type="slidenum">
              <a:rPr lang="zh-CN" altLang="en-US" smtClean="0"/>
              <a:t>17</a:t>
            </a:fld>
            <a:endParaRPr lang="zh-CN" altLang="en-US"/>
          </a:p>
        </p:txBody>
      </p:sp>
      <p:pic>
        <p:nvPicPr>
          <p:cNvPr id="4" name="Picture 3" descr="Graphical user interface, text, application&#10;&#10;Description automatically generated">
            <a:extLst>
              <a:ext uri="{FF2B5EF4-FFF2-40B4-BE49-F238E27FC236}">
                <a16:creationId xmlns:a16="http://schemas.microsoft.com/office/drawing/2014/main" id="{9E952528-C0B6-A249-BE9A-03EBC2068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5" y="1679466"/>
            <a:ext cx="8097502" cy="4727021"/>
          </a:xfrm>
          <a:prstGeom prst="rect">
            <a:avLst/>
          </a:prstGeom>
        </p:spPr>
      </p:pic>
    </p:spTree>
    <p:extLst>
      <p:ext uri="{BB962C8B-B14F-4D97-AF65-F5344CB8AC3E}">
        <p14:creationId xmlns:p14="http://schemas.microsoft.com/office/powerpoint/2010/main" val="1908525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44"/>
          <p:cNvSpPr>
            <a:spLocks noChangeArrowheads="1"/>
          </p:cNvSpPr>
          <p:nvPr/>
        </p:nvSpPr>
        <p:spPr bwMode="auto">
          <a:xfrm>
            <a:off x="1106971" y="2560044"/>
            <a:ext cx="8035182" cy="173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4000" b="1" dirty="0">
                <a:ln w="6350">
                  <a:noFill/>
                </a:ln>
                <a:latin typeface="Times New Roman" panose="02020603050405020304" pitchFamily="18" charset="0"/>
                <a:ea typeface="微软雅黑" pitchFamily="34" charset="-122"/>
                <a:cs typeface="Times New Roman" panose="02020603050405020304" pitchFamily="18" charset="0"/>
              </a:rPr>
              <a:t>05 </a:t>
            </a:r>
            <a:r>
              <a:rPr lang="en-US" altLang="zh-CN" sz="4000" dirty="0">
                <a:ln w="6350">
                  <a:noFill/>
                </a:ln>
                <a:latin typeface="Times New Roman" panose="02020603050405020304" pitchFamily="18" charset="0"/>
                <a:ea typeface="微软雅黑" pitchFamily="34" charset="-122"/>
                <a:cs typeface="Times New Roman" panose="02020603050405020304" pitchFamily="18" charset="0"/>
              </a:rPr>
              <a:t>|</a:t>
            </a:r>
            <a:r>
              <a:rPr lang="en-US" altLang="zh-CN" sz="4000" b="1" dirty="0">
                <a:latin typeface="Times New Roman" panose="02020603050405020304" pitchFamily="18" charset="0"/>
                <a:ea typeface="微软雅黑" pitchFamily="34" charset="-122"/>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Function modules</a:t>
            </a:r>
            <a:endParaRPr lang="zh-CN" altLang="en-US" sz="4000" b="1" dirty="0">
              <a:latin typeface="Times New Roman" panose="02020603050405020304" pitchFamily="18" charset="0"/>
              <a:cs typeface="Times New Roman" panose="02020603050405020304" pitchFamily="18" charset="0"/>
            </a:endParaRPr>
          </a:p>
          <a:p>
            <a:pPr>
              <a:lnSpc>
                <a:spcPct val="150000"/>
              </a:lnSpc>
              <a:buClr>
                <a:srgbClr val="37B0E8"/>
              </a:buClr>
            </a:pPr>
            <a:endParaRPr lang="zh-CN" altLang="en-US" sz="4000" b="1" dirty="0">
              <a:ln w="6350">
                <a:noFill/>
              </a:ln>
              <a:solidFill>
                <a:srgbClr val="37B0E8"/>
              </a:solidFill>
              <a:latin typeface="微软雅黑" pitchFamily="34" charset="-122"/>
              <a:ea typeface="微软雅黑" pitchFamily="34" charset="-122"/>
            </a:endParaRPr>
          </a:p>
        </p:txBody>
      </p:sp>
    </p:spTree>
    <p:extLst>
      <p:ext uri="{BB962C8B-B14F-4D97-AF65-F5344CB8AC3E}">
        <p14:creationId xmlns:p14="http://schemas.microsoft.com/office/powerpoint/2010/main" val="41511514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EB92D64-07EB-42A6-BADD-D570BD6183B0}"/>
              </a:ext>
            </a:extLst>
          </p:cNvPr>
          <p:cNvSpPr txBox="1"/>
          <p:nvPr/>
        </p:nvSpPr>
        <p:spPr>
          <a:xfrm>
            <a:off x="448496" y="863558"/>
            <a:ext cx="624177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Function modules</a:t>
            </a:r>
            <a:endParaRPr lang="zh-CN" altLang="en-US" sz="32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9A61BAB-BBF3-4B24-A2CD-DCF77BA102EC}"/>
              </a:ext>
            </a:extLst>
          </p:cNvPr>
          <p:cNvSpPr txBox="1"/>
          <p:nvPr/>
        </p:nvSpPr>
        <p:spPr>
          <a:xfrm>
            <a:off x="365125" y="1884067"/>
            <a:ext cx="6074851" cy="307629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Register function module</a:t>
            </a:r>
            <a:endParaRPr lang="en-US" altLang="zh-CN" sz="20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Login function module</a:t>
            </a:r>
            <a:endParaRPr lang="en-US" altLang="zh-CN" sz="20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Information sharing function module</a:t>
            </a:r>
            <a:endParaRPr lang="en-US" altLang="zh-CN" sz="20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User personal home page function module</a:t>
            </a:r>
          </a:p>
          <a:p>
            <a:pPr marL="285750" indent="-285750">
              <a:lnSpc>
                <a:spcPct val="200000"/>
              </a:lnSpc>
              <a:buFont typeface="Arial" panose="020B0604020202020204" pitchFamily="34" charset="0"/>
              <a:buChar char="•"/>
            </a:pP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Offer display function module</a:t>
            </a:r>
            <a:endParaRPr lang="zh-CN" altLang="en-US" sz="20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75962AAE-2BA7-43B1-BCE9-568A8D8D23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8031" y="1448333"/>
            <a:ext cx="6074851" cy="3559090"/>
          </a:xfrm>
          <a:prstGeom prst="rect">
            <a:avLst/>
          </a:prstGeom>
          <a:noFill/>
          <a:ln>
            <a:noFill/>
          </a:ln>
        </p:spPr>
      </p:pic>
      <p:sp>
        <p:nvSpPr>
          <p:cNvPr id="8" name="文本框 7">
            <a:extLst>
              <a:ext uri="{FF2B5EF4-FFF2-40B4-BE49-F238E27FC236}">
                <a16:creationId xmlns:a16="http://schemas.microsoft.com/office/drawing/2014/main" id="{9E61C499-DF80-45A4-908B-EA86FB71907E}"/>
              </a:ext>
            </a:extLst>
          </p:cNvPr>
          <p:cNvSpPr txBox="1"/>
          <p:nvPr/>
        </p:nvSpPr>
        <p:spPr>
          <a:xfrm>
            <a:off x="7450727" y="5178834"/>
            <a:ext cx="624177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System Structure Chart</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CDD14151-936D-4CB3-A740-83257F0D32D8}"/>
              </a:ext>
            </a:extLst>
          </p:cNvPr>
          <p:cNvSpPr>
            <a:spLocks noGrp="1"/>
          </p:cNvSpPr>
          <p:nvPr>
            <p:ph type="sldNum" sz="quarter" idx="12"/>
          </p:nvPr>
        </p:nvSpPr>
        <p:spPr/>
        <p:txBody>
          <a:bodyPr/>
          <a:lstStyle/>
          <a:p>
            <a:fld id="{B4868FC9-AF3C-4454-80EF-91C4AEE13AC0}" type="slidenum">
              <a:rPr lang="zh-CN" altLang="en-US" smtClean="0"/>
              <a:t>19</a:t>
            </a:fld>
            <a:endParaRPr lang="zh-CN" altLang="en-US"/>
          </a:p>
        </p:txBody>
      </p:sp>
    </p:spTree>
    <p:extLst>
      <p:ext uri="{BB962C8B-B14F-4D97-AF65-F5344CB8AC3E}">
        <p14:creationId xmlns:p14="http://schemas.microsoft.com/office/powerpoint/2010/main" val="1699343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529DC3D-4B51-4BA9-89BB-AFE326F7D787}"/>
              </a:ext>
            </a:extLst>
          </p:cNvPr>
          <p:cNvSpPr txBox="1"/>
          <p:nvPr/>
        </p:nvSpPr>
        <p:spPr>
          <a:xfrm>
            <a:off x="344402" y="313325"/>
            <a:ext cx="2640513"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Contents</a:t>
            </a:r>
            <a:endParaRPr lang="zh-CN" altLang="en-US" sz="40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733F408E-51A1-40CB-8000-F65F3BDF3340}"/>
              </a:ext>
            </a:extLst>
          </p:cNvPr>
          <p:cNvSpPr txBox="1"/>
          <p:nvPr/>
        </p:nvSpPr>
        <p:spPr>
          <a:xfrm>
            <a:off x="609600" y="1217602"/>
            <a:ext cx="654304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01 | Problem Definition and Goal</a:t>
            </a:r>
            <a:endParaRPr lang="zh-CN" altLang="en-US" sz="24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48A37062-2E67-4904-93CD-A141E881BD08}"/>
              </a:ext>
            </a:extLst>
          </p:cNvPr>
          <p:cNvSpPr txBox="1"/>
          <p:nvPr/>
        </p:nvSpPr>
        <p:spPr>
          <a:xfrm>
            <a:off x="609600" y="1873951"/>
            <a:ext cx="654304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02 | Market Analysis</a:t>
            </a:r>
            <a:endParaRPr lang="zh-CN" altLang="en-US" sz="24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1E403AE4-4584-4C5A-ACEE-5A8EAEBC34AB}"/>
              </a:ext>
            </a:extLst>
          </p:cNvPr>
          <p:cNvSpPr txBox="1"/>
          <p:nvPr/>
        </p:nvSpPr>
        <p:spPr>
          <a:xfrm>
            <a:off x="609600" y="2532007"/>
            <a:ext cx="654304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03 | Methods</a:t>
            </a:r>
            <a:endParaRPr lang="zh-CN" altLang="en-US" sz="24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398A32A-4C17-4410-8F7F-64A0336BC71E}"/>
              </a:ext>
            </a:extLst>
          </p:cNvPr>
          <p:cNvSpPr txBox="1"/>
          <p:nvPr/>
        </p:nvSpPr>
        <p:spPr>
          <a:xfrm>
            <a:off x="609600" y="3186649"/>
            <a:ext cx="7747553"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04 | Programming Language, Frameworks and Tools</a:t>
            </a:r>
            <a:endParaRPr lang="zh-CN" altLang="en-US" sz="24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99A49E66-A302-4C89-A4FE-00E7F5D55216}"/>
              </a:ext>
            </a:extLst>
          </p:cNvPr>
          <p:cNvSpPr txBox="1"/>
          <p:nvPr/>
        </p:nvSpPr>
        <p:spPr>
          <a:xfrm>
            <a:off x="609600" y="3841291"/>
            <a:ext cx="654304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05 | Process</a:t>
            </a:r>
            <a:endParaRPr lang="zh-CN" altLang="en-US" sz="24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7CCA5F97-402B-444E-8E44-32F107870968}"/>
              </a:ext>
            </a:extLst>
          </p:cNvPr>
          <p:cNvSpPr txBox="1"/>
          <p:nvPr/>
        </p:nvSpPr>
        <p:spPr>
          <a:xfrm>
            <a:off x="612533" y="4495933"/>
            <a:ext cx="654304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06 | Project risk management</a:t>
            </a:r>
            <a:endParaRPr lang="zh-CN" altLang="en-US" sz="2400" b="1"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1D96EF15-98DF-4045-9944-EB6FA105FE3D}"/>
              </a:ext>
            </a:extLst>
          </p:cNvPr>
          <p:cNvSpPr txBox="1"/>
          <p:nvPr/>
        </p:nvSpPr>
        <p:spPr>
          <a:xfrm>
            <a:off x="609600" y="5150575"/>
            <a:ext cx="654304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07 | Project schedule</a:t>
            </a:r>
            <a:endParaRPr lang="zh-CN" altLang="en-US" sz="2400" b="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197A178-058B-4F67-A456-04CCE57EC11F}"/>
              </a:ext>
            </a:extLst>
          </p:cNvPr>
          <p:cNvSpPr>
            <a:spLocks noGrp="1"/>
          </p:cNvSpPr>
          <p:nvPr>
            <p:ph type="sldNum" sz="quarter" idx="12"/>
          </p:nvPr>
        </p:nvSpPr>
        <p:spPr/>
        <p:txBody>
          <a:bodyPr/>
          <a:lstStyle/>
          <a:p>
            <a:fld id="{B4868FC9-AF3C-4454-80EF-91C4AEE13AC0}" type="slidenum">
              <a:rPr lang="zh-CN" altLang="en-US" smtClean="0"/>
              <a:t>2</a:t>
            </a:fld>
            <a:endParaRPr lang="zh-CN" altLang="en-US"/>
          </a:p>
        </p:txBody>
      </p:sp>
    </p:spTree>
    <p:extLst>
      <p:ext uri="{BB962C8B-B14F-4D97-AF65-F5344CB8AC3E}">
        <p14:creationId xmlns:p14="http://schemas.microsoft.com/office/powerpoint/2010/main" val="53089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44"/>
          <p:cNvSpPr>
            <a:spLocks noChangeArrowheads="1"/>
          </p:cNvSpPr>
          <p:nvPr/>
        </p:nvSpPr>
        <p:spPr bwMode="auto">
          <a:xfrm>
            <a:off x="1025691" y="2250939"/>
            <a:ext cx="8035182" cy="81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4000" b="1" dirty="0">
                <a:ln w="6350">
                  <a:noFill/>
                </a:ln>
                <a:latin typeface="Times New Roman" panose="02020603050405020304" pitchFamily="18" charset="0"/>
                <a:ea typeface="微软雅黑" pitchFamily="34" charset="-122"/>
                <a:cs typeface="Times New Roman" panose="02020603050405020304" pitchFamily="18" charset="0"/>
              </a:rPr>
              <a:t>06 </a:t>
            </a:r>
            <a:r>
              <a:rPr lang="en-US" altLang="zh-CN" sz="4000" dirty="0">
                <a:ln w="6350">
                  <a:noFill/>
                </a:ln>
                <a:latin typeface="Times New Roman" panose="02020603050405020304" pitchFamily="18" charset="0"/>
                <a:ea typeface="微软雅黑" pitchFamily="34" charset="-122"/>
                <a:cs typeface="Times New Roman" panose="02020603050405020304" pitchFamily="18" charset="0"/>
              </a:rPr>
              <a:t>|</a:t>
            </a:r>
            <a:r>
              <a:rPr lang="en-US" altLang="zh-CN" sz="4000" b="1" dirty="0">
                <a:latin typeface="Times New Roman" panose="02020603050405020304" pitchFamily="18" charset="0"/>
                <a:ea typeface="微软雅黑" pitchFamily="34" charset="-122"/>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Problem Definition and Goal</a:t>
            </a:r>
            <a:endParaRPr lang="zh-CN" altLang="en-US" sz="4000" b="1" dirty="0">
              <a:ln w="6350">
                <a:noFill/>
              </a:ln>
              <a:solidFill>
                <a:srgbClr val="37B0E8"/>
              </a:solidFill>
              <a:latin typeface="微软雅黑" pitchFamily="34" charset="-122"/>
              <a:ea typeface="微软雅黑" pitchFamily="34" charset="-122"/>
            </a:endParaRPr>
          </a:p>
        </p:txBody>
      </p:sp>
      <p:sp>
        <p:nvSpPr>
          <p:cNvPr id="3" name="Rectangle 44">
            <a:extLst>
              <a:ext uri="{FF2B5EF4-FFF2-40B4-BE49-F238E27FC236}">
                <a16:creationId xmlns:a16="http://schemas.microsoft.com/office/drawing/2014/main" id="{D2B591C4-DD1F-48B9-85EE-6A0C7B3C6AD3}"/>
              </a:ext>
            </a:extLst>
          </p:cNvPr>
          <p:cNvSpPr>
            <a:spLocks noChangeArrowheads="1"/>
          </p:cNvSpPr>
          <p:nvPr/>
        </p:nvSpPr>
        <p:spPr bwMode="auto">
          <a:xfrm>
            <a:off x="1773456" y="3429000"/>
            <a:ext cx="3586427" cy="92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80990" indent="-380990">
              <a:lnSpc>
                <a:spcPct val="150000"/>
              </a:lnSpc>
              <a:buClr>
                <a:schemeClr val="tx1"/>
              </a:buClr>
              <a:buFont typeface="Arial" panose="020B0604020202020204" pitchFamily="34" charset="0"/>
              <a:buChar char="•"/>
            </a:pPr>
            <a:r>
              <a:rPr lang="en-US" altLang="zh-CN" sz="2133" dirty="0">
                <a:ln w="6350">
                  <a:noFill/>
                </a:ln>
                <a:latin typeface="Times New Roman" panose="02020603050405020304" pitchFamily="18" charset="0"/>
                <a:ea typeface="微软雅黑" pitchFamily="34" charset="-122"/>
                <a:cs typeface="Times New Roman" panose="02020603050405020304" pitchFamily="18" charset="0"/>
              </a:rPr>
              <a:t>Risk</a:t>
            </a:r>
            <a:endParaRPr lang="zh-CN" altLang="en-US" sz="2133" dirty="0">
              <a:ln w="6350">
                <a:noFill/>
              </a:ln>
              <a:latin typeface="Times New Roman" panose="02020603050405020304" pitchFamily="18" charset="0"/>
              <a:ea typeface="微软雅黑" pitchFamily="34" charset="-122"/>
              <a:cs typeface="Times New Roman" panose="02020603050405020304" pitchFamily="18" charset="0"/>
            </a:endParaRPr>
          </a:p>
          <a:p>
            <a:pPr marL="380990" indent="-380990">
              <a:lnSpc>
                <a:spcPct val="150000"/>
              </a:lnSpc>
              <a:buClr>
                <a:schemeClr val="tx1"/>
              </a:buClr>
              <a:buFont typeface="Arial" panose="020B0604020202020204" pitchFamily="34" charset="0"/>
              <a:buChar char="•"/>
            </a:pPr>
            <a:r>
              <a:rPr lang="en-US" altLang="zh-CN" sz="2133" dirty="0">
                <a:ln w="6350">
                  <a:noFill/>
                </a:ln>
                <a:latin typeface="Times New Roman" panose="02020603050405020304" pitchFamily="18" charset="0"/>
                <a:ea typeface="微软雅黑" pitchFamily="34" charset="-122"/>
                <a:cs typeface="Times New Roman" panose="02020603050405020304" pitchFamily="18" charset="0"/>
              </a:rPr>
              <a:t>Risk management plan</a:t>
            </a:r>
            <a:endParaRPr lang="zh-CN" altLang="en-US" sz="1333" dirty="0">
              <a:ln w="6350">
                <a:noFill/>
              </a:ln>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24299222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14:bounceEnd="60000">
                                          <p:cBhvr additive="base">
                                            <p:cTn id="11" dur="500" fill="hold"/>
                                            <p:tgtEl>
                                              <p:spTgt spid="3"/>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2ACF242-DF60-403C-8655-D4B4EA70E932}"/>
              </a:ext>
            </a:extLst>
          </p:cNvPr>
          <p:cNvSpPr txBox="1"/>
          <p:nvPr/>
        </p:nvSpPr>
        <p:spPr>
          <a:xfrm>
            <a:off x="495631" y="388356"/>
            <a:ext cx="624177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Project Risk Management</a:t>
            </a:r>
          </a:p>
        </p:txBody>
      </p:sp>
      <p:sp>
        <p:nvSpPr>
          <p:cNvPr id="5" name="文本框 4">
            <a:extLst>
              <a:ext uri="{FF2B5EF4-FFF2-40B4-BE49-F238E27FC236}">
                <a16:creationId xmlns:a16="http://schemas.microsoft.com/office/drawing/2014/main" id="{3C0776F6-611E-4301-9429-99A361AE445E}"/>
              </a:ext>
            </a:extLst>
          </p:cNvPr>
          <p:cNvSpPr txBox="1"/>
          <p:nvPr/>
        </p:nvSpPr>
        <p:spPr>
          <a:xfrm>
            <a:off x="1027233" y="1783937"/>
            <a:ext cx="10446689" cy="2806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Late delivery </a:t>
            </a:r>
          </a:p>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Changes in requirements </a:t>
            </a:r>
          </a:p>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Lack of Development Experience </a:t>
            </a:r>
          </a:p>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Deviation from software engineering standards </a:t>
            </a:r>
          </a:p>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product user scale is different from the actual one</a:t>
            </a:r>
          </a:p>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Technology does not meet specifications</a:t>
            </a:r>
            <a:endParaRPr lang="zh-CN" altLang="en-US" sz="20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A05ECFF9-C658-424E-94FB-332503524A64}"/>
              </a:ext>
            </a:extLst>
          </p:cNvPr>
          <p:cNvSpPr txBox="1"/>
          <p:nvPr/>
        </p:nvSpPr>
        <p:spPr>
          <a:xfrm>
            <a:off x="1027233" y="5401730"/>
            <a:ext cx="7570530" cy="498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Risk Mitigation, Monitoring, and Management (RMMM) plan [6]</a:t>
            </a:r>
          </a:p>
        </p:txBody>
      </p:sp>
      <p:sp>
        <p:nvSpPr>
          <p:cNvPr id="8" name="文本框 7">
            <a:extLst>
              <a:ext uri="{FF2B5EF4-FFF2-40B4-BE49-F238E27FC236}">
                <a16:creationId xmlns:a16="http://schemas.microsoft.com/office/drawing/2014/main" id="{2C6E51DE-A925-4269-AF7E-2AA4DB5E2D61}"/>
              </a:ext>
            </a:extLst>
          </p:cNvPr>
          <p:cNvSpPr txBox="1"/>
          <p:nvPr/>
        </p:nvSpPr>
        <p:spPr>
          <a:xfrm>
            <a:off x="718078" y="4691402"/>
            <a:ext cx="3746431" cy="579967"/>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Risk Management Plan</a:t>
            </a:r>
          </a:p>
        </p:txBody>
      </p:sp>
      <p:sp>
        <p:nvSpPr>
          <p:cNvPr id="9" name="文本框 8">
            <a:extLst>
              <a:ext uri="{FF2B5EF4-FFF2-40B4-BE49-F238E27FC236}">
                <a16:creationId xmlns:a16="http://schemas.microsoft.com/office/drawing/2014/main" id="{5C82FB1C-CFA8-496A-8946-F5F0E1E76278}"/>
              </a:ext>
            </a:extLst>
          </p:cNvPr>
          <p:cNvSpPr txBox="1"/>
          <p:nvPr/>
        </p:nvSpPr>
        <p:spPr>
          <a:xfrm>
            <a:off x="718078" y="1213267"/>
            <a:ext cx="1348114" cy="579967"/>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Risk</a:t>
            </a:r>
          </a:p>
        </p:txBody>
      </p:sp>
      <p:sp>
        <p:nvSpPr>
          <p:cNvPr id="2" name="灯片编号占位符 1">
            <a:extLst>
              <a:ext uri="{FF2B5EF4-FFF2-40B4-BE49-F238E27FC236}">
                <a16:creationId xmlns:a16="http://schemas.microsoft.com/office/drawing/2014/main" id="{3E3B8466-5347-4283-8690-5F8DA1E32F5C}"/>
              </a:ext>
            </a:extLst>
          </p:cNvPr>
          <p:cNvSpPr>
            <a:spLocks noGrp="1"/>
          </p:cNvSpPr>
          <p:nvPr>
            <p:ph type="sldNum" sz="quarter" idx="12"/>
          </p:nvPr>
        </p:nvSpPr>
        <p:spPr/>
        <p:txBody>
          <a:bodyPr/>
          <a:lstStyle/>
          <a:p>
            <a:fld id="{B4868FC9-AF3C-4454-80EF-91C4AEE13AC0}" type="slidenum">
              <a:rPr lang="zh-CN" altLang="en-US" smtClean="0"/>
              <a:t>21</a:t>
            </a:fld>
            <a:endParaRPr lang="zh-CN" altLang="en-US"/>
          </a:p>
        </p:txBody>
      </p:sp>
    </p:spTree>
    <p:extLst>
      <p:ext uri="{BB962C8B-B14F-4D97-AF65-F5344CB8AC3E}">
        <p14:creationId xmlns:p14="http://schemas.microsoft.com/office/powerpoint/2010/main" val="4178329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44"/>
          <p:cNvSpPr>
            <a:spLocks noChangeArrowheads="1"/>
          </p:cNvSpPr>
          <p:nvPr/>
        </p:nvSpPr>
        <p:spPr bwMode="auto">
          <a:xfrm>
            <a:off x="974891" y="2138343"/>
            <a:ext cx="8035182" cy="173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4000" b="1" dirty="0">
                <a:ln w="6350">
                  <a:noFill/>
                </a:ln>
                <a:latin typeface="Times New Roman" panose="02020603050405020304" pitchFamily="18" charset="0"/>
                <a:ea typeface="微软雅黑" pitchFamily="34" charset="-122"/>
                <a:cs typeface="Times New Roman" panose="02020603050405020304" pitchFamily="18" charset="0"/>
              </a:rPr>
              <a:t>07 </a:t>
            </a:r>
            <a:r>
              <a:rPr lang="en-US" altLang="zh-CN" sz="4000" dirty="0">
                <a:ln w="6350">
                  <a:noFill/>
                </a:ln>
                <a:latin typeface="Times New Roman" panose="02020603050405020304" pitchFamily="18" charset="0"/>
                <a:ea typeface="微软雅黑" pitchFamily="34" charset="-122"/>
                <a:cs typeface="Times New Roman" panose="02020603050405020304" pitchFamily="18" charset="0"/>
              </a:rPr>
              <a:t>|</a:t>
            </a:r>
            <a:r>
              <a:rPr lang="en-US" altLang="zh-CN" sz="4000" b="1" dirty="0">
                <a:latin typeface="Times New Roman" panose="02020603050405020304" pitchFamily="18" charset="0"/>
                <a:ea typeface="微软雅黑" pitchFamily="34" charset="-122"/>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Project Schedule</a:t>
            </a:r>
          </a:p>
          <a:p>
            <a:pPr>
              <a:lnSpc>
                <a:spcPct val="150000"/>
              </a:lnSpc>
              <a:buClr>
                <a:srgbClr val="37B0E8"/>
              </a:buClr>
            </a:pPr>
            <a:endParaRPr lang="zh-CN" altLang="en-US" sz="4000" b="1" dirty="0">
              <a:ln w="6350">
                <a:noFill/>
              </a:ln>
              <a:solidFill>
                <a:srgbClr val="37B0E8"/>
              </a:solidFill>
              <a:latin typeface="微软雅黑" pitchFamily="34" charset="-122"/>
              <a:ea typeface="微软雅黑" pitchFamily="34" charset="-122"/>
            </a:endParaRPr>
          </a:p>
        </p:txBody>
      </p:sp>
      <p:sp>
        <p:nvSpPr>
          <p:cNvPr id="3" name="Rectangle 44">
            <a:extLst>
              <a:ext uri="{FF2B5EF4-FFF2-40B4-BE49-F238E27FC236}">
                <a16:creationId xmlns:a16="http://schemas.microsoft.com/office/drawing/2014/main" id="{C8D74E24-5DA3-4D87-AFC8-2E854BCF8A93}"/>
              </a:ext>
            </a:extLst>
          </p:cNvPr>
          <p:cNvSpPr>
            <a:spLocks noChangeArrowheads="1"/>
          </p:cNvSpPr>
          <p:nvPr/>
        </p:nvSpPr>
        <p:spPr bwMode="auto">
          <a:xfrm>
            <a:off x="1661696" y="3274159"/>
            <a:ext cx="3586427" cy="10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80990" indent="-380990">
              <a:lnSpc>
                <a:spcPct val="150000"/>
              </a:lnSpc>
              <a:buClr>
                <a:schemeClr val="tx1"/>
              </a:buClr>
              <a:buFont typeface="Arial" panose="020B0604020202020204" pitchFamily="34" charset="0"/>
              <a:buChar char="•"/>
            </a:pPr>
            <a:r>
              <a:rPr lang="en-US" altLang="zh-CN" sz="2400" dirty="0">
                <a:ln w="6350">
                  <a:noFill/>
                </a:ln>
                <a:latin typeface="Times New Roman" panose="02020603050405020304" pitchFamily="18" charset="0"/>
                <a:ea typeface="微软雅黑" pitchFamily="34" charset="-122"/>
                <a:cs typeface="Times New Roman" panose="02020603050405020304" pitchFamily="18" charset="0"/>
              </a:rPr>
              <a:t>Project schedule table</a:t>
            </a:r>
            <a:endParaRPr lang="zh-CN" altLang="en-US" sz="2400" dirty="0">
              <a:ln w="6350">
                <a:noFill/>
              </a:ln>
              <a:latin typeface="Times New Roman" panose="02020603050405020304" pitchFamily="18" charset="0"/>
              <a:ea typeface="微软雅黑" pitchFamily="34" charset="-122"/>
              <a:cs typeface="Times New Roman" panose="02020603050405020304" pitchFamily="18" charset="0"/>
            </a:endParaRPr>
          </a:p>
          <a:p>
            <a:pPr marL="380990" indent="-380990">
              <a:lnSpc>
                <a:spcPct val="150000"/>
              </a:lnSpc>
              <a:buClr>
                <a:schemeClr val="tx1"/>
              </a:buClr>
              <a:buFont typeface="Arial" panose="020B0604020202020204" pitchFamily="34" charset="0"/>
              <a:buChar char="•"/>
            </a:pPr>
            <a:r>
              <a:rPr lang="en-US" altLang="zh-CN" sz="2400" dirty="0">
                <a:ln w="6350">
                  <a:noFill/>
                </a:ln>
                <a:latin typeface="Times New Roman" panose="02020603050405020304" pitchFamily="18" charset="0"/>
                <a:ea typeface="微软雅黑" pitchFamily="34" charset="-122"/>
                <a:cs typeface="Times New Roman" panose="02020603050405020304" pitchFamily="18" charset="0"/>
              </a:rPr>
              <a:t>Gantt chart</a:t>
            </a:r>
            <a:r>
              <a:rPr lang="en-US" altLang="zh-CN" sz="1400" dirty="0">
                <a:ln w="6350">
                  <a:noFill/>
                </a:ln>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a:t>
            </a:r>
            <a:endParaRPr lang="zh-CN" altLang="en-US" sz="1400" dirty="0">
              <a:ln w="6350">
                <a:noFill/>
              </a:ln>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302465571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14:bounceEnd="60000">
                                          <p:cBhvr additive="base">
                                            <p:cTn id="11" dur="500" fill="hold"/>
                                            <p:tgtEl>
                                              <p:spTgt spid="3"/>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662EC42-40D5-46BD-9EED-9E24DD1152ED}"/>
              </a:ext>
            </a:extLst>
          </p:cNvPr>
          <p:cNvSpPr txBox="1"/>
          <p:nvPr/>
        </p:nvSpPr>
        <p:spPr>
          <a:xfrm>
            <a:off x="275440" y="132360"/>
            <a:ext cx="6241774"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Project Schedule</a:t>
            </a:r>
          </a:p>
        </p:txBody>
      </p:sp>
      <p:pic>
        <p:nvPicPr>
          <p:cNvPr id="6" name="图片 5">
            <a:extLst>
              <a:ext uri="{FF2B5EF4-FFF2-40B4-BE49-F238E27FC236}">
                <a16:creationId xmlns:a16="http://schemas.microsoft.com/office/drawing/2014/main" id="{120B6792-2A15-470C-9BE3-BD57F78DB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02" y="948712"/>
            <a:ext cx="3276427" cy="5407264"/>
          </a:xfrm>
          <a:prstGeom prst="rect">
            <a:avLst/>
          </a:prstGeom>
        </p:spPr>
      </p:pic>
      <p:pic>
        <p:nvPicPr>
          <p:cNvPr id="8" name="图片 7">
            <a:extLst>
              <a:ext uri="{FF2B5EF4-FFF2-40B4-BE49-F238E27FC236}">
                <a16:creationId xmlns:a16="http://schemas.microsoft.com/office/drawing/2014/main" id="{83EB1D1E-969D-497F-8752-A6901D1B1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257" y="1784040"/>
            <a:ext cx="5122656" cy="2941216"/>
          </a:xfrm>
          <a:prstGeom prst="rect">
            <a:avLst/>
          </a:prstGeom>
        </p:spPr>
      </p:pic>
      <p:sp>
        <p:nvSpPr>
          <p:cNvPr id="5" name="文本框 4">
            <a:extLst>
              <a:ext uri="{FF2B5EF4-FFF2-40B4-BE49-F238E27FC236}">
                <a16:creationId xmlns:a16="http://schemas.microsoft.com/office/drawing/2014/main" id="{235E34C6-0BF8-426F-A187-AEE4975B1F8A}"/>
              </a:ext>
            </a:extLst>
          </p:cNvPr>
          <p:cNvSpPr txBox="1"/>
          <p:nvPr/>
        </p:nvSpPr>
        <p:spPr>
          <a:xfrm>
            <a:off x="1139063" y="6356308"/>
            <a:ext cx="624177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Project Schedule Table</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75F162A5-BC9D-4A8D-959E-436F64FBB670}"/>
              </a:ext>
            </a:extLst>
          </p:cNvPr>
          <p:cNvSpPr txBox="1"/>
          <p:nvPr/>
        </p:nvSpPr>
        <p:spPr>
          <a:xfrm>
            <a:off x="6259008" y="5073960"/>
            <a:ext cx="624177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Gantt Chart</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BDB67B60-7E90-4948-869C-3860A7A84446}"/>
              </a:ext>
            </a:extLst>
          </p:cNvPr>
          <p:cNvSpPr>
            <a:spLocks noGrp="1"/>
          </p:cNvSpPr>
          <p:nvPr>
            <p:ph type="sldNum" sz="quarter" idx="12"/>
          </p:nvPr>
        </p:nvSpPr>
        <p:spPr/>
        <p:txBody>
          <a:bodyPr/>
          <a:lstStyle/>
          <a:p>
            <a:fld id="{B4868FC9-AF3C-4454-80EF-91C4AEE13AC0}" type="slidenum">
              <a:rPr lang="zh-CN" altLang="en-US" smtClean="0"/>
              <a:t>23</a:t>
            </a:fld>
            <a:endParaRPr lang="zh-CN" altLang="en-US"/>
          </a:p>
        </p:txBody>
      </p:sp>
    </p:spTree>
    <p:extLst>
      <p:ext uri="{BB962C8B-B14F-4D97-AF65-F5344CB8AC3E}">
        <p14:creationId xmlns:p14="http://schemas.microsoft.com/office/powerpoint/2010/main" val="3035470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662EC42-40D5-46BD-9EED-9E24DD1152ED}"/>
              </a:ext>
            </a:extLst>
          </p:cNvPr>
          <p:cNvSpPr txBox="1"/>
          <p:nvPr/>
        </p:nvSpPr>
        <p:spPr>
          <a:xfrm>
            <a:off x="465093" y="505048"/>
            <a:ext cx="624177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References</a:t>
            </a:r>
          </a:p>
        </p:txBody>
      </p:sp>
      <p:sp>
        <p:nvSpPr>
          <p:cNvPr id="6" name="内容占位符 5">
            <a:extLst>
              <a:ext uri="{FF2B5EF4-FFF2-40B4-BE49-F238E27FC236}">
                <a16:creationId xmlns:a16="http://schemas.microsoft.com/office/drawing/2014/main" id="{7C9407BB-B6A4-4664-8584-880E9A996691}"/>
              </a:ext>
            </a:extLst>
          </p:cNvPr>
          <p:cNvSpPr>
            <a:spLocks noGrp="1"/>
          </p:cNvSpPr>
          <p:nvPr>
            <p:ph idx="1"/>
          </p:nvPr>
        </p:nvSpPr>
        <p:spPr>
          <a:xfrm>
            <a:off x="225778" y="1298222"/>
            <a:ext cx="9381068" cy="4888089"/>
          </a:xfrm>
        </p:spPr>
        <p:txBody>
          <a:bodyPr>
            <a:normAutofit fontScale="62500" lnSpcReduction="20000"/>
          </a:bodyPr>
          <a:lstStyle/>
          <a:p>
            <a:pPr marL="457200" indent="-457200">
              <a:lnSpc>
                <a:spcPct val="160000"/>
              </a:lnSpc>
              <a:buFont typeface="+mj-lt"/>
              <a:buAutoNum type="arabicPeriod"/>
            </a:pPr>
            <a:r>
              <a:rPr lang="en-US" altLang="zh-CN" sz="2600" dirty="0">
                <a:solidFill>
                  <a:schemeClr val="tx1"/>
                </a:solidFill>
                <a:latin typeface="Times New Roman" panose="02020603050405020304" pitchFamily="18" charset="0"/>
                <a:cs typeface="Times New Roman" panose="02020603050405020304" pitchFamily="18" charset="0"/>
              </a:rPr>
              <a:t>Global Flow of Tertiary-Level Students. (2022, February 27). UNESCO Institute of Statistics. http://uis.unesco.org/en/uis-student-flow</a:t>
            </a:r>
          </a:p>
          <a:p>
            <a:pPr marL="457200" indent="-457200">
              <a:lnSpc>
                <a:spcPct val="160000"/>
              </a:lnSpc>
              <a:buFont typeface="+mj-lt"/>
              <a:buAutoNum type="arabicPeriod"/>
            </a:pPr>
            <a:r>
              <a:rPr lang="en-US" altLang="zh-CN" sz="2600" dirty="0">
                <a:solidFill>
                  <a:schemeClr val="tx1"/>
                </a:solidFill>
                <a:latin typeface="Times New Roman" panose="02020603050405020304" pitchFamily="18" charset="0"/>
                <a:cs typeface="Times New Roman" panose="02020603050405020304" pitchFamily="18" charset="0"/>
              </a:rPr>
              <a:t>Leading Places of Origin of International Students, 2020/21. (n.d.). Institute of International Education, Inc. https://opendoorsdata.org/infographic/leading-places-of origin-of-international-students-2020-21/</a:t>
            </a:r>
          </a:p>
          <a:p>
            <a:pPr marL="457200" indent="-457200">
              <a:lnSpc>
                <a:spcPct val="160000"/>
              </a:lnSpc>
              <a:buFont typeface="+mj-lt"/>
              <a:buAutoNum type="arabicPeriod"/>
            </a:pPr>
            <a:r>
              <a:rPr lang="en-US" altLang="zh-CN" sz="2600" dirty="0">
                <a:solidFill>
                  <a:schemeClr val="tx1"/>
                </a:solidFill>
                <a:latin typeface="Times New Roman" panose="02020603050405020304" pitchFamily="18" charset="0"/>
                <a:cs typeface="Times New Roman" panose="02020603050405020304" pitchFamily="18" charset="0"/>
              </a:rPr>
              <a:t>Lu, Y. (2014, December 26). Studying Abroad under the Impact of the Internet: DIY Has Become the “New Normal.” People’s Political Consultative Conference Network. https://www.rmzxb.com.cn/zszq/tj/2014/12/26/424158.shtml</a:t>
            </a:r>
          </a:p>
          <a:p>
            <a:pPr marL="457200" indent="-457200">
              <a:lnSpc>
                <a:spcPct val="160000"/>
              </a:lnSpc>
              <a:buFont typeface="+mj-lt"/>
              <a:buAutoNum type="arabicPeriod"/>
            </a:pPr>
            <a:r>
              <a:rPr lang="en-US" altLang="zh-CN" sz="2600" dirty="0">
                <a:solidFill>
                  <a:schemeClr val="tx1"/>
                </a:solidFill>
                <a:latin typeface="Times New Roman" panose="02020603050405020304" pitchFamily="18" charset="0"/>
                <a:cs typeface="Times New Roman" panose="02020603050405020304" pitchFamily="18" charset="0"/>
              </a:rPr>
              <a:t>(2022, February 27). The </a:t>
            </a:r>
            <a:r>
              <a:rPr lang="en-US" altLang="zh-CN" sz="2600" dirty="0" err="1">
                <a:solidFill>
                  <a:schemeClr val="tx1"/>
                </a:solidFill>
                <a:latin typeface="Times New Roman" panose="02020603050405020304" pitchFamily="18" charset="0"/>
                <a:cs typeface="Times New Roman" panose="02020603050405020304" pitchFamily="18" charset="0"/>
              </a:rPr>
              <a:t>GradCafe</a:t>
            </a:r>
            <a:r>
              <a:rPr lang="en-US" altLang="zh-CN" sz="2600" dirty="0">
                <a:solidFill>
                  <a:schemeClr val="tx1"/>
                </a:solidFill>
                <a:latin typeface="Times New Roman" panose="02020603050405020304" pitchFamily="18" charset="0"/>
                <a:cs typeface="Times New Roman" panose="02020603050405020304" pitchFamily="18" charset="0"/>
              </a:rPr>
              <a:t>. https://forum.thegradcafe.com </a:t>
            </a:r>
          </a:p>
          <a:p>
            <a:pPr marL="457200" indent="-457200">
              <a:lnSpc>
                <a:spcPct val="160000"/>
              </a:lnSpc>
              <a:buFont typeface="+mj-lt"/>
              <a:buAutoNum type="arabicPeriod"/>
            </a:pPr>
            <a:r>
              <a:rPr lang="en-US" altLang="zh-CN" sz="2600" dirty="0">
                <a:solidFill>
                  <a:schemeClr val="tx1"/>
                </a:solidFill>
                <a:latin typeface="Times New Roman" panose="02020603050405020304" pitchFamily="18" charset="0"/>
                <a:cs typeface="Times New Roman" panose="02020603050405020304" pitchFamily="18" charset="0"/>
              </a:rPr>
              <a:t>(2022, February 27). 1point3acres. https://www.1point3acres.com/bbs/</a:t>
            </a:r>
          </a:p>
          <a:p>
            <a:pPr marL="457200" indent="-457200">
              <a:lnSpc>
                <a:spcPct val="160000"/>
              </a:lnSpc>
              <a:buFont typeface="+mj-lt"/>
              <a:buAutoNum type="arabicPeriod"/>
            </a:pPr>
            <a:r>
              <a:rPr lang="en-US" altLang="zh-CN" sz="2600" dirty="0">
                <a:solidFill>
                  <a:schemeClr val="tx1"/>
                </a:solidFill>
                <a:latin typeface="Times New Roman" panose="02020603050405020304" pitchFamily="18" charset="0"/>
                <a:cs typeface="Times New Roman" panose="02020603050405020304" pitchFamily="18" charset="0"/>
              </a:rPr>
              <a:t>Pressman, R. S. (1987). Software engineering: A practitioner's approach. New York: McGraw-Hill.</a:t>
            </a:r>
          </a:p>
          <a:p>
            <a:pPr marL="457200" indent="-457200">
              <a:lnSpc>
                <a:spcPct val="160000"/>
              </a:lnSpc>
              <a:buFont typeface="+mj-lt"/>
              <a:buAutoNum type="arabicPeriod"/>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988DF4C-9055-4A17-BB49-F53B05D6DA5F}"/>
              </a:ext>
            </a:extLst>
          </p:cNvPr>
          <p:cNvSpPr>
            <a:spLocks noGrp="1"/>
          </p:cNvSpPr>
          <p:nvPr>
            <p:ph type="sldNum" sz="quarter" idx="12"/>
          </p:nvPr>
        </p:nvSpPr>
        <p:spPr/>
        <p:txBody>
          <a:bodyPr/>
          <a:lstStyle/>
          <a:p>
            <a:fld id="{B4868FC9-AF3C-4454-80EF-91C4AEE13AC0}" type="slidenum">
              <a:rPr lang="zh-CN" altLang="en-US" smtClean="0"/>
              <a:t>24</a:t>
            </a:fld>
            <a:endParaRPr lang="zh-CN" altLang="en-US"/>
          </a:p>
        </p:txBody>
      </p:sp>
    </p:spTree>
    <p:extLst>
      <p:ext uri="{BB962C8B-B14F-4D97-AF65-F5344CB8AC3E}">
        <p14:creationId xmlns:p14="http://schemas.microsoft.com/office/powerpoint/2010/main" val="270802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BABF2-F3BB-41D4-B4E6-1A91F420C222}"/>
              </a:ext>
            </a:extLst>
          </p:cNvPr>
          <p:cNvSpPr>
            <a:spLocks noGrp="1"/>
          </p:cNvSpPr>
          <p:nvPr>
            <p:ph type="title"/>
          </p:nvPr>
        </p:nvSpPr>
        <p:spPr>
          <a:xfrm>
            <a:off x="2720623" y="2901245"/>
            <a:ext cx="6287911" cy="1320800"/>
          </a:xfrm>
        </p:spPr>
        <p:txBody>
          <a:bodyPr>
            <a:normAutofit/>
          </a:bodyPr>
          <a:lstStyle/>
          <a:p>
            <a:r>
              <a:rPr lang="en-US" altLang="zh-CN" sz="4400" dirty="0">
                <a:solidFill>
                  <a:schemeClr val="tx1"/>
                </a:solidFill>
                <a:latin typeface="Times New Roman" panose="02020603050405020304" pitchFamily="18" charset="0"/>
                <a:cs typeface="Times New Roman" panose="02020603050405020304" pitchFamily="18" charset="0"/>
              </a:rPr>
              <a:t>Thanks for listening!</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92851883-00E3-485D-8443-D9233CA0FA47}"/>
              </a:ext>
            </a:extLst>
          </p:cNvPr>
          <p:cNvSpPr>
            <a:spLocks noGrp="1"/>
          </p:cNvSpPr>
          <p:nvPr>
            <p:ph type="sldNum" sz="quarter" idx="12"/>
          </p:nvPr>
        </p:nvSpPr>
        <p:spPr/>
        <p:txBody>
          <a:bodyPr/>
          <a:lstStyle/>
          <a:p>
            <a:fld id="{B4868FC9-AF3C-4454-80EF-91C4AEE13AC0}" type="slidenum">
              <a:rPr lang="zh-CN" altLang="en-US" smtClean="0"/>
              <a:t>25</a:t>
            </a:fld>
            <a:endParaRPr lang="zh-CN" altLang="en-US"/>
          </a:p>
        </p:txBody>
      </p:sp>
    </p:spTree>
    <p:extLst>
      <p:ext uri="{BB962C8B-B14F-4D97-AF65-F5344CB8AC3E}">
        <p14:creationId xmlns:p14="http://schemas.microsoft.com/office/powerpoint/2010/main" val="3949625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44"/>
          <p:cNvSpPr>
            <a:spLocks noChangeArrowheads="1"/>
          </p:cNvSpPr>
          <p:nvPr/>
        </p:nvSpPr>
        <p:spPr bwMode="auto">
          <a:xfrm>
            <a:off x="715246" y="1593925"/>
            <a:ext cx="8035182" cy="81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4000" b="1" dirty="0">
                <a:ln w="6350">
                  <a:noFill/>
                </a:ln>
                <a:latin typeface="Times New Roman" panose="02020603050405020304" pitchFamily="18" charset="0"/>
                <a:ea typeface="微软雅黑" pitchFamily="34" charset="-122"/>
                <a:cs typeface="Times New Roman" panose="02020603050405020304" pitchFamily="18" charset="0"/>
              </a:rPr>
              <a:t>01 </a:t>
            </a:r>
            <a:r>
              <a:rPr lang="en-US" altLang="zh-CN" sz="4000" dirty="0">
                <a:ln w="6350">
                  <a:noFill/>
                </a:ln>
                <a:latin typeface="Times New Roman" panose="02020603050405020304" pitchFamily="18" charset="0"/>
                <a:ea typeface="微软雅黑" pitchFamily="34" charset="-122"/>
                <a:cs typeface="Times New Roman" panose="02020603050405020304" pitchFamily="18" charset="0"/>
              </a:rPr>
              <a:t>|</a:t>
            </a:r>
            <a:r>
              <a:rPr lang="en-US" altLang="zh-CN" sz="4000" b="1" dirty="0">
                <a:latin typeface="Times New Roman" panose="02020603050405020304" pitchFamily="18" charset="0"/>
                <a:ea typeface="微软雅黑" pitchFamily="34" charset="-122"/>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Problem Definition and Goal</a:t>
            </a:r>
            <a:endParaRPr lang="zh-CN" altLang="en-US" sz="4000" b="1" dirty="0">
              <a:ln w="6350">
                <a:noFill/>
              </a:ln>
              <a:solidFill>
                <a:srgbClr val="37B0E8"/>
              </a:solidFill>
              <a:latin typeface="微软雅黑" pitchFamily="34" charset="-122"/>
              <a:ea typeface="微软雅黑" pitchFamily="34" charset="-122"/>
            </a:endParaRPr>
          </a:p>
        </p:txBody>
      </p:sp>
      <p:sp>
        <p:nvSpPr>
          <p:cNvPr id="3" name="Rectangle 44">
            <a:extLst>
              <a:ext uri="{FF2B5EF4-FFF2-40B4-BE49-F238E27FC236}">
                <a16:creationId xmlns:a16="http://schemas.microsoft.com/office/drawing/2014/main" id="{8EBC1100-E44A-4CF2-B624-909421E234EA}"/>
              </a:ext>
            </a:extLst>
          </p:cNvPr>
          <p:cNvSpPr>
            <a:spLocks noChangeArrowheads="1"/>
          </p:cNvSpPr>
          <p:nvPr/>
        </p:nvSpPr>
        <p:spPr bwMode="auto">
          <a:xfrm>
            <a:off x="1076931" y="3024137"/>
            <a:ext cx="5840079" cy="15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80990" indent="-380990">
              <a:lnSpc>
                <a:spcPct val="150000"/>
              </a:lnSpc>
              <a:buClr>
                <a:schemeClr val="tx1"/>
              </a:buCl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What is MUST Graduate Application Forum</a:t>
            </a:r>
          </a:p>
          <a:p>
            <a:pPr marL="380990" indent="-380990">
              <a:lnSpc>
                <a:spcPct val="150000"/>
              </a:lnSpc>
              <a:buClr>
                <a:schemeClr val="tx1"/>
              </a:buCl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Why do we need to design this website</a:t>
            </a:r>
          </a:p>
          <a:p>
            <a:pPr marL="380990" indent="-380990">
              <a:lnSpc>
                <a:spcPct val="150000"/>
              </a:lnSpc>
              <a:buClr>
                <a:schemeClr val="tx1"/>
              </a:buCl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Our Target</a:t>
            </a:r>
          </a:p>
        </p:txBody>
      </p:sp>
    </p:spTree>
    <p:extLst>
      <p:ext uri="{BB962C8B-B14F-4D97-AF65-F5344CB8AC3E}">
        <p14:creationId xmlns:p14="http://schemas.microsoft.com/office/powerpoint/2010/main" val="121484798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14:bounceEnd="60000">
                                          <p:cBhvr additive="base">
                                            <p:cTn id="11" dur="500" fill="hold"/>
                                            <p:tgtEl>
                                              <p:spTgt spid="3"/>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529DC3D-4B51-4BA9-89BB-AFE326F7D787}"/>
              </a:ext>
            </a:extLst>
          </p:cNvPr>
          <p:cNvSpPr txBox="1"/>
          <p:nvPr/>
        </p:nvSpPr>
        <p:spPr>
          <a:xfrm>
            <a:off x="492541" y="568059"/>
            <a:ext cx="7417925" cy="151703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altLang="zh-CN" sz="2800" b="1" dirty="0">
                <a:latin typeface="Times New Roman" panose="02020603050405020304" pitchFamily="18" charset="0"/>
                <a:cs typeface="Times New Roman" panose="02020603050405020304" pitchFamily="18" charset="0"/>
              </a:rPr>
              <a:t>What is MUST Graduate Application Forum</a:t>
            </a:r>
          </a:p>
        </p:txBody>
      </p:sp>
      <p:sp>
        <p:nvSpPr>
          <p:cNvPr id="5" name="文本框 4">
            <a:extLst>
              <a:ext uri="{FF2B5EF4-FFF2-40B4-BE49-F238E27FC236}">
                <a16:creationId xmlns:a16="http://schemas.microsoft.com/office/drawing/2014/main" id="{393552A7-B482-4761-825C-E43E48C80FB4}"/>
              </a:ext>
            </a:extLst>
          </p:cNvPr>
          <p:cNvSpPr txBox="1"/>
          <p:nvPr/>
        </p:nvSpPr>
        <p:spPr>
          <a:xfrm>
            <a:off x="312928" y="2085094"/>
            <a:ext cx="9304601" cy="3131777"/>
          </a:xfrm>
          <a:prstGeom prst="rect">
            <a:avLst/>
          </a:prstGeom>
        </p:spPr>
        <p:txBody>
          <a:bodyPr vert="horz" lIns="91440" tIns="45720" rIns="91440" bIns="45720" rtlCol="0">
            <a:normAutofit fontScale="92500" lnSpcReduction="20000"/>
          </a:bodyPr>
          <a:lstStyle/>
          <a:p>
            <a:pPr marL="285750" indent="-182880" defTabSz="914400">
              <a:spcAft>
                <a:spcPts val="600"/>
              </a:spcAft>
              <a:buClr>
                <a:schemeClr val="tx1">
                  <a:lumMod val="85000"/>
                  <a:lumOff val="15000"/>
                </a:schemeClr>
              </a:buClr>
              <a:buFont typeface="Garamond" pitchFamily="18" charset="0"/>
              <a:buChar char="◦"/>
            </a:pPr>
            <a:r>
              <a:rPr lang="en-US" altLang="zh-CN" sz="2400" dirty="0">
                <a:latin typeface="Times New Roman" panose="02020603050405020304" pitchFamily="18" charset="0"/>
                <a:cs typeface="Times New Roman" panose="02020603050405020304" pitchFamily="18" charset="0"/>
              </a:rPr>
              <a:t>MUST Graduate Application Forum is a website</a:t>
            </a:r>
          </a:p>
          <a:p>
            <a:pPr indent="-182880" defTabSz="914400">
              <a:spcAft>
                <a:spcPts val="600"/>
              </a:spcAft>
              <a:buClr>
                <a:schemeClr val="tx1">
                  <a:lumMod val="85000"/>
                  <a:lumOff val="15000"/>
                </a:schemeClr>
              </a:buClr>
              <a:buFont typeface="Garamond" pitchFamily="18" charset="0"/>
              <a:buChar char="◦"/>
            </a:pPr>
            <a:endParaRPr lang="en-US" altLang="zh-CN" sz="2400" dirty="0">
              <a:latin typeface="Times New Roman" panose="02020603050405020304" pitchFamily="18" charset="0"/>
              <a:cs typeface="Times New Roman" panose="02020603050405020304" pitchFamily="18" charset="0"/>
            </a:endParaRPr>
          </a:p>
          <a:p>
            <a:pPr marL="285750" indent="-182880" defTabSz="914400">
              <a:spcAft>
                <a:spcPts val="600"/>
              </a:spcAft>
              <a:buClr>
                <a:schemeClr val="tx1">
                  <a:lumMod val="85000"/>
                  <a:lumOff val="15000"/>
                </a:schemeClr>
              </a:buClr>
              <a:buFont typeface="Garamond" pitchFamily="18" charset="0"/>
              <a:buChar char="◦"/>
            </a:pPr>
            <a:r>
              <a:rPr lang="en-US" altLang="zh-CN" sz="2400" dirty="0">
                <a:latin typeface="Times New Roman" panose="02020603050405020304" pitchFamily="18" charset="0"/>
                <a:cs typeface="Times New Roman" panose="02020603050405020304" pitchFamily="18" charset="0"/>
              </a:rPr>
              <a:t>The target group is MUST students</a:t>
            </a:r>
          </a:p>
          <a:p>
            <a:pPr indent="-182880" defTabSz="914400">
              <a:spcAft>
                <a:spcPts val="600"/>
              </a:spcAft>
              <a:buClr>
                <a:schemeClr val="tx1">
                  <a:lumMod val="85000"/>
                  <a:lumOff val="15000"/>
                </a:schemeClr>
              </a:buClr>
              <a:buFont typeface="Garamond" pitchFamily="18" charset="0"/>
              <a:buChar char="◦"/>
            </a:pPr>
            <a:endParaRPr lang="en-US" altLang="zh-CN" sz="2400" dirty="0">
              <a:latin typeface="Times New Roman" panose="02020603050405020304" pitchFamily="18" charset="0"/>
              <a:cs typeface="Times New Roman" panose="02020603050405020304" pitchFamily="18" charset="0"/>
            </a:endParaRPr>
          </a:p>
          <a:p>
            <a:pPr marL="285750" indent="-182880" defTabSz="914400">
              <a:spcAft>
                <a:spcPts val="600"/>
              </a:spcAft>
              <a:buClr>
                <a:schemeClr val="tx1">
                  <a:lumMod val="85000"/>
                  <a:lumOff val="15000"/>
                </a:schemeClr>
              </a:buClr>
              <a:buFont typeface="Garamond" pitchFamily="18" charset="0"/>
              <a:buChar char="◦"/>
            </a:pPr>
            <a:r>
              <a:rPr lang="en-US" altLang="zh-CN" sz="2400" dirty="0">
                <a:latin typeface="Times New Roman" panose="02020603050405020304" pitchFamily="18" charset="0"/>
                <a:cs typeface="Times New Roman" panose="02020603050405020304" pitchFamily="18" charset="0"/>
              </a:rPr>
              <a:t>Provide MUST students with cases of successful applications of previous MUST students</a:t>
            </a:r>
          </a:p>
          <a:p>
            <a:pPr indent="-182880" defTabSz="914400">
              <a:spcAft>
                <a:spcPts val="600"/>
              </a:spcAft>
              <a:buClr>
                <a:schemeClr val="tx1">
                  <a:lumMod val="85000"/>
                  <a:lumOff val="15000"/>
                </a:schemeClr>
              </a:buClr>
              <a:buFont typeface="Garamond" pitchFamily="18" charset="0"/>
              <a:buChar char="◦"/>
            </a:pPr>
            <a:endParaRPr lang="en-US" altLang="zh-CN" sz="2400" dirty="0">
              <a:latin typeface="Times New Roman" panose="02020603050405020304" pitchFamily="18" charset="0"/>
              <a:cs typeface="Times New Roman" panose="02020603050405020304" pitchFamily="18" charset="0"/>
            </a:endParaRPr>
          </a:p>
          <a:p>
            <a:pPr marL="285750" indent="-182880" defTabSz="914400">
              <a:spcAft>
                <a:spcPts val="600"/>
              </a:spcAft>
              <a:buClr>
                <a:schemeClr val="tx1">
                  <a:lumMod val="85000"/>
                  <a:lumOff val="15000"/>
                </a:schemeClr>
              </a:buClr>
              <a:buFont typeface="Garamond" pitchFamily="18" charset="0"/>
              <a:buChar char="◦"/>
            </a:pPr>
            <a:r>
              <a:rPr lang="en-US" altLang="zh-CN" sz="2400" dirty="0">
                <a:latin typeface="Times New Roman" panose="02020603050405020304" pitchFamily="18" charset="0"/>
                <a:cs typeface="Times New Roman" panose="02020603050405020304" pitchFamily="18" charset="0"/>
              </a:rPr>
              <a:t>Build the communication between students who want to apply and students who have applied successfully</a:t>
            </a:r>
          </a:p>
        </p:txBody>
      </p:sp>
      <p:sp>
        <p:nvSpPr>
          <p:cNvPr id="2" name="灯片编号占位符 1">
            <a:extLst>
              <a:ext uri="{FF2B5EF4-FFF2-40B4-BE49-F238E27FC236}">
                <a16:creationId xmlns:a16="http://schemas.microsoft.com/office/drawing/2014/main" id="{6FFB2970-ABE1-4864-91EC-FE830289DA10}"/>
              </a:ext>
            </a:extLst>
          </p:cNvPr>
          <p:cNvSpPr>
            <a:spLocks noGrp="1"/>
          </p:cNvSpPr>
          <p:nvPr>
            <p:ph type="sldNum" sz="quarter" idx="12"/>
          </p:nvPr>
        </p:nvSpPr>
        <p:spPr/>
        <p:txBody>
          <a:bodyPr/>
          <a:lstStyle/>
          <a:p>
            <a:fld id="{B4868FC9-AF3C-4454-80EF-91C4AEE13AC0}" type="slidenum">
              <a:rPr lang="zh-CN" altLang="en-US" smtClean="0"/>
              <a:t>4</a:t>
            </a:fld>
            <a:endParaRPr lang="zh-CN" altLang="en-US"/>
          </a:p>
        </p:txBody>
      </p:sp>
    </p:spTree>
    <p:extLst>
      <p:ext uri="{BB962C8B-B14F-4D97-AF65-F5344CB8AC3E}">
        <p14:creationId xmlns:p14="http://schemas.microsoft.com/office/powerpoint/2010/main" val="181958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65554CC-BA1C-4FFC-A3A9-D312F9B16DAB}"/>
              </a:ext>
            </a:extLst>
          </p:cNvPr>
          <p:cNvSpPr txBox="1"/>
          <p:nvPr/>
        </p:nvSpPr>
        <p:spPr>
          <a:xfrm>
            <a:off x="207910" y="227247"/>
            <a:ext cx="816032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The Application Status of MUST Students</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7" name="图表 6">
            <a:extLst>
              <a:ext uri="{FF2B5EF4-FFF2-40B4-BE49-F238E27FC236}">
                <a16:creationId xmlns:a16="http://schemas.microsoft.com/office/drawing/2014/main" id="{67F732C5-3956-4709-845E-F652626A41A3}"/>
              </a:ext>
            </a:extLst>
          </p:cNvPr>
          <p:cNvGraphicFramePr/>
          <p:nvPr>
            <p:extLst>
              <p:ext uri="{D42A27DB-BD31-4B8C-83A1-F6EECF244321}">
                <p14:modId xmlns:p14="http://schemas.microsoft.com/office/powerpoint/2010/main" val="3650189338"/>
              </p:ext>
            </p:extLst>
          </p:nvPr>
        </p:nvGraphicFramePr>
        <p:xfrm>
          <a:off x="2726209" y="874644"/>
          <a:ext cx="5405119" cy="31964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a:extLst>
              <a:ext uri="{FF2B5EF4-FFF2-40B4-BE49-F238E27FC236}">
                <a16:creationId xmlns:a16="http://schemas.microsoft.com/office/drawing/2014/main" id="{5BF5F8F9-AE1D-4E37-8F2B-166C6AED6027}"/>
              </a:ext>
            </a:extLst>
          </p:cNvPr>
          <p:cNvGraphicFramePr/>
          <p:nvPr>
            <p:extLst>
              <p:ext uri="{D42A27DB-BD31-4B8C-83A1-F6EECF244321}">
                <p14:modId xmlns:p14="http://schemas.microsoft.com/office/powerpoint/2010/main" val="821154497"/>
              </p:ext>
            </p:extLst>
          </p:nvPr>
        </p:nvGraphicFramePr>
        <p:xfrm>
          <a:off x="-528810" y="3371378"/>
          <a:ext cx="5542942" cy="37052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图表 14">
            <a:extLst>
              <a:ext uri="{FF2B5EF4-FFF2-40B4-BE49-F238E27FC236}">
                <a16:creationId xmlns:a16="http://schemas.microsoft.com/office/drawing/2014/main" id="{6616305B-19A1-4241-B521-C284D99CC4D6}"/>
              </a:ext>
            </a:extLst>
          </p:cNvPr>
          <p:cNvGraphicFramePr/>
          <p:nvPr>
            <p:extLst>
              <p:ext uri="{D42A27DB-BD31-4B8C-83A1-F6EECF244321}">
                <p14:modId xmlns:p14="http://schemas.microsoft.com/office/powerpoint/2010/main" val="1408621607"/>
              </p:ext>
            </p:extLst>
          </p:nvPr>
        </p:nvGraphicFramePr>
        <p:xfrm>
          <a:off x="5034844" y="3334603"/>
          <a:ext cx="5614783" cy="3778784"/>
        </p:xfrm>
        <a:graphic>
          <a:graphicData uri="http://schemas.openxmlformats.org/drawingml/2006/chart">
            <c:chart xmlns:c="http://schemas.openxmlformats.org/drawingml/2006/chart" xmlns:r="http://schemas.openxmlformats.org/officeDocument/2006/relationships" r:id="rId4"/>
          </a:graphicData>
        </a:graphic>
      </p:graphicFrame>
      <p:sp>
        <p:nvSpPr>
          <p:cNvPr id="2" name="灯片编号占位符 1">
            <a:extLst>
              <a:ext uri="{FF2B5EF4-FFF2-40B4-BE49-F238E27FC236}">
                <a16:creationId xmlns:a16="http://schemas.microsoft.com/office/drawing/2014/main" id="{6707F81C-7375-4F92-AEA1-4D6A4BFF5042}"/>
              </a:ext>
            </a:extLst>
          </p:cNvPr>
          <p:cNvSpPr>
            <a:spLocks noGrp="1"/>
          </p:cNvSpPr>
          <p:nvPr>
            <p:ph type="sldNum" sz="quarter" idx="12"/>
          </p:nvPr>
        </p:nvSpPr>
        <p:spPr/>
        <p:txBody>
          <a:bodyPr/>
          <a:lstStyle/>
          <a:p>
            <a:fld id="{B4868FC9-AF3C-4454-80EF-91C4AEE13AC0}" type="slidenum">
              <a:rPr lang="zh-CN" altLang="en-US" smtClean="0"/>
              <a:t>5</a:t>
            </a:fld>
            <a:endParaRPr lang="zh-CN" altLang="en-US"/>
          </a:p>
        </p:txBody>
      </p:sp>
    </p:spTree>
    <p:extLst>
      <p:ext uri="{BB962C8B-B14F-4D97-AF65-F5344CB8AC3E}">
        <p14:creationId xmlns:p14="http://schemas.microsoft.com/office/powerpoint/2010/main" val="4012298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346CCD6F-1DF0-411B-8C80-016BCE239B9B}"/>
              </a:ext>
            </a:extLst>
          </p:cNvPr>
          <p:cNvGraphicFramePr/>
          <p:nvPr>
            <p:extLst>
              <p:ext uri="{D42A27DB-BD31-4B8C-83A1-F6EECF244321}">
                <p14:modId xmlns:p14="http://schemas.microsoft.com/office/powerpoint/2010/main" val="3860188412"/>
              </p:ext>
            </p:extLst>
          </p:nvPr>
        </p:nvGraphicFramePr>
        <p:xfrm>
          <a:off x="-244928" y="1779814"/>
          <a:ext cx="5219097" cy="35656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a:extLst>
              <a:ext uri="{FF2B5EF4-FFF2-40B4-BE49-F238E27FC236}">
                <a16:creationId xmlns:a16="http://schemas.microsoft.com/office/drawing/2014/main" id="{2B3EC7EE-D688-4BB2-BB89-498C8046DFF5}"/>
              </a:ext>
            </a:extLst>
          </p:cNvPr>
          <p:cNvGraphicFramePr/>
          <p:nvPr>
            <p:extLst>
              <p:ext uri="{D42A27DB-BD31-4B8C-83A1-F6EECF244321}">
                <p14:modId xmlns:p14="http://schemas.microsoft.com/office/powerpoint/2010/main" val="285847501"/>
              </p:ext>
            </p:extLst>
          </p:nvPr>
        </p:nvGraphicFramePr>
        <p:xfrm>
          <a:off x="4584465" y="1299645"/>
          <a:ext cx="5459504" cy="4045864"/>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a:extLst>
              <a:ext uri="{FF2B5EF4-FFF2-40B4-BE49-F238E27FC236}">
                <a16:creationId xmlns:a16="http://schemas.microsoft.com/office/drawing/2014/main" id="{65DFB18C-E901-4A7D-8F87-27E31CB92C62}"/>
              </a:ext>
            </a:extLst>
          </p:cNvPr>
          <p:cNvSpPr txBox="1"/>
          <p:nvPr/>
        </p:nvSpPr>
        <p:spPr>
          <a:xfrm>
            <a:off x="230488" y="407869"/>
            <a:ext cx="816032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The Application Status of MUST Students</a:t>
            </a:r>
            <a:endParaRPr lang="zh-CN" altLang="en-US" sz="2800" b="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252AF5AB-2835-4D0F-BE85-0633E94DC38D}"/>
              </a:ext>
            </a:extLst>
          </p:cNvPr>
          <p:cNvSpPr>
            <a:spLocks noGrp="1"/>
          </p:cNvSpPr>
          <p:nvPr>
            <p:ph type="sldNum" sz="quarter" idx="12"/>
          </p:nvPr>
        </p:nvSpPr>
        <p:spPr/>
        <p:txBody>
          <a:bodyPr/>
          <a:lstStyle/>
          <a:p>
            <a:fld id="{B4868FC9-AF3C-4454-80EF-91C4AEE13AC0}" type="slidenum">
              <a:rPr lang="zh-CN" altLang="en-US" smtClean="0"/>
              <a:t>6</a:t>
            </a:fld>
            <a:endParaRPr lang="zh-CN" altLang="en-US"/>
          </a:p>
        </p:txBody>
      </p:sp>
    </p:spTree>
    <p:extLst>
      <p:ext uri="{BB962C8B-B14F-4D97-AF65-F5344CB8AC3E}">
        <p14:creationId xmlns:p14="http://schemas.microsoft.com/office/powerpoint/2010/main" val="665854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D7A4E63-E74F-4663-A71B-524789C13863}"/>
              </a:ext>
            </a:extLst>
          </p:cNvPr>
          <p:cNvSpPr txBox="1"/>
          <p:nvPr/>
        </p:nvSpPr>
        <p:spPr>
          <a:xfrm>
            <a:off x="199756" y="774834"/>
            <a:ext cx="6123709"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The Data Obtained by MUST Students</a:t>
            </a:r>
            <a:endParaRPr lang="zh-CN" altLang="en-US" sz="28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84F80DB8-7E2F-4224-8C51-F77581700347}"/>
              </a:ext>
            </a:extLst>
          </p:cNvPr>
          <p:cNvSpPr txBox="1"/>
          <p:nvPr/>
        </p:nvSpPr>
        <p:spPr>
          <a:xfrm>
            <a:off x="497738" y="2305615"/>
            <a:ext cx="8973640"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MUST students belong to special overseas undergraduate students</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It is difficult to determine whether MUST students belong to 985, 211, or ordinary colleges</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Intermediaries and related websites do not have large data about the application of MUST students</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reference value of the data from intermediaries and related website is not high </a:t>
            </a:r>
            <a:endParaRPr lang="zh-CN" altLang="en-US" sz="2000"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ED59398A-28A2-4C09-BDF7-740A8A8DE7D5}"/>
              </a:ext>
            </a:extLst>
          </p:cNvPr>
          <p:cNvSpPr>
            <a:spLocks noGrp="1"/>
          </p:cNvSpPr>
          <p:nvPr>
            <p:ph type="sldNum" sz="quarter" idx="12"/>
          </p:nvPr>
        </p:nvSpPr>
        <p:spPr/>
        <p:txBody>
          <a:bodyPr/>
          <a:lstStyle/>
          <a:p>
            <a:fld id="{B4868FC9-AF3C-4454-80EF-91C4AEE13AC0}" type="slidenum">
              <a:rPr lang="zh-CN" altLang="en-US" smtClean="0"/>
              <a:t>7</a:t>
            </a:fld>
            <a:endParaRPr lang="zh-CN" altLang="en-US"/>
          </a:p>
        </p:txBody>
      </p:sp>
    </p:spTree>
    <p:extLst>
      <p:ext uri="{BB962C8B-B14F-4D97-AF65-F5344CB8AC3E}">
        <p14:creationId xmlns:p14="http://schemas.microsoft.com/office/powerpoint/2010/main" val="321371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EA63FF-4DD3-42DA-B3EB-AEC4D85A712E}"/>
              </a:ext>
            </a:extLst>
          </p:cNvPr>
          <p:cNvSpPr txBox="1"/>
          <p:nvPr/>
        </p:nvSpPr>
        <p:spPr>
          <a:xfrm>
            <a:off x="403628" y="895927"/>
            <a:ext cx="8077201"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The Target of MUST Graduate Application Forum</a:t>
            </a:r>
            <a:endParaRPr lang="zh-CN" altLang="en-US" sz="28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CC5967B0-FD08-4023-90CB-D02BCC0C6A6D}"/>
              </a:ext>
            </a:extLst>
          </p:cNvPr>
          <p:cNvSpPr txBox="1"/>
          <p:nvPr/>
        </p:nvSpPr>
        <p:spPr>
          <a:xfrm>
            <a:off x="1136073" y="2437677"/>
            <a:ext cx="10058400" cy="2246769"/>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Let MUST students get the application information of seniors</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Let MUST students have opportunity to leave messages about their doubts</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Seniors will reply these doubts</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Let MUST students be more clear about the application matters</a:t>
            </a:r>
            <a:endParaRPr lang="zh-CN" altLang="en-US" sz="2000"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A0ED53D-F803-4447-B8D3-87A07F47985E}"/>
              </a:ext>
            </a:extLst>
          </p:cNvPr>
          <p:cNvSpPr>
            <a:spLocks noGrp="1"/>
          </p:cNvSpPr>
          <p:nvPr>
            <p:ph type="sldNum" sz="quarter" idx="12"/>
          </p:nvPr>
        </p:nvSpPr>
        <p:spPr/>
        <p:txBody>
          <a:bodyPr/>
          <a:lstStyle/>
          <a:p>
            <a:fld id="{B4868FC9-AF3C-4454-80EF-91C4AEE13AC0}" type="slidenum">
              <a:rPr lang="zh-CN" altLang="en-US" smtClean="0"/>
              <a:t>8</a:t>
            </a:fld>
            <a:endParaRPr lang="zh-CN" altLang="en-US"/>
          </a:p>
        </p:txBody>
      </p:sp>
    </p:spTree>
    <p:extLst>
      <p:ext uri="{BB962C8B-B14F-4D97-AF65-F5344CB8AC3E}">
        <p14:creationId xmlns:p14="http://schemas.microsoft.com/office/powerpoint/2010/main" val="380226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44"/>
          <p:cNvSpPr>
            <a:spLocks noChangeArrowheads="1"/>
          </p:cNvSpPr>
          <p:nvPr/>
        </p:nvSpPr>
        <p:spPr bwMode="auto">
          <a:xfrm>
            <a:off x="822491" y="1722619"/>
            <a:ext cx="8035182" cy="81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4000" b="1" dirty="0">
                <a:ln w="6350">
                  <a:noFill/>
                </a:ln>
                <a:latin typeface="Times New Roman" panose="02020603050405020304" pitchFamily="18" charset="0"/>
                <a:ea typeface="微软雅黑" pitchFamily="34" charset="-122"/>
                <a:cs typeface="Times New Roman" panose="02020603050405020304" pitchFamily="18" charset="0"/>
              </a:rPr>
              <a:t>02 | Market Analysis</a:t>
            </a:r>
            <a:endParaRPr lang="zh-CN" altLang="en-US" sz="4000" b="1" dirty="0">
              <a:ln w="6350">
                <a:noFill/>
              </a:ln>
              <a:solidFill>
                <a:srgbClr val="37B0E8"/>
              </a:solidFill>
              <a:latin typeface="微软雅黑" pitchFamily="34" charset="-122"/>
              <a:ea typeface="微软雅黑" pitchFamily="34" charset="-122"/>
            </a:endParaRPr>
          </a:p>
        </p:txBody>
      </p:sp>
      <p:sp>
        <p:nvSpPr>
          <p:cNvPr id="13" name="Rectangle 44">
            <a:extLst>
              <a:ext uri="{FF2B5EF4-FFF2-40B4-BE49-F238E27FC236}">
                <a16:creationId xmlns:a16="http://schemas.microsoft.com/office/drawing/2014/main" id="{938DE972-1291-4403-A8C6-0A2040733B21}"/>
              </a:ext>
            </a:extLst>
          </p:cNvPr>
          <p:cNvSpPr>
            <a:spLocks noChangeArrowheads="1"/>
          </p:cNvSpPr>
          <p:nvPr/>
        </p:nvSpPr>
        <p:spPr bwMode="auto">
          <a:xfrm>
            <a:off x="1234976" y="2845310"/>
            <a:ext cx="5840079" cy="10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80990" indent="-380990">
              <a:lnSpc>
                <a:spcPct val="150000"/>
              </a:lnSpc>
              <a:buClr>
                <a:schemeClr val="tx1"/>
              </a:buCl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Market Trend</a:t>
            </a:r>
          </a:p>
          <a:p>
            <a:pPr marL="380990" indent="-380990">
              <a:lnSpc>
                <a:spcPct val="150000"/>
              </a:lnSpc>
              <a:buClr>
                <a:schemeClr val="tx1"/>
              </a:buCl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SWOT Analysis</a:t>
            </a:r>
          </a:p>
        </p:txBody>
      </p:sp>
      <p:sp>
        <p:nvSpPr>
          <p:cNvPr id="2" name="灯片编号占位符 1">
            <a:extLst>
              <a:ext uri="{FF2B5EF4-FFF2-40B4-BE49-F238E27FC236}">
                <a16:creationId xmlns:a16="http://schemas.microsoft.com/office/drawing/2014/main" id="{5F7107EA-BB82-4F28-824E-87FD2452C41C}"/>
              </a:ext>
            </a:extLst>
          </p:cNvPr>
          <p:cNvSpPr>
            <a:spLocks noGrp="1"/>
          </p:cNvSpPr>
          <p:nvPr>
            <p:ph type="sldNum" sz="quarter" idx="12"/>
          </p:nvPr>
        </p:nvSpPr>
        <p:spPr/>
        <p:txBody>
          <a:bodyPr/>
          <a:lstStyle/>
          <a:p>
            <a:fld id="{B4868FC9-AF3C-4454-80EF-91C4AEE13AC0}" type="slidenum">
              <a:rPr lang="zh-CN" altLang="en-US" smtClean="0"/>
              <a:t>9</a:t>
            </a:fld>
            <a:endParaRPr lang="zh-CN" altLang="en-US"/>
          </a:p>
        </p:txBody>
      </p:sp>
    </p:spTree>
    <p:extLst>
      <p:ext uri="{BB962C8B-B14F-4D97-AF65-F5344CB8AC3E}">
        <p14:creationId xmlns:p14="http://schemas.microsoft.com/office/powerpoint/2010/main" val="405999566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13"/>
                                            </p:tgtEl>
                                            <p:attrNameLst>
                                              <p:attrName>style.visibility</p:attrName>
                                            </p:attrNameLst>
                                          </p:cBhvr>
                                          <p:to>
                                            <p:strVal val="visible"/>
                                          </p:to>
                                        </p:set>
                                        <p:anim calcmode="lin" valueType="num" p14:bounceEnd="60000">
                                          <p:cBhvr additive="base">
                                            <p:cTn id="11" dur="500" fill="hold"/>
                                            <p:tgtEl>
                                              <p:spTgt spid="13"/>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mc:Fallback>
  </mc:AlternateContent>
</p:sld>
</file>

<file path=ppt/theme/theme1.xml><?xml version="1.0" encoding="utf-8"?>
<a:theme xmlns:a="http://schemas.openxmlformats.org/drawingml/2006/main" name="平面">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865</TotalTime>
  <Words>819</Words>
  <Application>Microsoft Macintosh PowerPoint</Application>
  <PresentationFormat>Widescreen</PresentationFormat>
  <Paragraphs>151</Paragraphs>
  <Slides>25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等线</vt:lpstr>
      <vt:lpstr>微软雅黑</vt:lpstr>
      <vt:lpstr>Arial</vt:lpstr>
      <vt:lpstr>Garamond</vt:lpstr>
      <vt:lpstr>Times New Roman</vt:lpstr>
      <vt:lpstr>Trebuchet MS</vt:lpstr>
      <vt:lpstr>Wingdings</vt:lpstr>
      <vt:lpstr>Wingdings 3</vt:lpstr>
      <vt:lpstr>平面</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 洁</dc:creator>
  <cp:lastModifiedBy>1909853ci011001@student.must.edu.mo</cp:lastModifiedBy>
  <cp:revision>18</cp:revision>
  <dcterms:created xsi:type="dcterms:W3CDTF">2022-03-10T18:15:57Z</dcterms:created>
  <dcterms:modified xsi:type="dcterms:W3CDTF">2022-03-14T02:06:48Z</dcterms:modified>
</cp:coreProperties>
</file>