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902190" cy="4351655"/>
          </a:xfrm>
        </p:spPr>
        <p:txBody>
          <a:bodyPr>
            <a:normAutofit/>
          </a:bodyPr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这行代码声明了文档类型为</a:t>
            </a:r>
            <a:r>
              <a:rPr lang="en-US" altLang="zh-CN">
                <a:sym typeface="+mn-ea"/>
              </a:rPr>
              <a:t>HTML5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lang  </a:t>
            </a:r>
            <a:r>
              <a:rPr lang="zh-CN" altLang="en-US">
                <a:sym typeface="+mn-ea"/>
              </a:rPr>
              <a:t>属性指定了页面内容的主要语言是中文繁体，设置了页面的字符编码为</a:t>
            </a:r>
            <a:r>
              <a:rPr lang="en-US" altLang="zh-CN">
                <a:sym typeface="+mn-ea"/>
              </a:rPr>
              <a:t>UTF-8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这个</a:t>
            </a:r>
            <a:r>
              <a:rPr lang="en-US" altLang="zh-CN">
                <a:sym typeface="+mn-ea"/>
              </a:rPr>
              <a:t> meta </a:t>
            </a:r>
            <a:r>
              <a:rPr lang="zh-CN" altLang="en-US">
                <a:sym typeface="+mn-ea"/>
              </a:rPr>
              <a:t>标签用于控制视口的设置，确保页面在移动设备上以适当的尺寸显示。</a:t>
            </a:r>
            <a:r>
              <a:rPr lang="en-US" altLang="zh-CN">
                <a:sym typeface="+mn-ea"/>
              </a:rPr>
              <a:t>width=device-width </a:t>
            </a:r>
            <a:r>
              <a:rPr lang="zh-CN" altLang="en-US">
                <a:sym typeface="+mn-ea"/>
              </a:rPr>
              <a:t>使得页面宽度与设备屏幕宽度相匹配。</a:t>
            </a:r>
            <a:r>
              <a:rPr lang="en-US" altLang="zh-CN">
                <a:sym typeface="+mn-ea"/>
              </a:rPr>
              <a:t>user-scalable=no </a:t>
            </a:r>
            <a:r>
              <a:rPr lang="zh-CN" altLang="en-US">
                <a:sym typeface="+mn-ea"/>
              </a:rPr>
              <a:t>禁止用户缩放页面，</a:t>
            </a:r>
            <a:r>
              <a:rPr lang="en-US" altLang="zh-CN">
                <a:sym typeface="+mn-ea"/>
              </a:rPr>
              <a:t>initial-scale=1.0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maximum-scale=1.0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minimum-scale=1.0 </a:t>
            </a:r>
            <a:r>
              <a:rPr lang="zh-CN" altLang="en-US">
                <a:sym typeface="+mn-ea"/>
              </a:rPr>
              <a:t>固定了页面的缩放级别为</a:t>
            </a:r>
            <a:r>
              <a:rPr lang="en-US" altLang="zh-CN">
                <a:sym typeface="+mn-ea"/>
              </a:rPr>
              <a:t>1.0</a:t>
            </a:r>
            <a:r>
              <a:rPr lang="zh-CN" altLang="en-US">
                <a:sym typeface="+mn-ea"/>
              </a:rPr>
              <a:t>，即不允许缩放。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 script  </a:t>
            </a:r>
            <a:r>
              <a:rPr lang="zh-CN" altLang="en-US">
                <a:sym typeface="+mn-ea"/>
              </a:rPr>
              <a:t>标签链接了一个外部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文件。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598805"/>
            <a:ext cx="9716135" cy="1602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425" y="314960"/>
            <a:ext cx="5934710" cy="4351655"/>
          </a:xfrm>
        </p:spPr>
        <p:txBody>
          <a:bodyPr>
            <a:normAutofit fontScale="70000"/>
          </a:bodyPr>
          <a:p>
            <a:r>
              <a:rPr lang="en-US" altLang="zh-CN"/>
              <a:t>a_header   </a:t>
            </a:r>
            <a:r>
              <a:rPr lang="zh-CN" altLang="en-US"/>
              <a:t>类表示这是一个头部区域，</a:t>
            </a:r>
            <a:r>
              <a:rPr lang="en-US" altLang="zh-CN"/>
              <a:t>  container   </a:t>
            </a:r>
            <a:r>
              <a:rPr lang="zh-CN" altLang="en-US"/>
              <a:t>类通常用于包裹整个页面内容，使其居中对齐，</a:t>
            </a:r>
            <a:r>
              <a:rPr lang="en-US" altLang="zh-CN"/>
              <a:t>  row head   </a:t>
            </a:r>
            <a:r>
              <a:rPr lang="zh-CN" altLang="en-US"/>
              <a:t>类则表示头部的行布局。</a:t>
            </a:r>
            <a:endParaRPr lang="zh-CN" altLang="en-US"/>
          </a:p>
          <a:p>
            <a:r>
              <a:rPr lang="en-US" altLang="zh-CN"/>
              <a:t> col-sm-3   </a:t>
            </a:r>
            <a:r>
              <a:rPr lang="zh-CN" altLang="en-US"/>
              <a:t>和</a:t>
            </a:r>
            <a:r>
              <a:rPr lang="en-US" altLang="zh-CN"/>
              <a:t>   col-xs-12   </a:t>
            </a:r>
            <a:r>
              <a:rPr lang="zh-CN" altLang="en-US"/>
              <a:t>类是响应式布局的类，分别控制不同屏幕尺寸下的列宽。</a:t>
            </a:r>
            <a:r>
              <a:rPr lang="en-US" altLang="zh-CN"/>
              <a:t>  a_logo-con   </a:t>
            </a:r>
            <a:r>
              <a:rPr lang="zh-CN" altLang="en-US"/>
              <a:t>类表示这是一个</a:t>
            </a:r>
            <a:r>
              <a:rPr lang="en-US" altLang="zh-CN"/>
              <a:t>Logo</a:t>
            </a:r>
            <a:r>
              <a:rPr lang="zh-CN" altLang="en-US"/>
              <a:t>容器。内部的</a:t>
            </a:r>
            <a:r>
              <a:rPr lang="en-US" altLang="zh-CN"/>
              <a:t>   &lt;a&gt;   </a:t>
            </a:r>
            <a:r>
              <a:rPr lang="zh-CN" altLang="en-US"/>
              <a:t>标签创建了一个链接，指向澳门城市大学的主页。</a:t>
            </a:r>
            <a:r>
              <a:rPr lang="en-US" altLang="zh-CN"/>
              <a:t>  &lt;img&gt;   </a:t>
            </a:r>
            <a:r>
              <a:rPr lang="zh-CN" altLang="en-US"/>
              <a:t>标签用于显示</a:t>
            </a:r>
            <a:r>
              <a:rPr lang="en-US" altLang="zh-CN"/>
              <a:t>Logo</a:t>
            </a:r>
            <a:r>
              <a:rPr lang="zh-CN" altLang="en-US"/>
              <a:t>图片，图片的路径是相对于当前文件的</a:t>
            </a:r>
            <a:r>
              <a:rPr lang="en-US" altLang="zh-CN"/>
              <a:t>   images/logo.png  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col-sm-9   </a:t>
            </a:r>
            <a:r>
              <a:rPr lang="zh-CN" altLang="en-US"/>
              <a:t>类表示在中等屏幕尺寸下占据</a:t>
            </a:r>
            <a:r>
              <a:rPr lang="en-US" altLang="zh-CN"/>
              <a:t>9</a:t>
            </a:r>
            <a:r>
              <a:rPr lang="zh-CN" altLang="en-US"/>
              <a:t>列，</a:t>
            </a:r>
            <a:r>
              <a:rPr lang="en-US" altLang="zh-CN"/>
              <a:t>  a_right-top   </a:t>
            </a:r>
            <a:r>
              <a:rPr lang="zh-CN" altLang="en-US"/>
              <a:t>类可能用于定位头部右侧的内容，</a:t>
            </a:r>
            <a:r>
              <a:rPr lang="en-US" altLang="zh-CN"/>
              <a:t>  pull-right clearfix   </a:t>
            </a:r>
            <a:r>
              <a:rPr lang="zh-CN" altLang="en-US"/>
              <a:t>是一个常用的</a:t>
            </a:r>
            <a:r>
              <a:rPr lang="en-US" altLang="zh-CN"/>
              <a:t>CSS</a:t>
            </a:r>
            <a:r>
              <a:rPr lang="zh-CN" altLang="en-US"/>
              <a:t>类组合，用于清除浮动和将元素向右对齐。</a:t>
            </a:r>
            <a:r>
              <a:rPr lang="en-US" altLang="zh-CN"/>
              <a:t>  search pull-left   </a:t>
            </a:r>
            <a:r>
              <a:rPr lang="zh-CN" altLang="en-US"/>
              <a:t>类表示搜索区域，并且通过</a:t>
            </a:r>
            <a:r>
              <a:rPr lang="en-US" altLang="zh-CN"/>
              <a:t>   pull-left   </a:t>
            </a:r>
            <a:r>
              <a:rPr lang="zh-CN" altLang="en-US"/>
              <a:t>类向左浮动。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4285" y="1376045"/>
            <a:ext cx="5442585" cy="3290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" y="4705985"/>
            <a:ext cx="11054080" cy="20148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645" y="3344545"/>
            <a:ext cx="10515600" cy="2898140"/>
          </a:xfrm>
        </p:spPr>
        <p:txBody>
          <a:bodyPr/>
          <a:p>
            <a:r>
              <a:rPr lang="en-US" altLang="zh-CN" sz="2000"/>
              <a:t>  search pull-left   </a:t>
            </a:r>
            <a:r>
              <a:rPr lang="zh-CN" altLang="en-US" sz="2000"/>
              <a:t>类表示搜索区域，并且通过</a:t>
            </a:r>
            <a:r>
              <a:rPr lang="en-US" altLang="zh-CN" sz="2000"/>
              <a:t>   pull-left   </a:t>
            </a:r>
            <a:r>
              <a:rPr lang="zh-CN" altLang="en-US" sz="2000"/>
              <a:t>类向左浮动。</a:t>
            </a:r>
            <a:r>
              <a:rPr lang="en-US" altLang="zh-CN" sz="2000"/>
              <a:t>  &lt;form&gt;   </a:t>
            </a:r>
            <a:r>
              <a:rPr lang="zh-CN" altLang="en-US" sz="2000"/>
              <a:t>标签定义了一个</a:t>
            </a:r>
            <a:r>
              <a:rPr lang="en-US" altLang="zh-CN" sz="2000"/>
              <a:t>GET</a:t>
            </a:r>
            <a:r>
              <a:rPr lang="zh-CN" altLang="en-US" sz="2000"/>
              <a:t>请求的表单，当提交时会发送到</a:t>
            </a:r>
            <a:r>
              <a:rPr lang="en-US" altLang="zh-CN" sz="2000"/>
              <a:t>   https://cityu.edu.mo/zh/`</a:t>
            </a:r>
            <a:r>
              <a:rPr lang="zh-CN" altLang="en-US" sz="2000"/>
              <a:t>。表单中包含一个搜索输入框和一个提交按钮。</a:t>
            </a:r>
            <a:endParaRPr lang="zh-CN" altLang="en-US" sz="2000"/>
          </a:p>
          <a:p>
            <a:r>
              <a:rPr lang="en-US" altLang="zh-CN" sz="2000"/>
              <a:t> language pull-right   </a:t>
            </a:r>
            <a:r>
              <a:rPr lang="zh-CN" altLang="en-US" sz="2000"/>
              <a:t>类表示语言选择菜单，并且通过</a:t>
            </a:r>
            <a:r>
              <a:rPr lang="en-US" altLang="zh-CN" sz="2000"/>
              <a:t>   pull-right   </a:t>
            </a:r>
            <a:r>
              <a:rPr lang="zh-CN" altLang="en-US" sz="2000"/>
              <a:t>类向右浮动。</a:t>
            </a:r>
            <a:r>
              <a:rPr lang="en-US" altLang="zh-CN" sz="2000"/>
              <a:t>  &lt;ul&gt;   </a:t>
            </a:r>
            <a:r>
              <a:rPr lang="zh-CN" altLang="en-US" sz="2000"/>
              <a:t>标签定义了一个无序列表，包含一个语言图标和一个链接到英文版的链接。</a:t>
            </a:r>
            <a:r>
              <a:rPr lang="en-US" altLang="zh-CN" sz="2000"/>
              <a:t>  &lt;li&gt;   </a:t>
            </a:r>
            <a:r>
              <a:rPr lang="zh-CN" altLang="en-US" sz="2000"/>
              <a:t>标签定义列表项，</a:t>
            </a:r>
            <a:r>
              <a:rPr lang="en-US" altLang="zh-CN" sz="2000"/>
              <a:t>  &lt;a&gt;   </a:t>
            </a:r>
            <a:r>
              <a:rPr lang="zh-CN" altLang="en-US" sz="2000"/>
              <a:t>标签定义了一个链接到英文版的链接，</a:t>
            </a:r>
            <a:r>
              <a:rPr lang="en-US" altLang="zh-CN" sz="2000"/>
              <a:t>  lang="en-US"   </a:t>
            </a:r>
            <a:r>
              <a:rPr lang="zh-CN" altLang="en-US" sz="2000"/>
              <a:t>和</a:t>
            </a:r>
            <a:r>
              <a:rPr lang="en-US" altLang="zh-CN" sz="2000"/>
              <a:t>   hreflang="en-US"   </a:t>
            </a:r>
            <a:r>
              <a:rPr lang="zh-CN" altLang="en-US" sz="2000"/>
              <a:t>属性分别表示链接页面的语言和语言代码。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655" y="675640"/>
            <a:ext cx="10774680" cy="2296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340" y="5424170"/>
            <a:ext cx="3043555" cy="1433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95045"/>
            <a:ext cx="5404485" cy="5716905"/>
          </a:xfrm>
        </p:spPr>
        <p:txBody>
          <a:bodyPr>
            <a:normAutofit fontScale="60000"/>
          </a:bodyPr>
          <a:p>
            <a:r>
              <a:rPr lang="en-US" altLang="zh-CN"/>
              <a:t>  id="menu-%e9%a0%82%e9%83%a8%e8%8f%9c%e5%96%ae-1"  </a:t>
            </a:r>
            <a:r>
              <a:rPr lang="zh-CN" altLang="en-US"/>
              <a:t>：这是菜单的</a:t>
            </a:r>
            <a:r>
              <a:rPr lang="en-US" altLang="zh-CN"/>
              <a:t>ID</a:t>
            </a:r>
            <a:r>
              <a:rPr lang="zh-CN" altLang="en-US"/>
              <a:t>，使用了</a:t>
            </a:r>
            <a:r>
              <a:rPr lang="en-US" altLang="zh-CN"/>
              <a:t>URL</a:t>
            </a:r>
            <a:r>
              <a:rPr lang="zh-CN" altLang="en-US"/>
              <a:t>编码的中文字符。</a:t>
            </a:r>
            <a:endParaRPr lang="zh-CN" altLang="en-US"/>
          </a:p>
          <a:p>
            <a:r>
              <a:rPr lang="en-US" altLang="zh-CN"/>
              <a:t>   class="a_top-nav pull-right pc_nav"  </a:t>
            </a:r>
            <a:r>
              <a:rPr lang="zh-CN" altLang="en-US"/>
              <a:t>：这是菜单的类，用于应用</a:t>
            </a:r>
            <a:r>
              <a:rPr lang="en-US" altLang="zh-CN"/>
              <a:t>CSS</a:t>
            </a:r>
            <a:r>
              <a:rPr lang="zh-CN" altLang="en-US"/>
              <a:t>样式和</a:t>
            </a:r>
            <a:r>
              <a:rPr lang="en-US" altLang="zh-CN"/>
              <a:t>JavaScript</a:t>
            </a:r>
            <a:r>
              <a:rPr lang="zh-CN" altLang="en-US"/>
              <a:t>功能。</a:t>
            </a:r>
            <a:endParaRPr lang="zh-CN" altLang="en-US"/>
          </a:p>
          <a:p>
            <a:r>
              <a:rPr lang="en-US" altLang="zh-CN"/>
              <a:t>   &lt;li&gt;   </a:t>
            </a:r>
            <a:r>
              <a:rPr lang="zh-CN" altLang="en-US"/>
              <a:t>标签定义了菜单项，其中包含</a:t>
            </a:r>
            <a:r>
              <a:rPr lang="en-US" altLang="zh-CN"/>
              <a:t>   &lt;a&gt;   </a:t>
            </a:r>
            <a:r>
              <a:rPr lang="zh-CN" altLang="en-US"/>
              <a:t>标签定义链接。</a:t>
            </a:r>
            <a:endParaRPr lang="zh-CN" altLang="en-US"/>
          </a:p>
          <a:p>
            <a:r>
              <a:rPr lang="en-US" altLang="zh-CN"/>
              <a:t>   menu-item-has-children   </a:t>
            </a:r>
            <a:r>
              <a:rPr lang="zh-CN" altLang="en-US"/>
              <a:t>类表示某个菜单项有子菜单。</a:t>
            </a:r>
            <a:endParaRPr lang="zh-CN" altLang="en-US"/>
          </a:p>
          <a:p>
            <a:r>
              <a:rPr lang="en-US" altLang="zh-CN"/>
              <a:t>   menu-item menu-item-type-custom menu-item-object-custom menu-item  </a:t>
            </a:r>
            <a:r>
              <a:rPr lang="zh-CN" altLang="en-US"/>
              <a:t>：这些类名的重复是为了保持</a:t>
            </a:r>
            <a:r>
              <a:rPr lang="en-US" altLang="zh-CN"/>
              <a:t>WordPress</a:t>
            </a:r>
            <a:r>
              <a:rPr lang="zh-CN" altLang="en-US"/>
              <a:t>导航菜单的一致性和可识别性。它们帮助开发者快速识别和操作特定的菜单项，并且允许</a:t>
            </a:r>
            <a:r>
              <a:rPr lang="en-US" altLang="zh-CN"/>
              <a:t>WordPress</a:t>
            </a:r>
            <a:r>
              <a:rPr lang="zh-CN" altLang="en-US"/>
              <a:t>核心和主题</a:t>
            </a:r>
            <a:r>
              <a:rPr lang="en-US" altLang="zh-CN"/>
              <a:t>/</a:t>
            </a:r>
            <a:r>
              <a:rPr lang="zh-CN" altLang="en-US"/>
              <a:t>插件识别这些菜单项，以便正确地应用样式和功能。</a:t>
            </a:r>
            <a:r>
              <a:rPr lang="en-US" altLang="zh-CN"/>
              <a:t>•   target="_blank" rel="noopener noreferrer"  </a:t>
            </a:r>
            <a:r>
              <a:rPr lang="zh-CN" altLang="en-US"/>
              <a:t>：这个属性的重复是因为每个外部链接都需要在新标签页中打开，并且为了安全和性能优化，防止潜在的安全漏洞和性能问题。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4460" y="1983105"/>
            <a:ext cx="9059545" cy="4279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445" y="225425"/>
            <a:ext cx="4448175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21530"/>
          </a:xfrm>
        </p:spPr>
        <p:txBody>
          <a:bodyPr>
            <a:normAutofit fontScale="50000"/>
          </a:bodyPr>
          <a:p>
            <a:r>
              <a:rPr lang="en-US" altLang="zh-CN"/>
              <a:t>$(".a_top-nav li").addClass("item");</a:t>
            </a:r>
            <a:endParaRPr lang="en-US" altLang="zh-CN"/>
          </a:p>
          <a:p>
            <a:r>
              <a:rPr lang="en-US" altLang="zh-CN"/>
              <a:t>$(".a_top-nav li ul").addClass("sub-top-nav");</a:t>
            </a:r>
            <a:endParaRPr lang="en-US" altLang="zh-CN"/>
          </a:p>
          <a:p>
            <a:r>
              <a:rPr lang="zh-CN" altLang="en-US"/>
              <a:t>这两行代码为所有的菜单项和子菜单添加了额外的类名，以便统一样式或行为。</a:t>
            </a:r>
            <a:endParaRPr lang="en-US" altLang="zh-CN"/>
          </a:p>
          <a:p>
            <a:r>
              <a:rPr lang="en-US" altLang="zh-CN"/>
              <a:t>$(document).ready(function() {</a:t>
            </a:r>
            <a:endParaRPr lang="en-US" altLang="zh-CN"/>
          </a:p>
          <a:p>
            <a:r>
              <a:rPr lang="en-US" altLang="zh-CN"/>
              <a:t>    $(".a_top-nav .item").hover(function() {</a:t>
            </a:r>
            <a:endParaRPr lang="en-US" altLang="zh-CN"/>
          </a:p>
          <a:p>
            <a:r>
              <a:rPr lang="en-US" altLang="zh-CN"/>
              <a:t>        $(this).find(".sub-top-nav").show();</a:t>
            </a:r>
            <a:endParaRPr lang="en-US" altLang="zh-CN"/>
          </a:p>
          <a:p>
            <a:r>
              <a:rPr lang="en-US" altLang="zh-CN"/>
              <a:t>    }, function() {</a:t>
            </a:r>
            <a:endParaRPr lang="en-US" altLang="zh-CN"/>
          </a:p>
          <a:p>
            <a:r>
              <a:rPr lang="en-US" altLang="zh-CN"/>
              <a:t>        $(this).find(".sub-top-nav").hide();</a:t>
            </a:r>
            <a:endParaRPr lang="en-US" altLang="zh-CN"/>
          </a:p>
          <a:p>
            <a:r>
              <a:rPr lang="en-US" altLang="zh-CN"/>
              <a:t>    })</a:t>
            </a:r>
            <a:endParaRPr lang="en-US" altLang="zh-CN"/>
          </a:p>
          <a:p>
            <a:r>
              <a:rPr lang="en-US" altLang="zh-CN"/>
              <a:t>});</a:t>
            </a:r>
            <a:endParaRPr lang="en-US" altLang="zh-CN"/>
          </a:p>
          <a:p>
            <a:r>
              <a:rPr lang="zh-CN" altLang="en-US"/>
              <a:t>这段代码使用</a:t>
            </a:r>
            <a:r>
              <a:rPr lang="en-US" altLang="zh-CN"/>
              <a:t>jQuery</a:t>
            </a:r>
            <a:r>
              <a:rPr lang="zh-CN" altLang="en-US"/>
              <a:t>来监听菜单项的鼠标悬停事件。当鼠标悬停在菜单项上时，显示子菜单；当鼠标移开时，隐藏子菜单。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3170" y="2201545"/>
            <a:ext cx="5677535" cy="2616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55" y="4022090"/>
            <a:ext cx="1652905" cy="2033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15" y="250190"/>
            <a:ext cx="10890885" cy="5829300"/>
          </a:xfrm>
          <a:prstGeom prst="rect">
            <a:avLst/>
          </a:prstGeom>
        </p:spPr>
      </p:pic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720" y="3011170"/>
            <a:ext cx="5234305" cy="3776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527050"/>
            <a:ext cx="4516120" cy="5659120"/>
          </a:xfrm>
        </p:spPr>
        <p:txBody>
          <a:bodyPr>
            <a:normAutofit fontScale="70000"/>
          </a:bodyPr>
          <a:p>
            <a:r>
              <a:rPr lang="en-US" altLang="zh-CN"/>
              <a:t> div   </a:t>
            </a:r>
            <a:r>
              <a:rPr lang="zh-CN" altLang="en-US"/>
              <a:t>标签定义了一个图片轮播的容器，使用了</a:t>
            </a:r>
            <a:r>
              <a:rPr lang="en-US" altLang="zh-CN"/>
              <a:t>   swiper-container   </a:t>
            </a:r>
            <a:r>
              <a:rPr lang="zh-CN" altLang="en-US"/>
              <a:t>和</a:t>
            </a:r>
            <a:r>
              <a:rPr lang="en-US" altLang="zh-CN"/>
              <a:t>   a_banner   </a:t>
            </a:r>
            <a:r>
              <a:rPr lang="zh-CN" altLang="en-US"/>
              <a:t>类来控制样式。</a:t>
            </a:r>
            <a:endParaRPr lang="zh-CN" altLang="en-US"/>
          </a:p>
          <a:p>
            <a:r>
              <a:rPr lang="zh-CN" altLang="en-US"/>
              <a:t>这些</a:t>
            </a:r>
            <a:r>
              <a:rPr lang="en-US" altLang="zh-CN"/>
              <a:t>   img   </a:t>
            </a:r>
            <a:r>
              <a:rPr lang="zh-CN" altLang="en-US"/>
              <a:t>标签定义了轮播中的图片，其中</a:t>
            </a:r>
            <a:r>
              <a:rPr lang="en-US" altLang="zh-CN"/>
              <a:t>   src   </a:t>
            </a:r>
            <a:r>
              <a:rPr lang="zh-CN" altLang="en-US"/>
              <a:t>属性指定了图片的路径，</a:t>
            </a:r>
            <a:r>
              <a:rPr lang="en-US" altLang="zh-CN"/>
              <a:t>  alt   </a:t>
            </a:r>
            <a:r>
              <a:rPr lang="zh-CN" altLang="en-US"/>
              <a:t>属性提供了图片的替代文本，</a:t>
            </a:r>
            <a:r>
              <a:rPr lang="en-US" altLang="zh-CN"/>
              <a:t>  class="active"   </a:t>
            </a:r>
            <a:r>
              <a:rPr lang="zh-CN" altLang="en-US"/>
              <a:t>标识了当前活动的图片。</a:t>
            </a:r>
            <a:endParaRPr lang="zh-CN" altLang="en-US"/>
          </a:p>
          <a:p>
            <a:r>
              <a:rPr lang="zh-CN" altLang="en-US"/>
              <a:t>中间的</a:t>
            </a:r>
            <a:r>
              <a:rPr lang="en-US" altLang="zh-CN"/>
              <a:t>   div   </a:t>
            </a:r>
            <a:r>
              <a:rPr lang="zh-CN" altLang="en-US"/>
              <a:t>标签包含了两个按钮，用于控制轮播的上一张和下一张图片。</a:t>
            </a:r>
            <a:r>
              <a:rPr lang="en-US" altLang="zh-CN"/>
              <a:t>  onclick   </a:t>
            </a:r>
            <a:r>
              <a:rPr lang="zh-CN" altLang="en-US"/>
              <a:t>属性调用</a:t>
            </a:r>
            <a:r>
              <a:rPr lang="en-US" altLang="zh-CN"/>
              <a:t>   prev()   </a:t>
            </a:r>
            <a:r>
              <a:rPr lang="zh-CN" altLang="en-US"/>
              <a:t>和</a:t>
            </a:r>
            <a:r>
              <a:rPr lang="en-US" altLang="zh-CN"/>
              <a:t>   next()   </a:t>
            </a:r>
            <a:r>
              <a:rPr lang="zh-CN" altLang="en-US"/>
              <a:t>函数来实现图片的切换。</a:t>
            </a:r>
            <a:endParaRPr lang="zh-CN" altLang="en-US"/>
          </a:p>
          <a:p>
            <a:r>
              <a:rPr lang="en-US" altLang="zh-CN"/>
              <a:t>script   </a:t>
            </a:r>
            <a:r>
              <a:rPr lang="zh-CN" altLang="en-US"/>
              <a:t>标签链接了一个外部</a:t>
            </a:r>
            <a:r>
              <a:rPr lang="en-US" altLang="zh-CN"/>
              <a:t>JavaScript</a:t>
            </a:r>
            <a:r>
              <a:rPr lang="zh-CN" altLang="en-US"/>
              <a:t>文件，用于控制轮播的行为。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最后的三个</a:t>
            </a:r>
            <a:r>
              <a:rPr lang="en-US" altLang="zh-CN"/>
              <a:t>div   </a:t>
            </a:r>
            <a:r>
              <a:rPr lang="zh-CN" altLang="en-US"/>
              <a:t>标签定义了新闻模块的容器，使用了</a:t>
            </a:r>
            <a:r>
              <a:rPr lang="en-US" altLang="zh-CN"/>
              <a:t>   container  </a:t>
            </a:r>
            <a:r>
              <a:rPr lang="zh-CN" altLang="en-US"/>
              <a:t>、</a:t>
            </a:r>
            <a:r>
              <a:rPr lang="en-US" altLang="zh-CN"/>
              <a:t>  pebox   </a:t>
            </a:r>
            <a:r>
              <a:rPr lang="zh-CN" altLang="en-US"/>
              <a:t>和</a:t>
            </a:r>
            <a:r>
              <a:rPr lang="en-US" altLang="zh-CN"/>
              <a:t>   row   </a:t>
            </a:r>
            <a:r>
              <a:rPr lang="zh-CN" altLang="en-US"/>
              <a:t>类来控制布局和样式。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0280" y="1202055"/>
            <a:ext cx="7324725" cy="36442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03165" y="5191125"/>
            <a:ext cx="4473575" cy="1666875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endParaRPr lang="en-US" altLang="zh-CN" sz="1600" b="0" i="0">
              <a:solidFill>
                <a:srgbClr val="202124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49140" y="2742565"/>
            <a:ext cx="7642860" cy="40849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8780" y="365125"/>
            <a:ext cx="406400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•  </a:t>
            </a:r>
            <a:r>
              <a:rPr lang="zh-CN" altLang="en-US"/>
              <a:t>这个</a:t>
            </a:r>
            <a:r>
              <a:rPr lang="en-US" altLang="zh-CN"/>
              <a:t>   div   </a:t>
            </a:r>
            <a:r>
              <a:rPr lang="zh-CN" altLang="en-US"/>
              <a:t>标签定义了一个新闻内容的容器，使用了</a:t>
            </a:r>
            <a:r>
              <a:rPr lang="en-US" altLang="zh-CN"/>
              <a:t>   col-md-9   </a:t>
            </a:r>
            <a:r>
              <a:rPr lang="zh-CN" altLang="en-US"/>
              <a:t>类来控制响应式布局（在中等屏幕尺寸以上时占据</a:t>
            </a:r>
            <a:r>
              <a:rPr lang="en-US" altLang="zh-CN"/>
              <a:t>9</a:t>
            </a:r>
            <a:r>
              <a:rPr lang="zh-CN" altLang="en-US"/>
              <a:t>列），</a:t>
            </a:r>
            <a:r>
              <a:rPr lang="en-US" altLang="zh-CN"/>
              <a:t>  a_apply   </a:t>
            </a:r>
            <a:r>
              <a:rPr lang="zh-CN" altLang="en-US"/>
              <a:t>类可能用于应用特定的样式。</a:t>
            </a:r>
            <a:endParaRPr lang="zh-CN" altLang="en-US"/>
          </a:p>
          <a:p>
            <a:r>
              <a:rPr lang="en-US" altLang="zh-CN"/>
              <a:t>•   div   </a:t>
            </a:r>
            <a:r>
              <a:rPr lang="zh-CN" altLang="en-US"/>
              <a:t>标签包含一个标题区域，</a:t>
            </a:r>
            <a:r>
              <a:rPr lang="en-US" altLang="zh-CN"/>
              <a:t>  class="title"   </a:t>
            </a:r>
            <a:r>
              <a:rPr lang="zh-CN" altLang="en-US"/>
              <a:t>用于应用样式。</a:t>
            </a:r>
            <a:endParaRPr lang="zh-CN" altLang="en-US"/>
          </a:p>
          <a:p>
            <a:r>
              <a:rPr lang="en-US" altLang="zh-CN"/>
              <a:t>•   &lt;h1&gt;   </a:t>
            </a:r>
            <a:r>
              <a:rPr lang="zh-CN" altLang="en-US"/>
              <a:t>标签定义了主标题，</a:t>
            </a:r>
            <a:r>
              <a:rPr lang="en-US" altLang="zh-CN"/>
              <a:t>  class="zh_title"   </a:t>
            </a:r>
            <a:r>
              <a:rPr lang="zh-CN" altLang="en-US"/>
              <a:t>用于应用样式。</a:t>
            </a:r>
            <a:endParaRPr lang="zh-CN" altLang="en-US"/>
          </a:p>
          <a:p>
            <a:r>
              <a:rPr lang="en-US" altLang="zh-CN"/>
              <a:t>•   &lt;span class="zh_title_sn"&gt;   </a:t>
            </a:r>
            <a:r>
              <a:rPr lang="zh-CN" altLang="en-US"/>
              <a:t>包含一个分隔符</a:t>
            </a:r>
            <a:r>
              <a:rPr lang="en-US" altLang="zh-CN"/>
              <a:t>   |   </a:t>
            </a:r>
            <a:r>
              <a:rPr lang="zh-CN" altLang="en-US"/>
              <a:t>和一个链接到更多新闻的链接。</a:t>
            </a:r>
            <a:endParaRPr lang="zh-CN" altLang="en-US"/>
          </a:p>
          <a:p>
            <a:r>
              <a:rPr lang="en-US" altLang="zh-CN"/>
              <a:t>•   &lt;a href="https://cityu.edu.mo/zh/category/news/cityu-news/"&gt;   </a:t>
            </a:r>
            <a:r>
              <a:rPr lang="zh-CN" altLang="en-US"/>
              <a:t>是一个链接，指向新闻分类页面，</a:t>
            </a:r>
            <a:r>
              <a:rPr lang="en-US" altLang="zh-CN"/>
              <a:t>  class="zh_title_sn"   </a:t>
            </a:r>
            <a:r>
              <a:rPr lang="zh-CN" altLang="en-US"/>
              <a:t>用于应用样式，</a:t>
            </a:r>
            <a:r>
              <a:rPr lang="en-US" altLang="zh-CN"/>
              <a:t> ” </a:t>
            </a:r>
            <a:r>
              <a:rPr lang="zh-CN" altLang="en-US"/>
              <a:t>更多新聞</a:t>
            </a:r>
            <a:r>
              <a:rPr lang="en-US" altLang="zh-CN"/>
              <a:t>  “</a:t>
            </a:r>
            <a:r>
              <a:rPr lang="zh-CN" altLang="en-US"/>
              <a:t>是链接的文本。</a:t>
            </a:r>
            <a:endParaRPr lang="zh-CN" altLang="en-US"/>
          </a:p>
          <a:p>
            <a:r>
              <a:rPr lang="en-US" altLang="zh-CN"/>
              <a:t>&lt;img&gt;   </a:t>
            </a:r>
            <a:r>
              <a:rPr lang="zh-CN" altLang="en-US"/>
              <a:t>标签显示了新闻的图片，</a:t>
            </a:r>
            <a:r>
              <a:rPr lang="en-US" altLang="zh-CN"/>
              <a:t>  src   </a:t>
            </a:r>
            <a:r>
              <a:rPr lang="zh-CN" altLang="en-US"/>
              <a:t>属性指定了图片的路径，</a:t>
            </a:r>
            <a:r>
              <a:rPr lang="en-US" altLang="zh-CN"/>
              <a:t>  alt   </a:t>
            </a:r>
            <a:r>
              <a:rPr lang="zh-CN" altLang="en-US"/>
              <a:t>属性提供了图片的替代文本。</a:t>
            </a:r>
            <a:endParaRPr lang="zh-CN" altLang="en-US"/>
          </a:p>
          <a:p>
            <a:r>
              <a:rPr lang="en-US" altLang="zh-CN"/>
              <a:t>•   &lt;div class="describe"&gt;   </a:t>
            </a:r>
            <a:r>
              <a:rPr lang="zh-CN" altLang="en-US"/>
              <a:t>对新闻的简短描述，</a:t>
            </a:r>
            <a:r>
              <a:rPr lang="en-US" altLang="zh-CN"/>
              <a:t>  &lt;p&gt;   </a:t>
            </a:r>
            <a:r>
              <a:rPr lang="zh-CN" altLang="en-US"/>
              <a:t>标签定义了段落。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430" y="104775"/>
            <a:ext cx="5875020" cy="2779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2763</Words>
  <Application>WPS 演示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Consolas</vt:lpstr>
      <vt:lpstr>var(--monospace-font-family)</vt:lpstr>
      <vt:lpstr>Segoe Print</vt:lpstr>
      <vt:lpstr>WPS</vt:lpstr>
      <vt:lpstr>PowerPoint 演示文稿</vt:lpstr>
      <vt:lpstr>PowerPoint 演示文稿</vt:lpstr>
      <vt:lpstr>PowerPoint 演示文稿</vt:lpstr>
      <vt:lpstr> 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liyizhou</dc:creator>
  <cp:lastModifiedBy>李红光</cp:lastModifiedBy>
  <cp:revision>6</cp:revision>
  <dcterms:created xsi:type="dcterms:W3CDTF">2023-08-09T12:44:00Z</dcterms:created>
  <dcterms:modified xsi:type="dcterms:W3CDTF">2024-11-27T16:43:58Z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CD644C5399C24E208317D3179C1B3930_12</vt:lpwstr>
  </property>
  <property fmtid="{D5CDD505-2E9C-101B-9397-08002B2CF9AE}" pid="3" name="KSOProductBuildVer">
    <vt:lpwstr>2052-12.1.0.18912</vt:lpwstr>
  </property>
</Properties>
</file>