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71" r:id="rId6"/>
    <p:sldId id="259" r:id="rId7"/>
    <p:sldId id="270" r:id="rId8"/>
    <p:sldId id="261" r:id="rId9"/>
    <p:sldId id="269" r:id="rId10"/>
    <p:sldId id="268" r:id="rId11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07" autoAdjust="0"/>
  </p:normalViewPr>
  <p:slideViewPr>
    <p:cSldViewPr snapToGrid="0">
      <p:cViewPr varScale="1">
        <p:scale>
          <a:sx n="68" d="100"/>
          <a:sy n="68" d="100"/>
        </p:scale>
        <p:origin x="9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8799B-32CA-4335-A14C-7F3D96186B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005D7-3A7A-49EA-BFC4-1B12521EA2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005D7-3A7A-49EA-BFC4-1B12521EA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9C8F-86F6-4DEF-B32A-57FAE82577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04DB-6B19-4F38-8561-A6E6ABDC05E2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9C8F-86F6-4DEF-B32A-57FAE82577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04DB-6B19-4F38-8561-A6E6ABDC0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9C8F-86F6-4DEF-B32A-57FAE82577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04DB-6B19-4F38-8561-A6E6ABDC0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9C8F-86F6-4DEF-B32A-57FAE82577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04DB-6B19-4F38-8561-A6E6ABDC0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9C8F-86F6-4DEF-B32A-57FAE82577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04DB-6B19-4F38-8561-A6E6ABDC05E2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9C8F-86F6-4DEF-B32A-57FAE82577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04DB-6B19-4F38-8561-A6E6ABDC0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9C8F-86F6-4DEF-B32A-57FAE82577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04DB-6B19-4F38-8561-A6E6ABDC0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9C8F-86F6-4DEF-B32A-57FAE82577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04DB-6B19-4F38-8561-A6E6ABDC0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9C8F-86F6-4DEF-B32A-57FAE82577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04DB-6B19-4F38-8561-A6E6ABDC0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FA9C8F-86F6-4DEF-B32A-57FAE82577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CC04DB-6B19-4F38-8561-A6E6ABDC0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9C8F-86F6-4DEF-B32A-57FAE82577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04DB-6B19-4F38-8561-A6E6ABDC0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FA9C8F-86F6-4DEF-B32A-57FAE82577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CC04DB-6B19-4F38-8561-A6E6ABDC05E2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Experiment Course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Support Vector Machine</a:t>
            </a:r>
            <a:endParaRPr lang="zh-CN" altLang="en-US" dirty="0"/>
          </a:p>
        </p:txBody>
      </p:sp>
      <p:pic>
        <p:nvPicPr>
          <p:cNvPr id="4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246" y="2266682"/>
            <a:ext cx="5068434" cy="3193961"/>
          </a:xfrm>
        </p:spPr>
      </p:pic>
      <p:sp>
        <p:nvSpPr>
          <p:cNvPr id="8" name="内容占位符 5"/>
          <p:cNvSpPr txBox="1"/>
          <p:nvPr/>
        </p:nvSpPr>
        <p:spPr>
          <a:xfrm>
            <a:off x="942535" y="3074980"/>
            <a:ext cx="5144711" cy="15773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The </a:t>
            </a:r>
            <a:r>
              <a:rPr lang="en-US" altLang="zh-CN" sz="3200" dirty="0"/>
              <a:t>best solution is to let the distance between two classes as large as possible.</a:t>
            </a:r>
            <a:endParaRPr lang="zh-CN" alt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917668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Maximum margin </a:t>
            </a:r>
            <a:r>
              <a:rPr lang="en-US" altLang="zh-CN" dirty="0" smtClean="0"/>
              <a:t>solution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1432" y="5525038"/>
            <a:ext cx="1056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Choose the most stable hyper-planes under perturbations of the inputs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93" y="1775643"/>
            <a:ext cx="6989216" cy="37493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 Margin Formulation 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73175" y="2522516"/>
          <a:ext cx="4116253" cy="2076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1" imgW="38100000" imgH="19202400" progId="Equation.DSMT4">
                  <p:embed/>
                </p:oleObj>
              </mc:Choice>
              <mc:Fallback>
                <p:oleObj name="Equation" r:id="rId1" imgW="38100000" imgH="19202400" progId="Equation.DSMT4">
                  <p:embed/>
                  <p:pic>
                    <p:nvPicPr>
                      <p:cNvPr id="0" name="图片 51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3175" y="2522516"/>
                        <a:ext cx="4116253" cy="2076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097732" y="2684703"/>
          <a:ext cx="3464332" cy="1752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3" imgW="28346400" imgH="14325600" progId="Equation.DSMT4">
                  <p:embed/>
                </p:oleObj>
              </mc:Choice>
              <mc:Fallback>
                <p:oleObj name="Equation" r:id="rId3" imgW="28346400" imgH="14325600" progId="Equation.DSMT4">
                  <p:embed/>
                  <p:pic>
                    <p:nvPicPr>
                      <p:cNvPr id="0" name="图片 51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7732" y="2684703"/>
                        <a:ext cx="3464332" cy="1752096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854610" y="3430550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or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Which </a:t>
            </a:r>
            <a:r>
              <a:rPr lang="en-US" altLang="zh-CN" dirty="0"/>
              <a:t>margin</a:t>
            </a:r>
            <a:r>
              <a:rPr lang="en-US" altLang="zh-CN" dirty="0" smtClean="0"/>
              <a:t> is better?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"/>
          <a:stretch>
            <a:fillRect/>
          </a:stretch>
        </p:blipFill>
        <p:spPr>
          <a:xfrm>
            <a:off x="7786083" y="1867437"/>
            <a:ext cx="3275745" cy="4190785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97280" y="2034862"/>
            <a:ext cx="6432118" cy="40233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The second one may be better though one constraint is violated.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In general we should add a </a:t>
            </a:r>
            <a:r>
              <a:rPr lang="en-US" altLang="zh-CN" sz="3200" dirty="0">
                <a:solidFill>
                  <a:srgbClr val="FF0000"/>
                </a:solidFill>
              </a:rPr>
              <a:t>trade off </a:t>
            </a:r>
            <a:r>
              <a:rPr lang="en-US" altLang="zh-CN" sz="3200" dirty="0"/>
              <a:t>between the margin and the number of mistakes on the training data.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 </a:t>
            </a:r>
            <a:r>
              <a:rPr lang="en-US" altLang="zh-CN" dirty="0"/>
              <a:t>Margin Formulation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00691" y="2065469"/>
          <a:ext cx="62515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1" imgW="47548800" imgH="14935200" progId="Equation.DSMT4">
                  <p:embed/>
                </p:oleObj>
              </mc:Choice>
              <mc:Fallback>
                <p:oleObj name="Equation" r:id="rId1" imgW="47548800" imgH="14935200" progId="Equation.DSMT4">
                  <p:embed/>
                  <p:pic>
                    <p:nvPicPr>
                      <p:cNvPr id="0" name="图片 62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0691" y="2065469"/>
                        <a:ext cx="6251575" cy="196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780028" y="4499877"/>
          <a:ext cx="669290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3" imgW="50901600" imgH="9753600" progId="Equation.DSMT4">
                  <p:embed/>
                </p:oleObj>
              </mc:Choice>
              <mc:Fallback>
                <p:oleObj name="Equation" r:id="rId3" imgW="50901600" imgH="9753600" progId="Equation.DSMT4">
                  <p:embed/>
                  <p:pic>
                    <p:nvPicPr>
                      <p:cNvPr id="0" name="图片 62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0028" y="4499877"/>
                        <a:ext cx="6692900" cy="1284288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90920" y="3915102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or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Gradient of soft margin SVM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822048" y="2071789"/>
          <a:ext cx="4333256" cy="2015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1" imgW="38709600" imgH="17983200" progId="Equation.DSMT4">
                  <p:embed/>
                </p:oleObj>
              </mc:Choice>
              <mc:Fallback>
                <p:oleObj name="Equation" r:id="rId1" imgW="38709600" imgH="17983200" progId="Equation.DSMT4">
                  <p:embed/>
                  <p:pic>
                    <p:nvPicPr>
                      <p:cNvPr id="0" name="图片 72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22048" y="2071789"/>
                        <a:ext cx="4333256" cy="2015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87691" y="4087257"/>
            <a:ext cx="1421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Where:</a:t>
            </a:r>
            <a:endParaRPr lang="zh-CN" altLang="en-US" sz="32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54451" y="4828297"/>
          <a:ext cx="104933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3" imgW="105156000" imgH="10058400" progId="Equation.DSMT4">
                  <p:embed/>
                </p:oleObj>
              </mc:Choice>
              <mc:Fallback>
                <p:oleObj name="Equation" r:id="rId3" imgW="105156000" imgH="10058400" progId="Equation.DSMT4">
                  <p:embed/>
                  <p:pic>
                    <p:nvPicPr>
                      <p:cNvPr id="0" name="图片 72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451" y="4828297"/>
                        <a:ext cx="10493375" cy="1004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31065" y="1933777"/>
            <a:ext cx="10715222" cy="41450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Regression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97280" y="2574895"/>
          <a:ext cx="4797006" cy="2321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1" imgW="37185600" imgH="17983200" progId="Equation.DSMT4">
                  <p:embed/>
                </p:oleObj>
              </mc:Choice>
              <mc:Fallback>
                <p:oleObj name="Equation" r:id="rId1" imgW="37185600" imgH="17983200" progId="Equation.DSMT4">
                  <p:embed/>
                  <p:pic>
                    <p:nvPicPr>
                      <p:cNvPr id="0" name="图片 10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7280" y="2574895"/>
                        <a:ext cx="4797006" cy="2321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6782178" y="2179401"/>
            <a:ext cx="4036076" cy="3112840"/>
            <a:chOff x="6405429" y="2150751"/>
            <a:chExt cx="4660784" cy="36099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47"/>
            <a:stretch>
              <a:fillRect/>
            </a:stretch>
          </p:blipFill>
          <p:spPr>
            <a:xfrm>
              <a:off x="6405429" y="2150751"/>
              <a:ext cx="4660784" cy="3609975"/>
            </a:xfrm>
            <a:prstGeom prst="rect">
              <a:avLst/>
            </a:prstGeom>
          </p:spPr>
        </p:pic>
        <p:cxnSp>
          <p:nvCxnSpPr>
            <p:cNvPr id="7" name="直接连接符 6"/>
            <p:cNvCxnSpPr/>
            <p:nvPr/>
          </p:nvCxnSpPr>
          <p:spPr>
            <a:xfrm flipV="1">
              <a:off x="6619741" y="2408349"/>
              <a:ext cx="3206839" cy="28848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160843" y="5514365"/>
            <a:ext cx="7931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Linear regression is a simple regression model.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Matrix Presentation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54263" y="3052079"/>
          <a:ext cx="7802562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1" imgW="66751200" imgH="17373600" progId="Equation.DSMT4">
                  <p:embed/>
                </p:oleObj>
              </mc:Choice>
              <mc:Fallback>
                <p:oleObj name="Equation" r:id="rId1" imgW="66751200" imgH="17373600" progId="Equation.DSMT4">
                  <p:embed/>
                  <p:pic>
                    <p:nvPicPr>
                      <p:cNvPr id="0" name="图片 2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4263" y="3052079"/>
                        <a:ext cx="7802562" cy="203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97280" y="2102332"/>
            <a:ext cx="7565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It use least square error as the loss function: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Regularized</a:t>
            </a:r>
            <a:r>
              <a:rPr lang="en-US" altLang="zh-CN" dirty="0" smtClean="0"/>
              <a:t> Least Square Regression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38290" y="2039302"/>
          <a:ext cx="8247063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1" imgW="60960000" imgH="17373600" progId="Equation.DSMT4">
                  <p:embed/>
                </p:oleObj>
              </mc:Choice>
              <mc:Fallback>
                <p:oleObj name="Equation" r:id="rId1" imgW="60960000" imgH="17373600" progId="Equation.DSMT4">
                  <p:embed/>
                  <p:pic>
                    <p:nvPicPr>
                      <p:cNvPr id="0" name="图片 123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8290" y="2039302"/>
                        <a:ext cx="8247063" cy="235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195756" y="4395152"/>
            <a:ext cx="10996244" cy="1049082"/>
            <a:chOff x="1195756" y="4198631"/>
            <a:chExt cx="10996244" cy="1049082"/>
          </a:xfrm>
        </p:grpSpPr>
        <p:sp>
          <p:nvSpPr>
            <p:cNvPr id="6" name="文本框 5"/>
            <p:cNvSpPr txBox="1"/>
            <p:nvPr/>
          </p:nvSpPr>
          <p:spPr>
            <a:xfrm>
              <a:off x="2054791" y="4198631"/>
              <a:ext cx="10137209" cy="93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3200" dirty="0" smtClean="0"/>
                <a:t>is called </a:t>
              </a:r>
              <a:r>
                <a:rPr lang="en-US" altLang="zh-CN" sz="3200" dirty="0" err="1" smtClean="0">
                  <a:solidFill>
                    <a:srgbClr val="FF0000"/>
                  </a:solidFill>
                </a:rPr>
                <a:t>Regularizer</a:t>
              </a:r>
              <a:r>
                <a:rPr lang="en-US" altLang="zh-CN" sz="3200" dirty="0" smtClean="0"/>
                <a:t>, and     is called trade-off parameter</a:t>
              </a:r>
              <a:endParaRPr lang="zh-CN" altLang="en-US" sz="3200" dirty="0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1195756" y="4367765"/>
            <a:ext cx="942534" cy="879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5" name="Equation" r:id="rId3" imgW="8839200" imgH="8229600" progId="Equation.DSMT4">
                    <p:embed/>
                  </p:oleObj>
                </mc:Choice>
                <mc:Fallback>
                  <p:oleObj name="Equation" r:id="rId3" imgW="8839200" imgH="8229600" progId="Equation.DSMT4">
                    <p:embed/>
                    <p:pic>
                      <p:nvPicPr>
                        <p:cNvPr id="0" name="图片 123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95756" y="4367765"/>
                          <a:ext cx="942534" cy="8799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6182750" y="4604491"/>
            <a:ext cx="432532" cy="5190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6" name="Equation" r:id="rId5" imgW="3048000" imgH="3657600" progId="Equation.DSMT4">
                    <p:embed/>
                  </p:oleObj>
                </mc:Choice>
                <mc:Fallback>
                  <p:oleObj name="Equation" r:id="rId5" imgW="3048000" imgH="3657600" progId="Equation.DSMT4">
                    <p:embed/>
                    <p:pic>
                      <p:nvPicPr>
                        <p:cNvPr id="0" name="图片 123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182750" y="4604491"/>
                          <a:ext cx="432532" cy="5190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Close Form Solution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82775" y="1984375"/>
          <a:ext cx="9047163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Equation" r:id="rId1" imgW="72237600" imgH="14935200" progId="Equation.DSMT4">
                  <p:embed/>
                </p:oleObj>
              </mc:Choice>
              <mc:Fallback>
                <p:oleObj name="Equation" r:id="rId1" imgW="72237600" imgH="149352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2775" y="1984375"/>
                        <a:ext cx="9047163" cy="187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152140" y="4852035"/>
          <a:ext cx="4652645" cy="821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Equation" r:id="rId3" imgW="1219200" imgH="215900" progId="Equation.DSMT4">
                  <p:embed/>
                </p:oleObj>
              </mc:Choice>
              <mc:Fallback>
                <p:oleObj name="Equation" r:id="rId3" imgW="1219200" imgH="2159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2140" y="4852035"/>
                        <a:ext cx="4652645" cy="821690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97280" y="4103648"/>
            <a:ext cx="10617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Let the above formula be zero, we get the optimal parameters:</a:t>
            </a:r>
            <a:endParaRPr lang="zh-CN" altLang="en-US" sz="32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656282" y="3245290"/>
          <a:ext cx="3282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5" imgW="26212800" imgH="5181600" progId="Equation.DSMT4">
                  <p:embed/>
                </p:oleObj>
              </mc:Choice>
              <mc:Fallback>
                <p:oleObj name="Equation" r:id="rId5" imgW="26212800" imgH="51816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6282" y="3245290"/>
                        <a:ext cx="3282950" cy="647700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905" y="303748"/>
            <a:ext cx="10058400" cy="1450757"/>
          </a:xfrm>
        </p:spPr>
        <p:txBody>
          <a:bodyPr/>
          <a:lstStyle/>
          <a:p>
            <a:r>
              <a:rPr lang="en-US" altLang="zh-CN" dirty="0" smtClean="0"/>
              <a:t>Stochastic Gradient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038639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/>
              <a:t>C</a:t>
            </a:r>
            <a:r>
              <a:rPr lang="en-US" altLang="zh-CN" sz="3200" dirty="0" smtClean="0"/>
              <a:t>hoose ONE training example              randomly</a:t>
            </a:r>
            <a:endParaRPr lang="en-US" altLang="zh-CN" sz="32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Compute gradient of loss with this example</a:t>
            </a:r>
            <a:endParaRPr lang="en-US" altLang="zh-CN" sz="32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Update parameters with a learning rate</a:t>
            </a:r>
            <a:endParaRPr lang="zh-CN" altLang="en-US" sz="32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665238" y="2648317"/>
          <a:ext cx="1787057" cy="10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1" imgW="16154400" imgH="9448800" progId="Equation.DSMT4">
                  <p:embed/>
                </p:oleObj>
              </mc:Choice>
              <mc:Fallback>
                <p:oleObj name="Equation" r:id="rId1" imgW="16154400" imgH="9448800" progId="Equation.DSMT4">
                  <p:embed/>
                  <p:pic>
                    <p:nvPicPr>
                      <p:cNvPr id="0" name="图片 113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65238" y="2648317"/>
                        <a:ext cx="1787057" cy="10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848100" y="4435475"/>
          <a:ext cx="3759835" cy="110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3" imgW="28651200" imgH="9448800" progId="Equation.DSMT4">
                  <p:embed/>
                </p:oleObj>
              </mc:Choice>
              <mc:Fallback>
                <p:oleObj name="Equation" r:id="rId3" imgW="28651200" imgH="9448800" progId="Equation.DSMT4">
                  <p:embed/>
                  <p:pic>
                    <p:nvPicPr>
                      <p:cNvPr id="0" name="图片 113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8100" y="4435475"/>
                        <a:ext cx="3759835" cy="1106170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995787" y="3793953"/>
          <a:ext cx="2778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5" imgW="2743200" imgH="3657600" progId="Equation.DSMT4">
                  <p:embed/>
                </p:oleObj>
              </mc:Choice>
              <mc:Fallback>
                <p:oleObj name="Equation" r:id="rId5" imgW="2743200" imgH="3657600" progId="Equation.DSMT4">
                  <p:embed/>
                  <p:pic>
                    <p:nvPicPr>
                      <p:cNvPr id="0" name="图片 113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95787" y="3793953"/>
                        <a:ext cx="277812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309652" y="2124442"/>
          <a:ext cx="12985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7" imgW="12801600" imgH="5181600" progId="Equation.DSMT4">
                  <p:embed/>
                </p:oleObj>
              </mc:Choice>
              <mc:Fallback>
                <p:oleObj name="Equation" r:id="rId7" imgW="12801600" imgH="5181600" progId="Equation.DSMT4">
                  <p:embed/>
                  <p:pic>
                    <p:nvPicPr>
                      <p:cNvPr id="0" name="图片 113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09652" y="2124442"/>
                        <a:ext cx="129857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</a:t>
            </a:r>
            <a:r>
              <a:rPr lang="en-US" altLang="zh-CN" dirty="0" smtClean="0"/>
              <a:t>Regression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97280" y="1845734"/>
            <a:ext cx="522624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Using </a:t>
            </a:r>
            <a:r>
              <a:rPr lang="en-US" altLang="zh-CN" sz="3200" dirty="0" smtClean="0">
                <a:solidFill>
                  <a:srgbClr val="FF0000"/>
                </a:solidFill>
              </a:rPr>
              <a:t>sigmoid </a:t>
            </a:r>
            <a:r>
              <a:rPr lang="en-US" altLang="zh-CN" sz="3200" dirty="0">
                <a:solidFill>
                  <a:srgbClr val="FF0000"/>
                </a:solidFill>
              </a:rPr>
              <a:t>function</a:t>
            </a:r>
            <a:r>
              <a:rPr lang="en-US" altLang="zh-CN" sz="3200" dirty="0"/>
              <a:t>, we can </a:t>
            </a:r>
            <a:r>
              <a:rPr lang="en-US" altLang="zh-CN" sz="3200" dirty="0" smtClean="0"/>
              <a:t>limit </a:t>
            </a:r>
            <a:r>
              <a:rPr lang="en-US" altLang="zh-CN" sz="3200" dirty="0"/>
              <a:t>the output of the linear model between 0 and </a:t>
            </a:r>
            <a:r>
              <a:rPr lang="en-US" altLang="zh-CN" sz="3200" dirty="0" smtClean="0"/>
              <a:t>1.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With help of </a:t>
            </a:r>
            <a:r>
              <a:rPr lang="en-US" altLang="zh-CN" sz="3200" dirty="0" smtClean="0">
                <a:solidFill>
                  <a:srgbClr val="FF0000"/>
                </a:solidFill>
              </a:rPr>
              <a:t>cross-entropy loss</a:t>
            </a:r>
            <a:r>
              <a:rPr lang="en-US" altLang="zh-CN" sz="3200" dirty="0" smtClean="0"/>
              <a:t>, we can solve classification problem with logistic regression.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576" y="2098595"/>
            <a:ext cx="4455104" cy="3162722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850741" y="5266999"/>
          <a:ext cx="2154774" cy="711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2" imgW="25908000" imgH="8534400" progId="Equation.DSMT4">
                  <p:embed/>
                </p:oleObj>
              </mc:Choice>
              <mc:Fallback>
                <p:oleObj name="Equation" r:id="rId2" imgW="25908000" imgH="8534400" progId="Equation.DSMT4">
                  <p:embed/>
                  <p:pic>
                    <p:nvPicPr>
                      <p:cNvPr id="0" name="图片 1026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0741" y="5266999"/>
                        <a:ext cx="2154774" cy="711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97280" y="1916734"/>
            <a:ext cx="83175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Assume that it’s a binary classification problem: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And the logistic loss(cross-entropy loss):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Formulation of Logistic Regression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812880" y="2649855"/>
          <a:ext cx="68548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1" imgW="53035200" imgH="9144000" progId="Equation.DSMT4">
                  <p:embed/>
                </p:oleObj>
              </mc:Choice>
              <mc:Fallback>
                <p:oleObj name="Equation" r:id="rId1" imgW="53035200" imgH="9144000" progId="Equation.DSMT4">
                  <p:embed/>
                  <p:pic>
                    <p:nvPicPr>
                      <p:cNvPr id="0" name="图片 92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2880" y="2649855"/>
                        <a:ext cx="6854825" cy="118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631690" y="-234315"/>
          <a:ext cx="681736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3" imgW="63398400" imgH="8839200" progId="Equation.DSMT4">
                  <p:embed/>
                </p:oleObj>
              </mc:Choice>
              <mc:Fallback>
                <p:oleObj name="Equation" r:id="rId3" imgW="63398400" imgH="8839200" progId="Equation.DSMT4">
                  <p:embed/>
                  <p:pic>
                    <p:nvPicPr>
                      <p:cNvPr id="0" name="图片 92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1690" y="-234315"/>
                        <a:ext cx="6817360" cy="10922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27313" y="4873625"/>
          <a:ext cx="782796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63398400" imgH="8839200" progId="Equation.DSMT4">
                  <p:embed/>
                </p:oleObj>
              </mc:Choice>
              <mc:Fallback>
                <p:oleObj name="Equation" r:id="rId5" imgW="63398400" imgH="8839200" progId="Equation.DSMT4">
                  <p:embed/>
                  <p:pic>
                    <p:nvPicPr>
                      <p:cNvPr id="0" name="图片 92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4873625"/>
                        <a:ext cx="7827962" cy="1092200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of </a:t>
            </a:r>
            <a:r>
              <a:rPr lang="en-US" altLang="zh-CN" dirty="0" smtClean="0"/>
              <a:t>Logistic Regression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41880" y="2691130"/>
          <a:ext cx="6874510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1" imgW="3683000" imgH="1714500" progId="Equation.DSMT4">
                  <p:embed/>
                </p:oleObj>
              </mc:Choice>
              <mc:Fallback>
                <p:oleObj name="Equation" r:id="rId1" imgW="3683000" imgH="1714500" progId="Equation.DSMT4">
                  <p:embed/>
                  <p:pic>
                    <p:nvPicPr>
                      <p:cNvPr id="0" name="图片 82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1880" y="2691130"/>
                        <a:ext cx="6874510" cy="320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78220" y="5143500"/>
          <a:ext cx="2366645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3" imgW="27736800" imgH="8839200" progId="Equation.DSMT4">
                  <p:embed/>
                </p:oleObj>
              </mc:Choice>
              <mc:Fallback>
                <p:oleObj name="Equation" r:id="rId3" imgW="27736800" imgH="8839200" progId="Equation.DSMT4">
                  <p:embed/>
                  <p:pic>
                    <p:nvPicPr>
                      <p:cNvPr id="0" name="图片 82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8220" y="5143500"/>
                        <a:ext cx="2366645" cy="75438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1303</Words>
  <Application>WPS 演示</Application>
  <PresentationFormat>宽屏</PresentationFormat>
  <Paragraphs>69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</vt:i4>
      </vt:variant>
      <vt:variant>
        <vt:lpstr>幻灯片标题</vt:lpstr>
      </vt:variant>
      <vt:variant>
        <vt:i4>15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回顾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Experiment Course</vt:lpstr>
      <vt:lpstr>Linear Regression</vt:lpstr>
      <vt:lpstr>Matrix Presentation</vt:lpstr>
      <vt:lpstr>Regularized Least Square Regression</vt:lpstr>
      <vt:lpstr>Close Form Solution</vt:lpstr>
      <vt:lpstr>Stochastic Gradient Descent</vt:lpstr>
      <vt:lpstr>Logistic Regression</vt:lpstr>
      <vt:lpstr>Formulation of Logistic Regression</vt:lpstr>
      <vt:lpstr>Gradient of Logistic Regression</vt:lpstr>
      <vt:lpstr>Support Vector Machine</vt:lpstr>
      <vt:lpstr>Maximum margin solution </vt:lpstr>
      <vt:lpstr>Hard Margin Formulation </vt:lpstr>
      <vt:lpstr>Which margin is better?</vt:lpstr>
      <vt:lpstr>Soft Margin Formulation </vt:lpstr>
      <vt:lpstr>Gradient of soft margin SVM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哇哇哇哇哇塞</cp:lastModifiedBy>
  <cp:revision>43</cp:revision>
  <dcterms:created xsi:type="dcterms:W3CDTF">2018-11-22T14:22:00Z</dcterms:created>
  <dcterms:modified xsi:type="dcterms:W3CDTF">2018-12-24T09:21:20Z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