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34" r:id="rId3"/>
    <p:sldId id="441" r:id="rId4"/>
    <p:sldId id="454" r:id="rId5"/>
    <p:sldId id="455" r:id="rId6"/>
    <p:sldId id="443" r:id="rId7"/>
    <p:sldId id="453" r:id="rId8"/>
    <p:sldId id="458" r:id="rId9"/>
    <p:sldId id="457" r:id="rId10"/>
    <p:sldId id="459" r:id="rId11"/>
    <p:sldId id="460" r:id="rId12"/>
    <p:sldId id="461" r:id="rId13"/>
    <p:sldId id="462" r:id="rId14"/>
    <p:sldId id="467" r:id="rId15"/>
    <p:sldId id="463" r:id="rId16"/>
    <p:sldId id="464" r:id="rId17"/>
    <p:sldId id="465" r:id="rId18"/>
    <p:sldId id="46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5443" autoAdjust="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DF1-A907-4EF5-8611-3E98F29719D1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F7412-3632-4F86-9F0D-96DD71995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待處理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放 </a:t>
            </a:r>
            <a:r>
              <a:rPr lang="en-US" altLang="zh-TW" dirty="0" err="1"/>
              <a:t>cieba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幫忙組隊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2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1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5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35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8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6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97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3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81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peech.ee.ntu.edu.tw/~tlkagk/cour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of </a:t>
            </a:r>
            <a:br>
              <a:rPr lang="en-US" altLang="zh-TW" dirty="0"/>
            </a:br>
            <a:r>
              <a:rPr lang="en-US" altLang="zh-TW" dirty="0"/>
              <a:t>this course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Qingyao</a:t>
            </a:r>
            <a:r>
              <a:rPr lang="en-US" altLang="zh-TW" sz="4400" dirty="0"/>
              <a:t> Wu </a:t>
            </a:r>
            <a:r>
              <a:rPr lang="zh-CN" altLang="en-US" sz="4400" dirty="0"/>
              <a:t>吴庆耀</a:t>
            </a:r>
            <a:endParaRPr lang="en-US" altLang="zh-TW" sz="4400" dirty="0"/>
          </a:p>
          <a:p>
            <a:r>
              <a:rPr lang="en-US" altLang="zh-TW" sz="4400" dirty="0">
                <a:solidFill>
                  <a:srgbClr val="FF0000"/>
                </a:solidFill>
              </a:rPr>
              <a:t>qyw</a:t>
            </a:r>
            <a:r>
              <a:rPr lang="en-US" altLang="zh-CN" sz="4400" dirty="0">
                <a:solidFill>
                  <a:srgbClr val="FF0000"/>
                </a:solidFill>
              </a:rPr>
              <a:t>@scut.edu.cn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0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r>
              <a:rPr lang="en-US" altLang="zh-CN" dirty="0"/>
              <a:t>: What is supervised learning</a:t>
            </a:r>
            <a:r>
              <a:rPr lang="en-US" altLang="zh-CN" dirty="0" smtClean="0"/>
              <a:t>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0693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Q2: What is supervised learning?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A2: Using labeled samples as training sets to build a mathematical model, and then using the established model to predict unknown samples.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7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Q3: Which NN we would use in the online advertising problem, photo tagging problem and machine translation problem respectively?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56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Q3: Which NN we would use in the online advertising problem, photo tagging problem and machine translation problem respectively?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A3: Standard NN, convolutional NN (CNN) and recurrent NN (RNN).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6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Q4: Give some examples about unstructured data.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52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Q4: Give some examples about unstructured data.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A4: Image, audio, text and so on.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5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Q5: Why we use </a:t>
            </a:r>
            <a:r>
              <a:rPr lang="en-US" altLang="zh-CN" dirty="0" err="1"/>
              <a:t>ReLU</a:t>
            </a:r>
            <a:r>
              <a:rPr lang="en-US" altLang="zh-CN" dirty="0"/>
              <a:t> function instead of Sigmoid function for activation?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3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Q5: Why we use </a:t>
            </a:r>
            <a:r>
              <a:rPr lang="en-US" altLang="zh-CN" dirty="0" err="1"/>
              <a:t>ReLU</a:t>
            </a:r>
            <a:r>
              <a:rPr lang="en-US" altLang="zh-CN" dirty="0"/>
              <a:t> function instead of Sigmoid function for activation?</a:t>
            </a:r>
            <a:endParaRPr lang="zh-CN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A5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ReLU</a:t>
            </a:r>
            <a:r>
              <a:rPr lang="en-US" altLang="zh-CN" dirty="0">
                <a:solidFill>
                  <a:srgbClr val="FF0000"/>
                </a:solidFill>
              </a:rPr>
              <a:t> has lower computation and make outputs sparse.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 The derivative computation cost of sigmoid and </a:t>
            </a:r>
            <a:r>
              <a:rPr lang="en-US" altLang="zh-CN" dirty="0" err="1">
                <a:solidFill>
                  <a:srgbClr val="FF0000"/>
                </a:solidFill>
              </a:rPr>
              <a:t>tanh</a:t>
            </a:r>
            <a:r>
              <a:rPr lang="en-US" altLang="zh-CN" dirty="0">
                <a:solidFill>
                  <a:srgbClr val="FF0000"/>
                </a:solidFill>
              </a:rPr>
              <a:t> functions are relatively large. The cost of </a:t>
            </a:r>
            <a:r>
              <a:rPr lang="en-US" altLang="zh-CN" dirty="0" err="1">
                <a:solidFill>
                  <a:srgbClr val="FF0000"/>
                </a:solidFill>
              </a:rPr>
              <a:t>ReLU</a:t>
            </a:r>
            <a:r>
              <a:rPr lang="en-US" altLang="zh-CN" dirty="0">
                <a:solidFill>
                  <a:srgbClr val="FF0000"/>
                </a:solidFill>
              </a:rPr>
              <a:t> activation function is much less (1 or 0).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2. When the sigmoid function approaches the saturation region, the derivative tends to zero and cause a slow convergence speed.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en-US" altLang="zh-CN" dirty="0" err="1">
                <a:solidFill>
                  <a:srgbClr val="FF0000"/>
                </a:solidFill>
              </a:rPr>
              <a:t>ReLU</a:t>
            </a:r>
            <a:r>
              <a:rPr lang="en-US" altLang="zh-CN" dirty="0">
                <a:solidFill>
                  <a:srgbClr val="FF0000"/>
                </a:solidFill>
              </a:rPr>
              <a:t> makes the output of some neurons become zero, which results in the sparsity of the network and alleviates the overfitting problem.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51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18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Policy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4267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470" y="232819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QQ</a:t>
            </a:r>
            <a:r>
              <a:rPr lang="zh-CN" altLang="en-US" dirty="0"/>
              <a:t> </a:t>
            </a:r>
            <a:r>
              <a:rPr lang="en-US" altLang="zh-CN" dirty="0"/>
              <a:t>group ID: </a:t>
            </a:r>
            <a:r>
              <a:rPr lang="en-US" altLang="zh-CN" b="1" dirty="0" smtClean="0">
                <a:solidFill>
                  <a:srgbClr val="FF0000"/>
                </a:solidFill>
              </a:rPr>
              <a:t>201567683</a:t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dirty="0" smtClean="0"/>
              <a:t>The performance of the </a:t>
            </a:r>
            <a:r>
              <a:rPr lang="en-US" altLang="zh-CN" dirty="0" smtClean="0">
                <a:solidFill>
                  <a:srgbClr val="0000FF"/>
                </a:solidFill>
              </a:rPr>
              <a:t>theory courses</a:t>
            </a:r>
            <a:r>
              <a:rPr lang="en-US" altLang="zh-CN" dirty="0" smtClean="0"/>
              <a:t> and the</a:t>
            </a:r>
            <a:r>
              <a:rPr lang="en-US" altLang="zh-CN" dirty="0" smtClean="0">
                <a:solidFill>
                  <a:srgbClr val="0000FF"/>
                </a:solidFill>
              </a:rPr>
              <a:t> experiment course</a:t>
            </a:r>
            <a:r>
              <a:rPr lang="en-US" altLang="zh-CN" dirty="0" smtClean="0"/>
              <a:t> : </a:t>
            </a:r>
            <a:r>
              <a:rPr lang="en-US" altLang="zh-CN" dirty="0" smtClean="0"/>
              <a:t>70</a:t>
            </a:r>
            <a:r>
              <a:rPr lang="en-US" altLang="zh-CN" dirty="0" smtClean="0"/>
              <a:t>%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00FF"/>
                </a:solidFill>
              </a:rPr>
              <a:t>Final Test</a:t>
            </a:r>
            <a:r>
              <a:rPr lang="en-US" altLang="zh-CN" dirty="0" smtClean="0"/>
              <a:t>: </a:t>
            </a:r>
            <a:r>
              <a:rPr lang="en-US" altLang="zh-CN" dirty="0" smtClean="0"/>
              <a:t>30%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https://pan.baidu.com/s/1_DNufMhtUGXD3hYv4kSwoA </a:t>
            </a:r>
            <a:r>
              <a:rPr lang="zh-CN" altLang="en-US" dirty="0"/>
              <a:t>密码</a:t>
            </a:r>
            <a:r>
              <a:rPr lang="en-US" altLang="zh-CN" dirty="0"/>
              <a:t>: </a:t>
            </a:r>
            <a:r>
              <a:rPr lang="en-US" altLang="zh-CN" dirty="0" err="1"/>
              <a:t>cwwx</a:t>
            </a:r>
            <a:r>
              <a:rPr lang="en-US" altLang="zh-CN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66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828" y="57913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do we learn this course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4722" y="2004512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Andrew Ng Deep Learning video (45 minutes)</a:t>
            </a:r>
          </a:p>
          <a:p>
            <a:r>
              <a:rPr lang="en-US" altLang="zh-TW" dirty="0" smtClean="0"/>
              <a:t>Given a list of Questions </a:t>
            </a:r>
          </a:p>
          <a:p>
            <a:r>
              <a:rPr lang="en-US" altLang="zh-TW" dirty="0" smtClean="0"/>
              <a:t>Group discuss this questions after watch the </a:t>
            </a:r>
            <a:r>
              <a:rPr lang="en-US" altLang="zh-TW" dirty="0" err="1" smtClean="0"/>
              <a:t>vedio</a:t>
            </a:r>
            <a:r>
              <a:rPr lang="en-US" altLang="zh-TW" dirty="0" smtClean="0"/>
              <a:t> (20 minutes, each group 10 people)</a:t>
            </a:r>
          </a:p>
          <a:p>
            <a:r>
              <a:rPr lang="en-US" altLang="zh-TW" dirty="0" smtClean="0"/>
              <a:t>Answer the questions (15 minutes)</a:t>
            </a:r>
          </a:p>
          <a:p>
            <a:r>
              <a:rPr lang="en-US" altLang="zh-CN" dirty="0" smtClean="0"/>
              <a:t>Experiment courses (B7-238)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335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李宏</a:t>
            </a:r>
            <a:r>
              <a:rPr lang="zh-CN" altLang="en-US" dirty="0" smtClean="0"/>
              <a:t>毅  </a:t>
            </a:r>
            <a:r>
              <a:rPr lang="en-US" altLang="zh-CN" dirty="0" smtClean="0"/>
              <a:t>Deep Learning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Machine Learning course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://speech.ee.ntu.edu.tw/~</a:t>
            </a:r>
            <a:r>
              <a:rPr lang="en-US" altLang="zh-CN" dirty="0" smtClean="0">
                <a:hlinkClick r:id="rId2"/>
              </a:rPr>
              <a:t>tlkagk/courses.html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Ian </a:t>
            </a:r>
            <a:r>
              <a:rPr lang="en-US" altLang="zh-CN" dirty="0" err="1" smtClean="0"/>
              <a:t>Goodfellow</a:t>
            </a:r>
            <a:endParaRPr lang="en-US" altLang="zh-CN" dirty="0" smtClean="0"/>
          </a:p>
          <a:p>
            <a:r>
              <a:rPr lang="en-US" altLang="zh-CN" dirty="0" err="1" smtClean="0"/>
              <a:t>Yoshua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Bengio</a:t>
            </a:r>
            <a:endParaRPr lang="en-US" altLang="zh-CN" dirty="0" smtClean="0"/>
          </a:p>
          <a:p>
            <a:r>
              <a:rPr lang="en-US" altLang="zh-CN" dirty="0" smtClean="0"/>
              <a:t>Deep Learning Book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07" y="3048359"/>
            <a:ext cx="2639624" cy="35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6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1 Neural Networks and Deep </a:t>
            </a:r>
            <a:r>
              <a:rPr lang="en-US" altLang="zh-CN" dirty="0" smtClean="0"/>
              <a:t>Learning</a:t>
            </a:r>
          </a:p>
          <a:p>
            <a:r>
              <a:rPr lang="en-US" altLang="zh-TW" dirty="0"/>
              <a:t>Course 2 Improving deep neural networks </a:t>
            </a:r>
            <a:r>
              <a:rPr lang="en-US" altLang="zh-TW" dirty="0" err="1" smtClean="0"/>
              <a:t>hyperparameter</a:t>
            </a:r>
            <a:endParaRPr lang="en-US" altLang="zh-TW" dirty="0" smtClean="0"/>
          </a:p>
          <a:p>
            <a:r>
              <a:rPr lang="en-US" altLang="zh-TW" dirty="0"/>
              <a:t>Course 3 Structuring Machine Learning </a:t>
            </a:r>
            <a:r>
              <a:rPr lang="en-US" altLang="zh-TW" dirty="0" smtClean="0"/>
              <a:t>Projects</a:t>
            </a:r>
          </a:p>
          <a:p>
            <a:r>
              <a:rPr lang="en-US" altLang="zh-TW" dirty="0"/>
              <a:t>Course 4 Convolutional Neural </a:t>
            </a:r>
            <a:r>
              <a:rPr lang="en-US" altLang="zh-TW" dirty="0" smtClean="0"/>
              <a:t>Networks</a:t>
            </a:r>
          </a:p>
          <a:p>
            <a:r>
              <a:rPr lang="en-US" altLang="zh-TW" dirty="0" smtClean="0"/>
              <a:t>Course </a:t>
            </a:r>
            <a:r>
              <a:rPr lang="en-US" altLang="zh-TW" dirty="0"/>
              <a:t>5 Sequence Models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85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994D8A-0D0B-44BA-8D6A-919B9522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1.1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385D13-2EE3-4581-AF13-E8693A46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Q1</a:t>
            </a:r>
            <a:r>
              <a:rPr lang="en-US" altLang="zh-CN" dirty="0"/>
              <a:t>: What is a neural network?</a:t>
            </a:r>
            <a:endParaRPr lang="zh-CN" altLang="zh-CN" dirty="0"/>
          </a:p>
          <a:p>
            <a:r>
              <a:rPr lang="en-US" altLang="zh-CN" dirty="0" smtClean="0"/>
              <a:t>Q2</a:t>
            </a:r>
            <a:r>
              <a:rPr lang="en-US" altLang="zh-CN" dirty="0"/>
              <a:t>: What is supervised learning?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Q3</a:t>
            </a:r>
            <a:r>
              <a:rPr lang="en-US" altLang="zh-CN" dirty="0"/>
              <a:t>: Which NN we would use in the online advertising problem, photo tagging problem and machine translation problem respectively?</a:t>
            </a:r>
            <a:endParaRPr lang="zh-CN" altLang="zh-CN" dirty="0"/>
          </a:p>
          <a:p>
            <a:r>
              <a:rPr lang="en-US" altLang="zh-CN" dirty="0" smtClean="0"/>
              <a:t>Q4</a:t>
            </a:r>
            <a:r>
              <a:rPr lang="en-US" altLang="zh-CN" dirty="0"/>
              <a:t>: Give some examples about unstructured data.</a:t>
            </a:r>
            <a:endParaRPr lang="zh-CN" altLang="zh-CN" dirty="0"/>
          </a:p>
          <a:p>
            <a:r>
              <a:rPr lang="en-US" altLang="zh-CN" dirty="0" smtClean="0"/>
              <a:t>Q5</a:t>
            </a:r>
            <a:r>
              <a:rPr lang="en-US" altLang="zh-CN" dirty="0"/>
              <a:t>: Why we use </a:t>
            </a:r>
            <a:r>
              <a:rPr lang="en-US" altLang="zh-CN" dirty="0" err="1"/>
              <a:t>ReLU</a:t>
            </a:r>
            <a:r>
              <a:rPr lang="en-US" altLang="zh-CN" dirty="0"/>
              <a:t> function instead of Sigmoid function for activation?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10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Q1: What is a neural network?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2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Q1: What is a neural network?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A1: A powerful learning algorithm inspired by how the brain works. A neural network is a series of functions takes inputs and give output result.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15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3268</TotalTime>
  <Words>401</Words>
  <Application>Microsoft Office PowerPoint</Application>
  <PresentationFormat>全屏显示(4:3)</PresentationFormat>
  <Paragraphs>55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新細明體</vt:lpstr>
      <vt:lpstr>宋体</vt:lpstr>
      <vt:lpstr>Arial</vt:lpstr>
      <vt:lpstr>Calibri</vt:lpstr>
      <vt:lpstr>Calibri Light</vt:lpstr>
      <vt:lpstr>Office 佈景主題</vt:lpstr>
      <vt:lpstr>Introduction of  this course</vt:lpstr>
      <vt:lpstr>Policy</vt:lpstr>
      <vt:lpstr>QQ group ID: 201567683  The performance of the theory courses and the experiment course : 70% Final Test: 30%  https://pan.baidu.com/s/1_DNufMhtUGXD3hYv4kSwoA 密码: cwwx </vt:lpstr>
      <vt:lpstr>How do we learn this course</vt:lpstr>
      <vt:lpstr>Reference resources</vt:lpstr>
      <vt:lpstr>Course Contents</vt:lpstr>
      <vt:lpstr>Course 1.1 Question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 Machine Learning</dc:title>
  <dc:creator>Lee Hung-yi</dc:creator>
  <cp:lastModifiedBy>Windows 用户</cp:lastModifiedBy>
  <cp:revision>123</cp:revision>
  <dcterms:created xsi:type="dcterms:W3CDTF">2016-09-18T02:02:43Z</dcterms:created>
  <dcterms:modified xsi:type="dcterms:W3CDTF">2018-10-10T13:14:18Z</dcterms:modified>
</cp:coreProperties>
</file>