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F0936-9D04-489F-89EE-B49E37805373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991C-46D3-416F-9021-6338CCF3B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3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7D041-10FC-44BF-9680-CB666AC534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74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4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5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6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29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8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3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1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3E65-B172-4E41-A04D-2267E8C9BD4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2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39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3466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What’s the difference between logistic regression and linear regression? Is logistic regression a linear model?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2.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What’s LOSS function with single example or total examples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? And try to give the ‘Logistic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LOSS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function’.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3.</a:t>
            </a:r>
            <a:r>
              <a:rPr lang="en-US" altLang="zh-CN" dirty="0"/>
              <a:t> What does a neuron compute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4. Given J(w) is model loss, try to give the gradient descent process to update the model parameters ‘w’.</a:t>
            </a:r>
            <a:endParaRPr lang="zh-CN" altLang="en-US" dirty="0"/>
          </a:p>
          <a:p>
            <a:r>
              <a:rPr lang="en-US" altLang="zh-CN" dirty="0" smtClean="0"/>
              <a:t>5.</a:t>
            </a:r>
            <a:r>
              <a:rPr lang="en-US" altLang="zh-CN" dirty="0"/>
              <a:t> What is the partial derivative     </a:t>
            </a:r>
            <a:r>
              <a:rPr lang="zh-CN" altLang="en-US" dirty="0"/>
              <a:t>、</a:t>
            </a:r>
            <a:r>
              <a:rPr lang="en-US" altLang="zh-CN" dirty="0"/>
              <a:t>    and      ?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639492" y="5235395"/>
            <a:ext cx="4488488" cy="1419491"/>
            <a:chOff x="1631124" y="2269424"/>
            <a:chExt cx="6048977" cy="2386201"/>
          </a:xfrm>
        </p:grpSpPr>
        <p:sp>
          <p:nvSpPr>
            <p:cNvPr id="5" name="矩形 4"/>
            <p:cNvSpPr/>
            <p:nvPr/>
          </p:nvSpPr>
          <p:spPr>
            <a:xfrm>
              <a:off x="3309871" y="2459865"/>
              <a:ext cx="1584101" cy="463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u</a:t>
              </a:r>
              <a:r>
                <a:rPr lang="en-US" altLang="zh-CN" sz="2400" dirty="0" smtClean="0"/>
                <a:t>=a*b</a:t>
              </a:r>
              <a:endParaRPr lang="zh-CN" altLang="en-US" sz="2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309870" y="3325925"/>
              <a:ext cx="1584101" cy="463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v=a*c</a:t>
              </a:r>
              <a:endParaRPr lang="zh-CN" altLang="en-US" sz="2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309870" y="4191985"/>
              <a:ext cx="1584101" cy="463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w=</a:t>
              </a:r>
              <a:r>
                <a:rPr lang="en-US" altLang="zh-CN" sz="2400" dirty="0" err="1" smtClean="0"/>
                <a:t>b+c</a:t>
              </a:r>
              <a:endParaRPr lang="zh-CN" altLang="en-US" sz="2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096000" y="3325925"/>
              <a:ext cx="1584101" cy="463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J=</a:t>
              </a:r>
              <a:r>
                <a:rPr lang="en-US" altLang="zh-CN" sz="2400" dirty="0" err="1" smtClean="0"/>
                <a:t>u+w</a:t>
              </a:r>
              <a:endParaRPr lang="zh-CN" altLang="en-US" sz="2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31125" y="2269424"/>
              <a:ext cx="356188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a</a:t>
              </a:r>
              <a:endParaRPr lang="zh-CN" altLang="en-US" sz="28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31124" y="3135483"/>
              <a:ext cx="373821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31124" y="3993029"/>
              <a:ext cx="336953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cxnSp>
          <p:nvCxnSpPr>
            <p:cNvPr id="12" name="直接箭头连接符 11"/>
            <p:cNvCxnSpPr>
              <a:endCxn id="5" idx="1"/>
            </p:cNvCxnSpPr>
            <p:nvPr/>
          </p:nvCxnSpPr>
          <p:spPr>
            <a:xfrm>
              <a:off x="1968076" y="2691685"/>
              <a:ext cx="13417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10" idx="3"/>
              <a:endCxn id="5" idx="1"/>
            </p:cNvCxnSpPr>
            <p:nvPr/>
          </p:nvCxnSpPr>
          <p:spPr>
            <a:xfrm flipV="1">
              <a:off x="2004945" y="2691686"/>
              <a:ext cx="1304926" cy="705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6" idx="1"/>
            </p:cNvCxnSpPr>
            <p:nvPr/>
          </p:nvCxnSpPr>
          <p:spPr>
            <a:xfrm>
              <a:off x="1987313" y="2715201"/>
              <a:ext cx="1322557" cy="842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3"/>
              <a:endCxn id="7" idx="1"/>
            </p:cNvCxnSpPr>
            <p:nvPr/>
          </p:nvCxnSpPr>
          <p:spPr>
            <a:xfrm>
              <a:off x="2004945" y="3397093"/>
              <a:ext cx="1304925" cy="1026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1" idx="3"/>
              <a:endCxn id="6" idx="1"/>
            </p:cNvCxnSpPr>
            <p:nvPr/>
          </p:nvCxnSpPr>
          <p:spPr>
            <a:xfrm flipV="1">
              <a:off x="1968077" y="3557745"/>
              <a:ext cx="1341793" cy="696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7" idx="1"/>
            </p:cNvCxnSpPr>
            <p:nvPr/>
          </p:nvCxnSpPr>
          <p:spPr>
            <a:xfrm flipV="1">
              <a:off x="1985707" y="4423805"/>
              <a:ext cx="1324163" cy="18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8" idx="1"/>
            </p:cNvCxnSpPr>
            <p:nvPr/>
          </p:nvCxnSpPr>
          <p:spPr>
            <a:xfrm flipV="1">
              <a:off x="4893971" y="3557745"/>
              <a:ext cx="1202029" cy="884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3"/>
            </p:cNvCxnSpPr>
            <p:nvPr/>
          </p:nvCxnSpPr>
          <p:spPr>
            <a:xfrm flipV="1">
              <a:off x="4893971" y="3534229"/>
              <a:ext cx="1304926" cy="23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3"/>
            </p:cNvCxnSpPr>
            <p:nvPr/>
          </p:nvCxnSpPr>
          <p:spPr>
            <a:xfrm>
              <a:off x="4893972" y="2691685"/>
              <a:ext cx="1184385" cy="842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796389"/>
              </p:ext>
            </p:extLst>
          </p:nvPr>
        </p:nvGraphicFramePr>
        <p:xfrm>
          <a:off x="5719993" y="4401051"/>
          <a:ext cx="4079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3" imgW="203040" imgH="355320" progId="Equation.DSMT4">
                  <p:embed/>
                </p:oleObj>
              </mc:Choice>
              <mc:Fallback>
                <p:oleObj name="Equation" r:id="rId3" imgW="2030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9993" y="4401051"/>
                        <a:ext cx="407987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133536"/>
              </p:ext>
            </p:extLst>
          </p:nvPr>
        </p:nvGraphicFramePr>
        <p:xfrm>
          <a:off x="6283849" y="4405388"/>
          <a:ext cx="4079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5" imgW="203040" imgH="355320" progId="Equation.DSMT4">
                  <p:embed/>
                </p:oleObj>
              </mc:Choice>
              <mc:Fallback>
                <p:oleObj name="Equation" r:id="rId5" imgW="2030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3849" y="4405388"/>
                        <a:ext cx="407987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678070"/>
              </p:ext>
            </p:extLst>
          </p:nvPr>
        </p:nvGraphicFramePr>
        <p:xfrm>
          <a:off x="7360219" y="4433415"/>
          <a:ext cx="4079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7" imgW="203040" imgH="355320" progId="Equation.DSMT4">
                  <p:embed/>
                </p:oleObj>
              </mc:Choice>
              <mc:Fallback>
                <p:oleObj name="Equation" r:id="rId7" imgW="2030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60219" y="4433415"/>
                        <a:ext cx="407987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5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 the following computation graph.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What is the </a:t>
            </a:r>
            <a:r>
              <a:rPr lang="en-US" altLang="zh-CN" dirty="0"/>
              <a:t>partial </a:t>
            </a:r>
            <a:r>
              <a:rPr lang="en-US" altLang="zh-CN" dirty="0" smtClean="0"/>
              <a:t>derivative    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   and      ?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Q5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970527" y="2442624"/>
            <a:ext cx="6048977" cy="2246823"/>
            <a:chOff x="1631124" y="2442624"/>
            <a:chExt cx="6048977" cy="2246823"/>
          </a:xfrm>
        </p:grpSpPr>
        <p:sp>
          <p:nvSpPr>
            <p:cNvPr id="4" name="矩形 3"/>
            <p:cNvSpPr/>
            <p:nvPr/>
          </p:nvSpPr>
          <p:spPr>
            <a:xfrm>
              <a:off x="3309871" y="2459865"/>
              <a:ext cx="1584101" cy="463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u</a:t>
              </a:r>
              <a:r>
                <a:rPr lang="en-US" altLang="zh-CN" sz="2800" dirty="0" smtClean="0"/>
                <a:t>=a*b</a:t>
              </a:r>
              <a:endParaRPr lang="zh-CN" altLang="en-US" sz="28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309870" y="3325925"/>
              <a:ext cx="1584101" cy="463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v=a*c</a:t>
              </a:r>
              <a:endParaRPr lang="zh-CN" altLang="en-US" sz="28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309870" y="4191985"/>
              <a:ext cx="1584101" cy="463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w=</a:t>
              </a:r>
              <a:r>
                <a:rPr lang="en-US" altLang="zh-CN" sz="2800" dirty="0" err="1" smtClean="0"/>
                <a:t>b+c</a:t>
              </a:r>
              <a:endParaRPr lang="zh-CN" altLang="en-US" sz="28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096000" y="3325925"/>
              <a:ext cx="1584101" cy="463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J=</a:t>
              </a:r>
              <a:r>
                <a:rPr lang="en-US" altLang="zh-CN" sz="2800" dirty="0" err="1" smtClean="0"/>
                <a:t>u+v-</a:t>
              </a:r>
              <a:r>
                <a:rPr lang="en-US" altLang="zh-CN" sz="2800" dirty="0" err="1"/>
                <a:t>w</a:t>
              </a:r>
              <a:endParaRPr lang="zh-CN" altLang="en-US" sz="28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31125" y="2442624"/>
              <a:ext cx="3561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a</a:t>
              </a:r>
              <a:endParaRPr lang="zh-CN" altLang="en-US" sz="28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31124" y="3308684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31124" y="4166227"/>
              <a:ext cx="3369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p:cxnSp>
          <p:nvCxnSpPr>
            <p:cNvPr id="13" name="直接箭头连接符 12"/>
            <p:cNvCxnSpPr>
              <a:endCxn id="4" idx="1"/>
            </p:cNvCxnSpPr>
            <p:nvPr/>
          </p:nvCxnSpPr>
          <p:spPr>
            <a:xfrm>
              <a:off x="1968076" y="2691685"/>
              <a:ext cx="13417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3"/>
              <a:endCxn id="4" idx="1"/>
            </p:cNvCxnSpPr>
            <p:nvPr/>
          </p:nvCxnSpPr>
          <p:spPr>
            <a:xfrm flipV="1">
              <a:off x="2004944" y="2691685"/>
              <a:ext cx="1304927" cy="87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5" idx="1"/>
            </p:cNvCxnSpPr>
            <p:nvPr/>
          </p:nvCxnSpPr>
          <p:spPr>
            <a:xfrm>
              <a:off x="1987313" y="2715201"/>
              <a:ext cx="1322557" cy="842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3"/>
              <a:endCxn id="6" idx="1"/>
            </p:cNvCxnSpPr>
            <p:nvPr/>
          </p:nvCxnSpPr>
          <p:spPr>
            <a:xfrm>
              <a:off x="2004944" y="3570294"/>
              <a:ext cx="1304926" cy="8535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5" idx="1"/>
            </p:cNvCxnSpPr>
            <p:nvPr/>
          </p:nvCxnSpPr>
          <p:spPr>
            <a:xfrm flipV="1">
              <a:off x="1968076" y="3557745"/>
              <a:ext cx="1341794" cy="87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6" idx="1"/>
            </p:cNvCxnSpPr>
            <p:nvPr/>
          </p:nvCxnSpPr>
          <p:spPr>
            <a:xfrm flipV="1">
              <a:off x="1985707" y="4423805"/>
              <a:ext cx="1324163" cy="18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7" idx="1"/>
            </p:cNvCxnSpPr>
            <p:nvPr/>
          </p:nvCxnSpPr>
          <p:spPr>
            <a:xfrm flipV="1">
              <a:off x="4893971" y="3557745"/>
              <a:ext cx="1202029" cy="884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5" idx="3"/>
            </p:cNvCxnSpPr>
            <p:nvPr/>
          </p:nvCxnSpPr>
          <p:spPr>
            <a:xfrm flipV="1">
              <a:off x="4893971" y="3534229"/>
              <a:ext cx="1304926" cy="23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4" idx="3"/>
            </p:cNvCxnSpPr>
            <p:nvPr/>
          </p:nvCxnSpPr>
          <p:spPr>
            <a:xfrm>
              <a:off x="4893972" y="2691685"/>
              <a:ext cx="1184385" cy="842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100375" y="5258801"/>
          <a:ext cx="4079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3" imgW="203040" imgH="355320" progId="Equation.DSMT4">
                  <p:embed/>
                </p:oleObj>
              </mc:Choice>
              <mc:Fallback>
                <p:oleObj name="Equation" r:id="rId3" imgW="2030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0375" y="5258801"/>
                        <a:ext cx="407987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753499" y="5247737"/>
          <a:ext cx="4079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5" imgW="203040" imgH="355320" progId="Equation.DSMT4">
                  <p:embed/>
                </p:oleObj>
              </mc:Choice>
              <mc:Fallback>
                <p:oleObj name="Equation" r:id="rId5" imgW="2030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53499" y="5247737"/>
                        <a:ext cx="407987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6825567" y="5247734"/>
          <a:ext cx="4079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7" imgW="203040" imgH="355320" progId="Equation.DSMT4">
                  <p:embed/>
                </p:oleObj>
              </mc:Choice>
              <mc:Fallback>
                <p:oleObj name="Equation" r:id="rId7" imgW="2030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567" y="5247734"/>
                        <a:ext cx="407987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157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J=</a:t>
            </a:r>
            <a:r>
              <a:rPr lang="en-US" altLang="zh-CN" dirty="0" err="1" smtClean="0"/>
              <a:t>u+v-w</a:t>
            </a:r>
            <a:r>
              <a:rPr lang="en-US" altLang="zh-CN" dirty="0" smtClean="0"/>
              <a:t>=a*</a:t>
            </a:r>
            <a:r>
              <a:rPr lang="en-US" altLang="zh-CN" dirty="0" err="1" smtClean="0"/>
              <a:t>b+a</a:t>
            </a:r>
            <a:r>
              <a:rPr lang="en-US" altLang="zh-CN" dirty="0" smtClean="0"/>
              <a:t>*c-(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)=(a-1)*(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ab+ac-b-c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So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974806"/>
              </p:ext>
            </p:extLst>
          </p:nvPr>
        </p:nvGraphicFramePr>
        <p:xfrm>
          <a:off x="1781489" y="2646073"/>
          <a:ext cx="1147060" cy="71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4" imgW="571320" imgH="355320" progId="Equation.DSMT4">
                  <p:embed/>
                </p:oleObj>
              </mc:Choice>
              <mc:Fallback>
                <p:oleObj name="Equation" r:id="rId4" imgW="5713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1489" y="2646073"/>
                        <a:ext cx="1147060" cy="713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789222"/>
              </p:ext>
            </p:extLst>
          </p:nvPr>
        </p:nvGraphicFramePr>
        <p:xfrm>
          <a:off x="3313516" y="2647011"/>
          <a:ext cx="11223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6" imgW="558720" imgH="355320" progId="Equation.DSMT4">
                  <p:embed/>
                </p:oleObj>
              </mc:Choice>
              <mc:Fallback>
                <p:oleObj name="Equation" r:id="rId6" imgW="5587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13516" y="2647011"/>
                        <a:ext cx="1122362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682921"/>
              </p:ext>
            </p:extLst>
          </p:nvPr>
        </p:nvGraphicFramePr>
        <p:xfrm>
          <a:off x="4947880" y="2647011"/>
          <a:ext cx="112236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8" imgW="558720" imgH="355320" progId="Equation.DSMT4">
                  <p:embed/>
                </p:oleObj>
              </mc:Choice>
              <mc:Fallback>
                <p:oleObj name="Equation" r:id="rId8" imgW="5587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47880" y="2647011"/>
                        <a:ext cx="1122362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7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Q1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What’s the difference between logistic regression and linear regression? Is logistic regression a linear model? </a:t>
            </a:r>
            <a:endParaRPr lang="zh-CN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53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 objective of linear regression is to minimize the regression loss. Logistic regression limit the output values range from 0 to 1 to minimize the classification loss. Linear regression requires that the dependent variable be a continuous numerical variables, while logistic regression needs a discrete variables.</a:t>
            </a:r>
          </a:p>
          <a:p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If the interface(or decision boundary) is linear, we say the model is linear model,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hus 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ogistic regression is </a:t>
            </a:r>
            <a:r>
              <a:rPr lang="en-US" altLang="zh-CN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a linear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model.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74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Q2: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What’s LOSS function with single example or total examples?</a:t>
            </a: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Try to give the “Logistic LOSS function”</a:t>
            </a:r>
            <a:endParaRPr lang="zh-CN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37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A2: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Loss function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Computes the error (discrepancy between output and ground truth) of single sample or total samples.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Cost function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verage Loss of entire training set(or a single mini-batch).</a:t>
            </a:r>
            <a:endParaRPr lang="zh-CN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562286"/>
              </p:ext>
            </p:extLst>
          </p:nvPr>
        </p:nvGraphicFramePr>
        <p:xfrm>
          <a:off x="2786856" y="4843306"/>
          <a:ext cx="6618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3" imgW="2717640" imgH="215640" progId="Equation.DSMT4">
                  <p:embed/>
                </p:oleObj>
              </mc:Choice>
              <mc:Fallback>
                <p:oleObj name="Equation" r:id="rId3" imgW="27176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6856" y="4843306"/>
                        <a:ext cx="6618287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17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does a neuron compute?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96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neuron computes a linear function (z =</a:t>
            </a:r>
            <a:r>
              <a:rPr lang="en-US" altLang="zh-CN" dirty="0" err="1" smtClean="0"/>
              <a:t>Wx+b</a:t>
            </a:r>
            <a:r>
              <a:rPr lang="en-US" altLang="zh-CN" dirty="0" smtClean="0"/>
              <a:t>) followed by a activation function(sigmoid, </a:t>
            </a:r>
            <a:r>
              <a:rPr lang="en-US" altLang="zh-CN" dirty="0" err="1" smtClean="0"/>
              <a:t>tanh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…)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5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</a:t>
            </a:r>
            <a:r>
              <a:rPr lang="en-US" altLang="zh-CN" dirty="0"/>
              <a:t>J(w) is model loss, try to </a:t>
            </a:r>
            <a:r>
              <a:rPr lang="en-US" altLang="zh-CN" dirty="0" smtClean="0"/>
              <a:t>give the </a:t>
            </a:r>
            <a:r>
              <a:rPr lang="en-US" altLang="zh-CN" dirty="0"/>
              <a:t>gradient descent </a:t>
            </a:r>
            <a:r>
              <a:rPr lang="en-US" altLang="zh-CN" dirty="0" smtClean="0"/>
              <a:t>process </a:t>
            </a:r>
            <a:r>
              <a:rPr lang="en-US" altLang="zh-CN" dirty="0"/>
              <a:t>to update the model parameters ‘w’.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10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The gradient descent process is defined as: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Where </a:t>
            </a:r>
            <a:r>
              <a:rPr lang="en-US" altLang="zh-CN" dirty="0"/>
              <a:t>learning </a:t>
            </a:r>
            <a:r>
              <a:rPr lang="en-US" altLang="zh-CN" dirty="0" smtClean="0"/>
              <a:t>rate      is </a:t>
            </a:r>
            <a:r>
              <a:rPr lang="en-US" altLang="zh-CN" dirty="0"/>
              <a:t>determined </a:t>
            </a:r>
            <a:r>
              <a:rPr lang="en-US" altLang="zh-CN" dirty="0" smtClean="0"/>
              <a:t>manually.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A4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539070"/>
              </p:ext>
            </p:extLst>
          </p:nvPr>
        </p:nvGraphicFramePr>
        <p:xfrm>
          <a:off x="4839885" y="2455314"/>
          <a:ext cx="2254334" cy="1598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698400" imgH="495000" progId="Equation.DSMT4">
                  <p:embed/>
                </p:oleObj>
              </mc:Choice>
              <mc:Fallback>
                <p:oleObj name="Equation" r:id="rId3" imgW="6984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9885" y="2455314"/>
                        <a:ext cx="2254334" cy="1598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内容占位符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881884"/>
              </p:ext>
            </p:extLst>
          </p:nvPr>
        </p:nvGraphicFramePr>
        <p:xfrm>
          <a:off x="4078309" y="4418370"/>
          <a:ext cx="450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5" imgW="139680" imgH="126720" progId="Equation.DSMT4">
                  <p:embed/>
                </p:oleObj>
              </mc:Choice>
              <mc:Fallback>
                <p:oleObj name="Equation" r:id="rId5" imgW="13968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8309" y="4418370"/>
                        <a:ext cx="45085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78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345</Words>
  <Application>Microsoft Office PowerPoint</Application>
  <PresentationFormat>宽屏</PresentationFormat>
  <Paragraphs>62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Questions</vt:lpstr>
      <vt:lpstr>Q1</vt:lpstr>
      <vt:lpstr>A1</vt:lpstr>
      <vt:lpstr>Q2:</vt:lpstr>
      <vt:lpstr>A2:</vt:lpstr>
      <vt:lpstr>Q3</vt:lpstr>
      <vt:lpstr>A3</vt:lpstr>
      <vt:lpstr>Q4</vt:lpstr>
      <vt:lpstr>A4</vt:lpstr>
      <vt:lpstr>Q5</vt:lpstr>
      <vt:lpstr>A5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28</cp:revision>
  <dcterms:created xsi:type="dcterms:W3CDTF">2018-10-15T08:30:11Z</dcterms:created>
  <dcterms:modified xsi:type="dcterms:W3CDTF">2018-10-17T09:24:15Z</dcterms:modified>
</cp:coreProperties>
</file>