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5"/>
  </p:notesMasterIdLst>
  <p:sldIdLst>
    <p:sldId id="276" r:id="rId2"/>
    <p:sldId id="257" r:id="rId3"/>
    <p:sldId id="258" r:id="rId4"/>
    <p:sldId id="279" r:id="rId5"/>
    <p:sldId id="283" r:id="rId6"/>
    <p:sldId id="270" r:id="rId7"/>
    <p:sldId id="271" r:id="rId8"/>
    <p:sldId id="296" r:id="rId9"/>
    <p:sldId id="307" r:id="rId10"/>
    <p:sldId id="285" r:id="rId11"/>
    <p:sldId id="303" r:id="rId12"/>
    <p:sldId id="277"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F0936-9D04-489F-89EE-B49E37805373}"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991C-46D3-416F-9021-6338CCF3BB85}" type="slidenum">
              <a:rPr lang="zh-CN" altLang="en-US" smtClean="0"/>
              <a:t>‹#›</a:t>
            </a:fld>
            <a:endParaRPr lang="zh-CN" altLang="en-US"/>
          </a:p>
        </p:txBody>
      </p:sp>
    </p:spTree>
    <p:extLst>
      <p:ext uri="{BB962C8B-B14F-4D97-AF65-F5344CB8AC3E}">
        <p14:creationId xmlns:p14="http://schemas.microsoft.com/office/powerpoint/2010/main" val="373833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5A991C-46D3-416F-9021-6338CCF3BB85}" type="slidenum">
              <a:rPr lang="zh-CN" altLang="en-US" smtClean="0"/>
              <a:t>1</a:t>
            </a:fld>
            <a:endParaRPr lang="zh-CN" altLang="en-US"/>
          </a:p>
        </p:txBody>
      </p:sp>
    </p:spTree>
    <p:extLst>
      <p:ext uri="{BB962C8B-B14F-4D97-AF65-F5344CB8AC3E}">
        <p14:creationId xmlns:p14="http://schemas.microsoft.com/office/powerpoint/2010/main" val="2357749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63964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79815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212046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167009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37595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240829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273197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324018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18122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143163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DDA3E65-B172-4E41-A04D-2267E8C9BD45}"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316414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A3E65-B172-4E41-A04D-2267E8C9BD45}" type="datetimeFigureOut">
              <a:rPr lang="zh-CN" altLang="en-US" smtClean="0"/>
              <a:t>2018/11/7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1F9C9-F96D-48FF-B1A3-5AF0D97FCEC9}" type="slidenum">
              <a:rPr lang="zh-CN" altLang="en-US" smtClean="0"/>
              <a:t>‹#›</a:t>
            </a:fld>
            <a:endParaRPr lang="zh-CN" altLang="en-US"/>
          </a:p>
        </p:txBody>
      </p:sp>
    </p:spTree>
    <p:extLst>
      <p:ext uri="{BB962C8B-B14F-4D97-AF65-F5344CB8AC3E}">
        <p14:creationId xmlns:p14="http://schemas.microsoft.com/office/powerpoint/2010/main" val="3291623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3146"/>
            <a:ext cx="10515600" cy="1325563"/>
          </a:xfrm>
        </p:spPr>
        <p:txBody>
          <a:bodyPr/>
          <a:lstStyle/>
          <a:p>
            <a:r>
              <a:rPr lang="en-US" altLang="zh-CN" dirty="0"/>
              <a:t>Questions</a:t>
            </a:r>
            <a:endParaRPr lang="zh-CN" altLang="en-US" dirty="0"/>
          </a:p>
        </p:txBody>
      </p:sp>
      <p:sp>
        <p:nvSpPr>
          <p:cNvPr id="3" name="内容占位符 2"/>
          <p:cNvSpPr>
            <a:spLocks noGrp="1"/>
          </p:cNvSpPr>
          <p:nvPr>
            <p:ph idx="1"/>
          </p:nvPr>
        </p:nvSpPr>
        <p:spPr>
          <a:xfrm>
            <a:off x="838200" y="769693"/>
            <a:ext cx="10783081" cy="5247116"/>
          </a:xfrm>
        </p:spPr>
        <p:txBody>
          <a:bodyPr>
            <a:normAutofit/>
          </a:bodyPr>
          <a:lstStyle/>
          <a:p>
            <a:r>
              <a:rPr lang="en-US" altLang="zh-CN" dirty="0"/>
              <a:t>1.</a:t>
            </a:r>
            <a:r>
              <a:rPr lang="en-US" altLang="zh-CN" kern="100" dirty="0">
                <a:latin typeface="Calibri" panose="020F0502020204030204" pitchFamily="34" charset="0"/>
                <a:cs typeface="Times New Roman" panose="02020603050405020304" pitchFamily="18" charset="0"/>
              </a:rPr>
              <a:t> </a:t>
            </a:r>
            <a:r>
              <a:rPr lang="en-US" altLang="zh-CN" dirty="0"/>
              <a:t>Does mini-batch gradient descent’s performance always lower than full-batch gradient descent?</a:t>
            </a:r>
          </a:p>
          <a:p>
            <a:r>
              <a:rPr lang="en-US" altLang="zh-CN" dirty="0"/>
              <a:t>2.</a:t>
            </a:r>
            <a:r>
              <a:rPr lang="en-US" altLang="zh-CN" kern="100" dirty="0">
                <a:latin typeface="Calibri" panose="020F0502020204030204" pitchFamily="34" charset="0"/>
                <a:cs typeface="Times New Roman" panose="02020603050405020304" pitchFamily="18" charset="0"/>
              </a:rPr>
              <a:t> </a:t>
            </a:r>
            <a:r>
              <a:rPr lang="en-US" altLang="zh-CN" dirty="0"/>
              <a:t>What is exponential weighted average? What is bias correction of exponential weighted average?</a:t>
            </a:r>
          </a:p>
          <a:p>
            <a:r>
              <a:rPr lang="en-US" altLang="zh-CN" dirty="0"/>
              <a:t>3. Why should we decay the learning rate during training epochs? </a:t>
            </a:r>
            <a:endParaRPr lang="en-US" altLang="zh-CN" dirty="0" smtClean="0"/>
          </a:p>
          <a:p>
            <a:r>
              <a:rPr lang="en-US" altLang="zh-CN" dirty="0" smtClean="0"/>
              <a:t>4.</a:t>
            </a:r>
            <a:r>
              <a:rPr lang="en-US" altLang="zh-CN" dirty="0"/>
              <a:t> What is “local optima” problem at high-dimensional inputs? What can be done to this problem</a:t>
            </a:r>
            <a:r>
              <a:rPr lang="en-US" altLang="zh-CN" dirty="0" smtClean="0"/>
              <a:t>?</a:t>
            </a:r>
            <a:endParaRPr lang="en-US" altLang="zh-CN" dirty="0"/>
          </a:p>
          <a:p>
            <a:r>
              <a:rPr lang="en-US" altLang="zh-CN" dirty="0"/>
              <a:t>5</a:t>
            </a:r>
            <a:r>
              <a:rPr lang="en-US" altLang="zh-CN" dirty="0" smtClean="0"/>
              <a:t>. </a:t>
            </a:r>
            <a:r>
              <a:rPr lang="en-US" altLang="zh-CN" dirty="0"/>
              <a:t>Try to write </a:t>
            </a:r>
            <a:r>
              <a:rPr lang="en-US" altLang="zh-CN" dirty="0" smtClean="0"/>
              <a:t>down the </a:t>
            </a:r>
            <a:r>
              <a:rPr lang="en-US" altLang="zh-CN" b="1" dirty="0"/>
              <a:t>Adam</a:t>
            </a:r>
            <a:r>
              <a:rPr lang="en-US" altLang="zh-CN" dirty="0"/>
              <a:t>’s formulas.</a:t>
            </a:r>
            <a:endParaRPr lang="zh-CN" altLang="zh-CN" dirty="0"/>
          </a:p>
          <a:p>
            <a:r>
              <a:rPr lang="en-US" altLang="zh-CN" dirty="0" smtClean="0"/>
              <a:t>6. </a:t>
            </a:r>
            <a:r>
              <a:rPr lang="en-US" altLang="zh-CN" dirty="0"/>
              <a:t>These plots were generated with GD, GD with small momentum and GD with large momentum. Which curve corresponds to which algorithm?</a:t>
            </a:r>
          </a:p>
          <a:p>
            <a:endParaRPr lang="zh-CN"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138" y="5296503"/>
            <a:ext cx="4057755" cy="1656388"/>
          </a:xfrm>
          <a:prstGeom prst="rect">
            <a:avLst/>
          </a:prstGeom>
        </p:spPr>
      </p:pic>
    </p:spTree>
    <p:extLst>
      <p:ext uri="{BB962C8B-B14F-4D97-AF65-F5344CB8AC3E}">
        <p14:creationId xmlns:p14="http://schemas.microsoft.com/office/powerpoint/2010/main" val="1475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Q5</a:t>
            </a:r>
            <a:endParaRPr lang="zh-CN" altLang="en-US" dirty="0"/>
          </a:p>
        </p:txBody>
      </p:sp>
      <p:sp>
        <p:nvSpPr>
          <p:cNvPr id="3" name="内容占位符 2"/>
          <p:cNvSpPr>
            <a:spLocks noGrp="1"/>
          </p:cNvSpPr>
          <p:nvPr>
            <p:ph idx="1"/>
          </p:nvPr>
        </p:nvSpPr>
        <p:spPr/>
        <p:txBody>
          <a:bodyPr/>
          <a:lstStyle/>
          <a:p>
            <a:r>
              <a:rPr lang="en-US" altLang="zh-CN" dirty="0"/>
              <a:t>Try to </a:t>
            </a:r>
            <a:r>
              <a:rPr lang="en-US" altLang="zh-CN" dirty="0" smtClean="0"/>
              <a:t>write down the </a:t>
            </a:r>
            <a:r>
              <a:rPr lang="en-US" altLang="zh-CN" b="1" dirty="0" smtClean="0"/>
              <a:t>Adam</a:t>
            </a:r>
            <a:r>
              <a:rPr lang="en-US" altLang="zh-CN" dirty="0" smtClean="0"/>
              <a:t>’s </a:t>
            </a:r>
            <a:r>
              <a:rPr lang="en-US" altLang="zh-CN" dirty="0"/>
              <a:t>formulas.</a:t>
            </a:r>
            <a:endParaRPr lang="zh-CN" altLang="zh-CN" dirty="0"/>
          </a:p>
        </p:txBody>
      </p:sp>
    </p:spTree>
    <p:extLst>
      <p:ext uri="{BB962C8B-B14F-4D97-AF65-F5344CB8AC3E}">
        <p14:creationId xmlns:p14="http://schemas.microsoft.com/office/powerpoint/2010/main" val="339566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A5</a:t>
            </a:r>
            <a:endParaRPr lang="zh-CN" altLang="en-US" dirty="0"/>
          </a:p>
        </p:txBody>
      </p:sp>
      <p:sp>
        <p:nvSpPr>
          <p:cNvPr id="3" name="内容占位符 2"/>
          <p:cNvSpPr>
            <a:spLocks noGrp="1"/>
          </p:cNvSpPr>
          <p:nvPr>
            <p:ph idx="1"/>
          </p:nvPr>
        </p:nvSpPr>
        <p:spPr>
          <a:xfrm>
            <a:off x="838200" y="1690688"/>
            <a:ext cx="10515600" cy="4351338"/>
          </a:xfrm>
        </p:spPr>
        <p:txBody>
          <a:bodyPr/>
          <a:lstStyle/>
          <a:p>
            <a:r>
              <a:rPr lang="en-US" altLang="zh-CN" dirty="0"/>
              <a:t>ADAM:</a:t>
            </a:r>
          </a:p>
          <a:p>
            <a:pPr marL="0" indent="0">
              <a:buNone/>
            </a:pPr>
            <a:endParaRPr lang="en-US" altLang="zh-CN" dirty="0"/>
          </a:p>
          <a:p>
            <a:endParaRPr lang="zh-CN" altLang="en-US" dirty="0"/>
          </a:p>
        </p:txBody>
      </p:sp>
      <p:pic>
        <p:nvPicPr>
          <p:cNvPr id="5" name="图片 4">
            <a:extLst>
              <a:ext uri="{FF2B5EF4-FFF2-40B4-BE49-F238E27FC236}">
                <a16:creationId xmlns="" xmlns:a16="http://schemas.microsoft.com/office/drawing/2014/main" id="{8D63EAD8-5659-4A24-A81C-C58323E7745B}"/>
              </a:ext>
            </a:extLst>
          </p:cNvPr>
          <p:cNvPicPr>
            <a:picLocks noChangeAspect="1"/>
          </p:cNvPicPr>
          <p:nvPr/>
        </p:nvPicPr>
        <p:blipFill>
          <a:blip r:embed="rId2"/>
          <a:stretch>
            <a:fillRect/>
          </a:stretch>
        </p:blipFill>
        <p:spPr>
          <a:xfrm>
            <a:off x="247772" y="2363821"/>
            <a:ext cx="6382808" cy="3781722"/>
          </a:xfrm>
          <a:prstGeom prst="rect">
            <a:avLst/>
          </a:prstGeom>
        </p:spPr>
      </p:pic>
      <p:sp>
        <p:nvSpPr>
          <p:cNvPr id="6" name="文本框 5">
            <a:extLst>
              <a:ext uri="{FF2B5EF4-FFF2-40B4-BE49-F238E27FC236}">
                <a16:creationId xmlns="" xmlns:a16="http://schemas.microsoft.com/office/drawing/2014/main" id="{F06A0EEE-D0A0-4612-BBE9-F4BED26ED50C}"/>
              </a:ext>
            </a:extLst>
          </p:cNvPr>
          <p:cNvSpPr txBox="1"/>
          <p:nvPr/>
        </p:nvSpPr>
        <p:spPr>
          <a:xfrm>
            <a:off x="6304547" y="2499334"/>
            <a:ext cx="5033211"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L is the number of layers </a:t>
            </a:r>
          </a:p>
          <a:p>
            <a:pPr marL="342900" indent="-342900">
              <a:buFont typeface="Arial" panose="020B0604020202020204" pitchFamily="34" charset="0"/>
              <a:buChar char="•"/>
            </a:pPr>
            <a:r>
              <a:rPr lang="el-GR" altLang="zh-CN" sz="2400" dirty="0"/>
              <a:t>β1 </a:t>
            </a:r>
            <a:r>
              <a:rPr lang="en-US" altLang="zh-CN" sz="2400" dirty="0"/>
              <a:t>and </a:t>
            </a:r>
            <a:r>
              <a:rPr lang="el-GR" altLang="zh-CN" sz="2400" dirty="0"/>
              <a:t>β2 </a:t>
            </a:r>
            <a:r>
              <a:rPr lang="en-US" altLang="zh-CN" sz="2400" dirty="0"/>
              <a:t>are hyperparameters that control the two exponentially weighted averages. In general,</a:t>
            </a:r>
            <a:r>
              <a:rPr lang="el-GR" altLang="zh-CN" sz="2400" dirty="0"/>
              <a:t>β1=0.9 β2 =0.999</a:t>
            </a:r>
            <a:endParaRPr lang="en-US" altLang="zh-CN" sz="2400" dirty="0"/>
          </a:p>
          <a:p>
            <a:pPr marL="342900" indent="-342900">
              <a:buFont typeface="Arial" panose="020B0604020202020204" pitchFamily="34" charset="0"/>
              <a:buChar char="•"/>
            </a:pPr>
            <a:r>
              <a:rPr lang="el-GR" altLang="zh-CN" sz="2400" dirty="0"/>
              <a:t>α</a:t>
            </a:r>
            <a:r>
              <a:rPr lang="en-US" altLang="zh-CN" sz="2400" dirty="0"/>
              <a:t> is the learning rate </a:t>
            </a:r>
          </a:p>
          <a:p>
            <a:pPr marL="342900" indent="-342900">
              <a:buFont typeface="Arial" panose="020B0604020202020204" pitchFamily="34" charset="0"/>
              <a:buChar char="•"/>
            </a:pPr>
            <a:r>
              <a:rPr lang="el-GR" altLang="zh-CN" sz="2400" dirty="0"/>
              <a:t>ε </a:t>
            </a:r>
            <a:r>
              <a:rPr lang="en-US" altLang="zh-CN" sz="2400" dirty="0"/>
              <a:t>is a very small number to avoid dividing by zero ,usually set 10^−8</a:t>
            </a:r>
          </a:p>
        </p:txBody>
      </p:sp>
    </p:spTree>
    <p:extLst>
      <p:ext uri="{BB962C8B-B14F-4D97-AF65-F5344CB8AC3E}">
        <p14:creationId xmlns:p14="http://schemas.microsoft.com/office/powerpoint/2010/main" val="198256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00" dirty="0" smtClean="0">
                <a:latin typeface="Calibri" panose="020F0502020204030204" pitchFamily="34" charset="0"/>
                <a:cs typeface="Times New Roman" panose="02020603050405020304" pitchFamily="18" charset="0"/>
              </a:rPr>
              <a:t>Q6</a:t>
            </a:r>
            <a:endParaRPr lang="zh-CN" altLang="en-US" dirty="0"/>
          </a:p>
        </p:txBody>
      </p:sp>
      <p:sp>
        <p:nvSpPr>
          <p:cNvPr id="3" name="内容占位符 2"/>
          <p:cNvSpPr>
            <a:spLocks noGrp="1"/>
          </p:cNvSpPr>
          <p:nvPr>
            <p:ph idx="1"/>
          </p:nvPr>
        </p:nvSpPr>
        <p:spPr/>
        <p:txBody>
          <a:bodyPr/>
          <a:lstStyle/>
          <a:p>
            <a:r>
              <a:rPr lang="zh-CN" altLang="zh-CN" dirty="0"/>
              <a:t> </a:t>
            </a:r>
            <a:r>
              <a:rPr lang="en-US" altLang="zh-CN" dirty="0"/>
              <a:t>Consider this figure:</a:t>
            </a:r>
          </a:p>
          <a:p>
            <a:endParaRPr lang="en-US" altLang="zh-CN" dirty="0"/>
          </a:p>
          <a:p>
            <a:endParaRPr lang="en-US" altLang="zh-CN" dirty="0"/>
          </a:p>
          <a:p>
            <a:endParaRPr lang="en-US" altLang="zh-CN" dirty="0"/>
          </a:p>
          <a:p>
            <a:endParaRPr lang="en-US" altLang="zh-CN" dirty="0"/>
          </a:p>
          <a:p>
            <a:r>
              <a:rPr lang="en-US" altLang="zh-CN" dirty="0"/>
              <a:t>These plots were generated with GD, GD with small momentum and GD with large momentum. Which curve corresponds to which algorithm?</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181" y="2295615"/>
            <a:ext cx="4876800" cy="1990725"/>
          </a:xfrm>
          <a:prstGeom prst="rect">
            <a:avLst/>
          </a:prstGeom>
        </p:spPr>
      </p:pic>
    </p:spTree>
    <p:extLst>
      <p:ext uri="{BB962C8B-B14F-4D97-AF65-F5344CB8AC3E}">
        <p14:creationId xmlns:p14="http://schemas.microsoft.com/office/powerpoint/2010/main" val="185649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00" dirty="0" smtClean="0">
                <a:latin typeface="Calibri" panose="020F0502020204030204" pitchFamily="34" charset="0"/>
                <a:cs typeface="Times New Roman" panose="02020603050405020304" pitchFamily="18" charset="0"/>
              </a:rPr>
              <a:t>A6</a:t>
            </a:r>
            <a:endParaRPr lang="zh-CN" altLang="en-US" dirty="0"/>
          </a:p>
        </p:txBody>
      </p:sp>
      <p:sp>
        <p:nvSpPr>
          <p:cNvPr id="6" name="内容占位符 2"/>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GD with momentum:</a:t>
            </a:r>
          </a:p>
          <a:p>
            <a:pPr marL="0" indent="0">
              <a:buFont typeface="Arial" panose="020B0604020202020204" pitchFamily="34" charset="0"/>
              <a:buNone/>
            </a:pPr>
            <a:endParaRPr lang="zh-CN" altLang="en-US" dirty="0"/>
          </a:p>
        </p:txBody>
      </p:sp>
      <p:pic>
        <p:nvPicPr>
          <p:cNvPr id="7" name="图片 6">
            <a:extLst>
              <a:ext uri="{FF2B5EF4-FFF2-40B4-BE49-F238E27FC236}">
                <a16:creationId xmlns="" xmlns:a16="http://schemas.microsoft.com/office/drawing/2014/main" id="{4900AB02-6A01-4D55-A838-04091CA3FD57}"/>
              </a:ext>
            </a:extLst>
          </p:cNvPr>
          <p:cNvPicPr>
            <a:picLocks noChangeAspect="1"/>
          </p:cNvPicPr>
          <p:nvPr/>
        </p:nvPicPr>
        <p:blipFill>
          <a:blip r:embed="rId2"/>
          <a:stretch>
            <a:fillRect/>
          </a:stretch>
        </p:blipFill>
        <p:spPr>
          <a:xfrm>
            <a:off x="838200" y="2080132"/>
            <a:ext cx="4252218" cy="2171026"/>
          </a:xfrm>
          <a:prstGeom prst="rect">
            <a:avLst/>
          </a:prstGeom>
        </p:spPr>
      </p:pic>
      <p:pic>
        <p:nvPicPr>
          <p:cNvPr id="8" name="Picture 2" descr="https://img-blog.csdn.net/20180103145434694?watermark/2/text/aHR0cDovL2Jsb2cuY3Nkbi5uZXQvd3F5MjAxNDAxMDE=/font/5a6L5L2T/fontsize/400/fill/I0JBQkFCMA==/dissolve/70/gravity/SouthEast">
            <a:extLst>
              <a:ext uri="{FF2B5EF4-FFF2-40B4-BE49-F238E27FC236}">
                <a16:creationId xmlns="" xmlns:a16="http://schemas.microsoft.com/office/drawing/2014/main" id="{815F41D7-6355-49B8-B832-42DFB0FB8C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69"/>
          <a:stretch/>
        </p:blipFill>
        <p:spPr bwMode="auto">
          <a:xfrm>
            <a:off x="4900837" y="1367890"/>
            <a:ext cx="6769795" cy="377419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9299" y="2363548"/>
            <a:ext cx="6213220" cy="2536256"/>
          </a:xfrm>
          <a:prstGeom prst="rect">
            <a:avLst/>
          </a:prstGeom>
        </p:spPr>
      </p:pic>
      <p:sp>
        <p:nvSpPr>
          <p:cNvPr id="10" name="文本框 9">
            <a:extLst>
              <a:ext uri="{FF2B5EF4-FFF2-40B4-BE49-F238E27FC236}">
                <a16:creationId xmlns="" xmlns:a16="http://schemas.microsoft.com/office/drawing/2014/main" id="{56236CF2-600F-40C0-8C65-BF923047EE99}"/>
              </a:ext>
            </a:extLst>
          </p:cNvPr>
          <p:cNvSpPr txBox="1"/>
          <p:nvPr/>
        </p:nvSpPr>
        <p:spPr>
          <a:xfrm>
            <a:off x="1146406" y="4325592"/>
            <a:ext cx="6246432" cy="1569660"/>
          </a:xfrm>
          <a:prstGeom prst="rect">
            <a:avLst/>
          </a:prstGeom>
          <a:noFill/>
        </p:spPr>
        <p:txBody>
          <a:bodyPr wrap="square" rtlCol="0">
            <a:spAutoFit/>
          </a:bodyPr>
          <a:lstStyle/>
          <a:p>
            <a:r>
              <a:rPr lang="en-US" altLang="zh-CN" sz="2400" dirty="0"/>
              <a:t>(1) is gradient descent.</a:t>
            </a:r>
          </a:p>
          <a:p>
            <a:r>
              <a:rPr lang="en-US" altLang="zh-CN" sz="2400" dirty="0"/>
              <a:t>(2) is gradient descent with small momentum.</a:t>
            </a:r>
          </a:p>
          <a:p>
            <a:r>
              <a:rPr lang="en-US" altLang="zh-CN" sz="2400" dirty="0"/>
              <a:t>(3) is gradient descent with large momentum.</a:t>
            </a:r>
            <a:endParaRPr lang="zh-CN" altLang="en-US" sz="2400" dirty="0"/>
          </a:p>
          <a:p>
            <a:endParaRPr lang="zh-CN" altLang="en-US" sz="2400" dirty="0"/>
          </a:p>
        </p:txBody>
      </p:sp>
    </p:spTree>
    <p:extLst>
      <p:ext uri="{BB962C8B-B14F-4D97-AF65-F5344CB8AC3E}">
        <p14:creationId xmlns:p14="http://schemas.microsoft.com/office/powerpoint/2010/main" val="45692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00" dirty="0">
                <a:latin typeface="Calibri" panose="020F0502020204030204" pitchFamily="34" charset="0"/>
                <a:cs typeface="Times New Roman" panose="02020603050405020304" pitchFamily="18" charset="0"/>
              </a:rPr>
              <a:t>Q1</a:t>
            </a:r>
            <a:endParaRPr lang="zh-CN" altLang="en-US" dirty="0"/>
          </a:p>
        </p:txBody>
      </p:sp>
      <p:sp>
        <p:nvSpPr>
          <p:cNvPr id="3" name="内容占位符 2"/>
          <p:cNvSpPr>
            <a:spLocks noGrp="1"/>
          </p:cNvSpPr>
          <p:nvPr>
            <p:ph idx="1"/>
          </p:nvPr>
        </p:nvSpPr>
        <p:spPr/>
        <p:txBody>
          <a:bodyPr/>
          <a:lstStyle/>
          <a:p>
            <a:r>
              <a:rPr lang="en-US" altLang="zh-CN" dirty="0"/>
              <a:t>Does mini-batch gradient descent’s performance always lower than full-batch gradient descent?</a:t>
            </a:r>
          </a:p>
          <a:p>
            <a:endParaRPr lang="zh-CN" altLang="en-US" dirty="0"/>
          </a:p>
        </p:txBody>
      </p:sp>
    </p:spTree>
    <p:extLst>
      <p:ext uri="{BB962C8B-B14F-4D97-AF65-F5344CB8AC3E}">
        <p14:creationId xmlns:p14="http://schemas.microsoft.com/office/powerpoint/2010/main" val="388253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00" dirty="0">
                <a:latin typeface="Calibri" panose="020F0502020204030204" pitchFamily="34" charset="0"/>
                <a:cs typeface="Times New Roman" panose="02020603050405020304" pitchFamily="18" charset="0"/>
              </a:rPr>
              <a:t>A1</a:t>
            </a:r>
            <a:endParaRPr lang="zh-CN" altLang="en-US" dirty="0"/>
          </a:p>
        </p:txBody>
      </p:sp>
      <p:sp>
        <p:nvSpPr>
          <p:cNvPr id="3" name="内容占位符 2"/>
          <p:cNvSpPr>
            <a:spLocks noGrp="1"/>
          </p:cNvSpPr>
          <p:nvPr>
            <p:ph idx="1"/>
          </p:nvPr>
        </p:nvSpPr>
        <p:spPr>
          <a:xfrm>
            <a:off x="838200" y="1509623"/>
            <a:ext cx="10515600" cy="4667340"/>
          </a:xfrm>
        </p:spPr>
        <p:txBody>
          <a:bodyPr>
            <a:normAutofit/>
          </a:bodyPr>
          <a:lstStyle/>
          <a:p>
            <a:r>
              <a:rPr lang="en-US" altLang="zh-CN" dirty="0"/>
              <a:t>No. </a:t>
            </a:r>
          </a:p>
          <a:p>
            <a:r>
              <a:rPr lang="en-US" altLang="zh-CN" dirty="0"/>
              <a:t>Full-batch gradient descent may fall into the saddle point or worse local minimal. </a:t>
            </a:r>
          </a:p>
          <a:p>
            <a:r>
              <a:rPr lang="en-US" altLang="zh-CN" dirty="0"/>
              <a:t>Mini-batch gradient descent can jump out these points because each iteration the training samples are different</a:t>
            </a:r>
            <a:r>
              <a:rPr lang="en-US" altLang="zh-CN" dirty="0" smtClean="0"/>
              <a:t>.</a:t>
            </a:r>
          </a:p>
          <a:p>
            <a:r>
              <a:rPr lang="en-US" altLang="zh-CN" dirty="0" smtClean="0"/>
              <a:t>If the sample size is very small, the batch gradient descent algorithm is adopted, otherwise the small batch gradient descent algorithm should be used.</a:t>
            </a:r>
          </a:p>
          <a:p>
            <a:r>
              <a:rPr lang="en-US" altLang="zh-CN" dirty="0" smtClean="0"/>
              <a:t>If sample comes by online manner, use the stochastic gradient descent algorithm(we have no other choices).</a:t>
            </a:r>
            <a:endParaRPr lang="en-US" altLang="zh-CN" sz="3200" dirty="0" smtClean="0"/>
          </a:p>
          <a:p>
            <a:endParaRPr lang="zh-CN" altLang="zh-CN" dirty="0"/>
          </a:p>
        </p:txBody>
      </p:sp>
    </p:spTree>
    <p:extLst>
      <p:ext uri="{BB962C8B-B14F-4D97-AF65-F5344CB8AC3E}">
        <p14:creationId xmlns:p14="http://schemas.microsoft.com/office/powerpoint/2010/main" val="419674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Q2</a:t>
            </a:r>
            <a:endParaRPr lang="zh-CN" altLang="en-US" dirty="0"/>
          </a:p>
        </p:txBody>
      </p:sp>
      <p:sp>
        <p:nvSpPr>
          <p:cNvPr id="3" name="内容占位符 2"/>
          <p:cNvSpPr>
            <a:spLocks noGrp="1"/>
          </p:cNvSpPr>
          <p:nvPr>
            <p:ph idx="1"/>
          </p:nvPr>
        </p:nvSpPr>
        <p:spPr/>
        <p:txBody>
          <a:bodyPr/>
          <a:lstStyle/>
          <a:p>
            <a:r>
              <a:rPr lang="en-US" altLang="zh-CN" dirty="0"/>
              <a:t>What is exponential weighted average? What is bias correction of exponential weighted average?</a:t>
            </a:r>
            <a:endParaRPr lang="zh-CN" altLang="en-US" dirty="0"/>
          </a:p>
        </p:txBody>
      </p:sp>
    </p:spTree>
    <p:extLst>
      <p:ext uri="{BB962C8B-B14F-4D97-AF65-F5344CB8AC3E}">
        <p14:creationId xmlns:p14="http://schemas.microsoft.com/office/powerpoint/2010/main" val="374339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00" dirty="0">
                <a:latin typeface="Calibri" panose="020F0502020204030204" pitchFamily="34" charset="0"/>
                <a:cs typeface="Times New Roman" panose="02020603050405020304" pitchFamily="18" charset="0"/>
              </a:rPr>
              <a:t>A2</a:t>
            </a:r>
            <a:endParaRPr lang="zh-CN" altLang="en-US" dirty="0"/>
          </a:p>
        </p:txBody>
      </p:sp>
      <p:sp>
        <p:nvSpPr>
          <p:cNvPr id="3" name="内容占位符 2"/>
          <p:cNvSpPr>
            <a:spLocks noGrp="1"/>
          </p:cNvSpPr>
          <p:nvPr>
            <p:ph idx="1"/>
          </p:nvPr>
        </p:nvSpPr>
        <p:spPr/>
        <p:txBody>
          <a:bodyPr/>
          <a:lstStyle/>
          <a:p>
            <a:r>
              <a:rPr lang="en-US" altLang="zh-CN" dirty="0"/>
              <a:t>Exponential weighted average use the actual value and the estimated value of the previous period to make a prediction for the next estimated value, which is calculated as:</a:t>
            </a:r>
          </a:p>
          <a:p>
            <a:endParaRPr lang="en-US" altLang="zh-CN" dirty="0"/>
          </a:p>
          <a:p>
            <a:endParaRPr lang="en-US" altLang="zh-CN" dirty="0"/>
          </a:p>
          <a:p>
            <a:r>
              <a:rPr lang="en-US" altLang="zh-CN" dirty="0"/>
              <a:t>            is bias correction which is used to correct the results in initial phase of training and helps getting better estimation early.</a:t>
            </a:r>
            <a:endParaRPr lang="zh-CN" altLang="zh-CN" dirty="0"/>
          </a:p>
          <a:p>
            <a:endParaRPr lang="zh-CN" altLang="zh-CN" dirty="0"/>
          </a:p>
        </p:txBody>
      </p:sp>
      <p:sp>
        <p:nvSpPr>
          <p:cNvPr id="14"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97681629"/>
              </p:ext>
            </p:extLst>
          </p:nvPr>
        </p:nvGraphicFramePr>
        <p:xfrm>
          <a:off x="4011282" y="3295289"/>
          <a:ext cx="3803126" cy="517585"/>
        </p:xfrm>
        <a:graphic>
          <a:graphicData uri="http://schemas.openxmlformats.org/presentationml/2006/ole">
            <mc:AlternateContent xmlns:mc="http://schemas.openxmlformats.org/markup-compatibility/2006">
              <mc:Choice xmlns:v="urn:schemas-microsoft-com:vml" Requires="v">
                <p:oleObj spid="_x0000_s1111" name="Equation" r:id="rId3" imgW="1612900" imgH="215900" progId="Equation.DSMT4">
                  <p:embed/>
                </p:oleObj>
              </mc:Choice>
              <mc:Fallback>
                <p:oleObj name="Equation" r:id="rId3" imgW="1612900" imgH="2159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282" y="3295289"/>
                        <a:ext cx="3803126" cy="517585"/>
                      </a:xfrm>
                      <a:prstGeom prst="rect">
                        <a:avLst/>
                      </a:prstGeom>
                      <a:noFill/>
                    </p:spPr>
                  </p:pic>
                </p:oleObj>
              </mc:Fallback>
            </mc:AlternateContent>
          </a:graphicData>
        </a:graphic>
      </p:graphicFrame>
      <p:sp>
        <p:nvSpPr>
          <p:cNvPr id="16"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208871989"/>
              </p:ext>
            </p:extLst>
          </p:nvPr>
        </p:nvGraphicFramePr>
        <p:xfrm>
          <a:off x="1147313" y="4140679"/>
          <a:ext cx="1000663" cy="403776"/>
        </p:xfrm>
        <a:graphic>
          <a:graphicData uri="http://schemas.openxmlformats.org/presentationml/2006/ole">
            <mc:AlternateContent xmlns:mc="http://schemas.openxmlformats.org/markup-compatibility/2006">
              <mc:Choice xmlns:v="urn:schemas-microsoft-com:vml" Requires="v">
                <p:oleObj spid="_x0000_s1112" name="Equation" r:id="rId5" imgW="545626" imgH="215713" progId="Equation.DSMT4">
                  <p:embed/>
                </p:oleObj>
              </mc:Choice>
              <mc:Fallback>
                <p:oleObj name="Equation" r:id="rId5" imgW="545626" imgH="215713"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7313" y="4140679"/>
                        <a:ext cx="1000663" cy="403776"/>
                      </a:xfrm>
                      <a:prstGeom prst="rect">
                        <a:avLst/>
                      </a:prstGeom>
                      <a:noFill/>
                    </p:spPr>
                  </p:pic>
                </p:oleObj>
              </mc:Fallback>
            </mc:AlternateContent>
          </a:graphicData>
        </a:graphic>
      </p:graphicFrame>
    </p:spTree>
    <p:extLst>
      <p:ext uri="{BB962C8B-B14F-4D97-AF65-F5344CB8AC3E}">
        <p14:creationId xmlns:p14="http://schemas.microsoft.com/office/powerpoint/2010/main" val="304614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Q3</a:t>
            </a:r>
            <a:endParaRPr lang="zh-CN" altLang="en-US" dirty="0"/>
          </a:p>
        </p:txBody>
      </p:sp>
      <p:sp>
        <p:nvSpPr>
          <p:cNvPr id="3" name="内容占位符 2"/>
          <p:cNvSpPr>
            <a:spLocks noGrp="1"/>
          </p:cNvSpPr>
          <p:nvPr>
            <p:ph idx="1"/>
          </p:nvPr>
        </p:nvSpPr>
        <p:spPr/>
        <p:txBody>
          <a:bodyPr/>
          <a:lstStyle/>
          <a:p>
            <a:r>
              <a:rPr lang="en-US" altLang="zh-CN" dirty="0"/>
              <a:t>Why should we decay the learning rate during training epochs?</a:t>
            </a:r>
          </a:p>
        </p:txBody>
      </p:sp>
    </p:spTree>
    <p:extLst>
      <p:ext uri="{BB962C8B-B14F-4D97-AF65-F5344CB8AC3E}">
        <p14:creationId xmlns:p14="http://schemas.microsoft.com/office/powerpoint/2010/main" val="195996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A3</a:t>
            </a:r>
            <a:endParaRPr lang="zh-CN" altLang="en-US" dirty="0"/>
          </a:p>
        </p:txBody>
      </p:sp>
      <p:sp>
        <p:nvSpPr>
          <p:cNvPr id="3" name="内容占位符 2"/>
          <p:cNvSpPr>
            <a:spLocks noGrp="1"/>
          </p:cNvSpPr>
          <p:nvPr>
            <p:ph idx="1"/>
          </p:nvPr>
        </p:nvSpPr>
        <p:spPr/>
        <p:txBody>
          <a:bodyPr/>
          <a:lstStyle/>
          <a:p>
            <a:r>
              <a:rPr lang="en-US" altLang="zh-CN" dirty="0"/>
              <a:t>Setting the size of the learning rate is to find a balance between precision and speed.</a:t>
            </a:r>
          </a:p>
          <a:p>
            <a:pPr marL="457200" lvl="1" indent="0">
              <a:buNone/>
            </a:pPr>
            <a:r>
              <a:rPr lang="en-US" altLang="zh-CN" dirty="0"/>
              <a:t>If the learning rate is </a:t>
            </a:r>
            <a:r>
              <a:rPr lang="en-US" altLang="zh-CN" b="1" dirty="0"/>
              <a:t>high</a:t>
            </a:r>
            <a:r>
              <a:rPr lang="en-US" altLang="zh-CN" dirty="0"/>
              <a:t>, the training speed will be improved, but the accuracy of the result is not enough.</a:t>
            </a:r>
          </a:p>
          <a:p>
            <a:pPr marL="457200" lvl="1" indent="0">
              <a:buNone/>
            </a:pPr>
            <a:r>
              <a:rPr lang="en-US" altLang="zh-CN" dirty="0"/>
              <a:t>If the learning rate is </a:t>
            </a:r>
            <a:r>
              <a:rPr lang="en-US" altLang="zh-CN" b="1" dirty="0"/>
              <a:t>small</a:t>
            </a:r>
            <a:r>
              <a:rPr lang="en-US" altLang="zh-CN" dirty="0"/>
              <a:t> and the accuracy is improved, the training will consume too much time.</a:t>
            </a:r>
          </a:p>
          <a:p>
            <a:r>
              <a:rPr lang="en-US" altLang="zh-CN" dirty="0"/>
              <a:t>The degraded learning rate is also called the </a:t>
            </a:r>
            <a:r>
              <a:rPr lang="en-US" altLang="zh-CN" dirty="0" smtClean="0"/>
              <a:t>decay </a:t>
            </a:r>
            <a:r>
              <a:rPr lang="en-US" altLang="zh-CN" dirty="0"/>
              <a:t>of learning rate. When the training starts, the high learning rate is used to accelerate the speed, and the small learning rate is used to improve the accuracy after the training reaches a certain level.</a:t>
            </a:r>
          </a:p>
          <a:p>
            <a:pPr marL="0" indent="0">
              <a:buNone/>
            </a:pPr>
            <a:endParaRPr lang="zh-CN" alt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205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4A39435-2029-4800-8444-57621D3F5087}"/>
              </a:ext>
            </a:extLst>
          </p:cNvPr>
          <p:cNvSpPr>
            <a:spLocks noGrp="1"/>
          </p:cNvSpPr>
          <p:nvPr>
            <p:ph type="title"/>
          </p:nvPr>
        </p:nvSpPr>
        <p:spPr/>
        <p:txBody>
          <a:bodyPr/>
          <a:lstStyle/>
          <a:p>
            <a:r>
              <a:rPr lang="en-US" altLang="zh-CN" dirty="0" smtClean="0"/>
              <a:t>Q4</a:t>
            </a:r>
            <a:endParaRPr lang="zh-CN" altLang="en-US" dirty="0"/>
          </a:p>
        </p:txBody>
      </p:sp>
      <p:sp>
        <p:nvSpPr>
          <p:cNvPr id="3" name="内容占位符 2">
            <a:extLst>
              <a:ext uri="{FF2B5EF4-FFF2-40B4-BE49-F238E27FC236}">
                <a16:creationId xmlns="" xmlns:a16="http://schemas.microsoft.com/office/drawing/2014/main" id="{F528DE70-2D84-490A-AB13-4001EF1A0861}"/>
              </a:ext>
            </a:extLst>
          </p:cNvPr>
          <p:cNvSpPr>
            <a:spLocks noGrp="1"/>
          </p:cNvSpPr>
          <p:nvPr>
            <p:ph idx="1"/>
          </p:nvPr>
        </p:nvSpPr>
        <p:spPr/>
        <p:txBody>
          <a:bodyPr/>
          <a:lstStyle/>
          <a:p>
            <a:r>
              <a:rPr lang="en-US" altLang="zh-CN" dirty="0" smtClean="0"/>
              <a:t>What is “local optima” problem at high-dimensional inputs? What </a:t>
            </a:r>
            <a:r>
              <a:rPr lang="en-US" altLang="zh-CN" dirty="0"/>
              <a:t>can be done to </a:t>
            </a:r>
            <a:r>
              <a:rPr lang="en-US" altLang="zh-CN" dirty="0" smtClean="0"/>
              <a:t>this problem</a:t>
            </a:r>
            <a:r>
              <a:rPr lang="en-US" altLang="zh-CN" dirty="0"/>
              <a:t>?</a:t>
            </a:r>
            <a:endParaRPr lang="zh-CN" altLang="en-US" dirty="0"/>
          </a:p>
        </p:txBody>
      </p:sp>
    </p:spTree>
    <p:extLst>
      <p:ext uri="{BB962C8B-B14F-4D97-AF65-F5344CB8AC3E}">
        <p14:creationId xmlns:p14="http://schemas.microsoft.com/office/powerpoint/2010/main" val="62967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A4</a:t>
            </a:r>
            <a:endParaRPr lang="zh-CN" altLang="en-US" dirty="0"/>
          </a:p>
        </p:txBody>
      </p:sp>
      <p:sp>
        <p:nvSpPr>
          <p:cNvPr id="3" name="内容占位符 2"/>
          <p:cNvSpPr>
            <a:spLocks noGrp="1"/>
          </p:cNvSpPr>
          <p:nvPr>
            <p:ph idx="1"/>
          </p:nvPr>
        </p:nvSpPr>
        <p:spPr/>
        <p:txBody>
          <a:bodyPr>
            <a:normAutofit/>
          </a:bodyPr>
          <a:lstStyle/>
          <a:p>
            <a:r>
              <a:rPr lang="en-US" altLang="zh-CN" dirty="0" smtClean="0"/>
              <a:t>It is </a:t>
            </a:r>
            <a:r>
              <a:rPr lang="en-US" altLang="zh-CN" dirty="0"/>
              <a:t>unlikely that there will </a:t>
            </a:r>
            <a:r>
              <a:rPr lang="en-US" altLang="zh-CN" dirty="0" smtClean="0"/>
              <a:t>be in </a:t>
            </a:r>
            <a:r>
              <a:rPr lang="en-US" altLang="zh-CN" dirty="0"/>
              <a:t>local </a:t>
            </a:r>
            <a:r>
              <a:rPr lang="en-US" altLang="zh-CN" dirty="0" smtClean="0"/>
              <a:t>optimality</a:t>
            </a:r>
            <a:r>
              <a:rPr lang="en-US" altLang="zh-CN" dirty="0"/>
              <a:t> </a:t>
            </a:r>
            <a:r>
              <a:rPr lang="en-US" altLang="zh-CN" dirty="0" smtClean="0"/>
              <a:t>in </a:t>
            </a:r>
            <a:r>
              <a:rPr lang="en-US" altLang="zh-CN" dirty="0"/>
              <a:t>a high-dimensional </a:t>
            </a:r>
            <a:r>
              <a:rPr lang="en-US" altLang="zh-CN" dirty="0" smtClean="0"/>
              <a:t>space, </a:t>
            </a:r>
            <a:r>
              <a:rPr lang="en-US" altLang="zh-CN" dirty="0"/>
              <a:t>because </a:t>
            </a:r>
            <a:r>
              <a:rPr lang="en-US" altLang="zh-CN" dirty="0" smtClean="0"/>
              <a:t>that means the gradient </a:t>
            </a:r>
            <a:r>
              <a:rPr lang="en-US" altLang="zh-CN" dirty="0"/>
              <a:t>of </a:t>
            </a:r>
            <a:r>
              <a:rPr lang="en-US" altLang="zh-CN" dirty="0" smtClean="0"/>
              <a:t>all dimensions </a:t>
            </a:r>
            <a:r>
              <a:rPr lang="en-US" altLang="zh-CN" dirty="0"/>
              <a:t>be zero, which is </a:t>
            </a:r>
            <a:r>
              <a:rPr lang="en-US" altLang="zh-CN" dirty="0" smtClean="0"/>
              <a:t>almost impossible.</a:t>
            </a:r>
            <a:endParaRPr lang="en-US" altLang="zh-CN" dirty="0"/>
          </a:p>
          <a:p>
            <a:r>
              <a:rPr lang="en-US" altLang="zh-CN" dirty="0"/>
              <a:t>The real problem of “local optima”</a:t>
            </a:r>
            <a:r>
              <a:rPr lang="en-US" altLang="zh-CN" dirty="0" smtClean="0"/>
              <a:t> </a:t>
            </a:r>
            <a:r>
              <a:rPr lang="en-US" altLang="zh-CN" dirty="0"/>
              <a:t>is </a:t>
            </a:r>
            <a:r>
              <a:rPr lang="en-US" altLang="zh-CN" dirty="0" smtClean="0"/>
              <a:t>the </a:t>
            </a:r>
            <a:r>
              <a:rPr lang="en-US" altLang="zh-CN" dirty="0"/>
              <a:t>stagnation region near the </a:t>
            </a:r>
            <a:r>
              <a:rPr lang="en-US" altLang="zh-CN" b="1" dirty="0"/>
              <a:t>saddle </a:t>
            </a:r>
            <a:r>
              <a:rPr lang="en-US" altLang="zh-CN" b="1" dirty="0" smtClean="0"/>
              <a:t>point</a:t>
            </a:r>
            <a:r>
              <a:rPr lang="en-US" altLang="zh-CN" dirty="0" smtClean="0"/>
              <a:t>. The </a:t>
            </a:r>
            <a:r>
              <a:rPr lang="en-US" altLang="zh-CN" dirty="0"/>
              <a:t>saddle point is not </a:t>
            </a:r>
            <a:r>
              <a:rPr lang="en-US" altLang="zh-CN" dirty="0" smtClean="0"/>
              <a:t>the best point, </a:t>
            </a:r>
            <a:r>
              <a:rPr lang="en-US" altLang="zh-CN" dirty="0"/>
              <a:t>but the </a:t>
            </a:r>
            <a:r>
              <a:rPr lang="en-US" altLang="zh-CN" dirty="0" smtClean="0"/>
              <a:t>standard gradient descent algorithm </a:t>
            </a:r>
            <a:r>
              <a:rPr lang="en-US" altLang="zh-CN" dirty="0"/>
              <a:t>will </a:t>
            </a:r>
            <a:r>
              <a:rPr lang="en-US" altLang="zh-CN" dirty="0" smtClean="0"/>
              <a:t>cost lots </a:t>
            </a:r>
            <a:r>
              <a:rPr lang="en-US" altLang="zh-CN" dirty="0"/>
              <a:t>of time </a:t>
            </a:r>
            <a:r>
              <a:rPr lang="en-US" altLang="zh-CN" dirty="0" smtClean="0"/>
              <a:t>to across this point.</a:t>
            </a:r>
            <a:endParaRPr lang="en-US" altLang="zh-CN" dirty="0"/>
          </a:p>
          <a:p>
            <a:endParaRPr lang="en-US" altLang="zh-CN" dirty="0" smtClean="0"/>
          </a:p>
          <a:p>
            <a:r>
              <a:rPr lang="en-US" altLang="zh-CN" b="1" dirty="0" smtClean="0"/>
              <a:t>Momentum</a:t>
            </a:r>
            <a:r>
              <a:rPr lang="en-US" altLang="zh-CN" dirty="0" smtClean="0"/>
              <a:t>, </a:t>
            </a:r>
            <a:r>
              <a:rPr lang="en-US" altLang="zh-CN" b="1" dirty="0" smtClean="0"/>
              <a:t>Adam</a:t>
            </a:r>
            <a:r>
              <a:rPr lang="en-US" altLang="zh-CN" dirty="0" smtClean="0"/>
              <a:t>, </a:t>
            </a:r>
            <a:r>
              <a:rPr lang="en-US" altLang="zh-CN" b="1" dirty="0" err="1" smtClean="0"/>
              <a:t>RMSprop</a:t>
            </a:r>
            <a:r>
              <a:rPr lang="en-US" altLang="zh-CN" b="1" dirty="0" smtClean="0"/>
              <a:t> </a:t>
            </a:r>
            <a:r>
              <a:rPr lang="en-US" altLang="zh-CN" dirty="0" smtClean="0"/>
              <a:t>can be </a:t>
            </a:r>
            <a:r>
              <a:rPr lang="en-US" altLang="zh-CN" dirty="0"/>
              <a:t>adopted to </a:t>
            </a:r>
            <a:r>
              <a:rPr lang="en-US" altLang="zh-CN" dirty="0" smtClean="0"/>
              <a:t>jump out the “local optima” </a:t>
            </a:r>
            <a:r>
              <a:rPr lang="en-US" altLang="zh-CN" dirty="0"/>
              <a:t>and speed up </a:t>
            </a:r>
            <a:r>
              <a:rPr lang="en-US" altLang="zh-CN" dirty="0" smtClean="0"/>
              <a:t>training.</a:t>
            </a:r>
            <a:endParaRPr lang="zh-CN" altLang="en-US" dirty="0"/>
          </a:p>
          <a:p>
            <a:endParaRPr lang="zh-CN" altLang="en-US" dirty="0"/>
          </a:p>
        </p:txBody>
      </p:sp>
    </p:spTree>
    <p:extLst>
      <p:ext uri="{BB962C8B-B14F-4D97-AF65-F5344CB8AC3E}">
        <p14:creationId xmlns:p14="http://schemas.microsoft.com/office/powerpoint/2010/main" val="10402400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624</Words>
  <Application>Microsoft Office PowerPoint</Application>
  <PresentationFormat>宽屏</PresentationFormat>
  <Paragraphs>57</Paragraphs>
  <Slides>13</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0" baseType="lpstr">
      <vt:lpstr>宋体</vt:lpstr>
      <vt:lpstr>Arial</vt:lpstr>
      <vt:lpstr>Calibri</vt:lpstr>
      <vt:lpstr>Calibri Light</vt:lpstr>
      <vt:lpstr>Times New Roman</vt:lpstr>
      <vt:lpstr>Office 主题</vt:lpstr>
      <vt:lpstr>Equation</vt:lpstr>
      <vt:lpstr>Questions</vt:lpstr>
      <vt:lpstr>Q1</vt:lpstr>
      <vt:lpstr>A1</vt:lpstr>
      <vt:lpstr>Q2</vt:lpstr>
      <vt:lpstr>A2</vt:lpstr>
      <vt:lpstr>Q3</vt:lpstr>
      <vt:lpstr>A3</vt:lpstr>
      <vt:lpstr>Q4</vt:lpstr>
      <vt:lpstr>A4</vt:lpstr>
      <vt:lpstr>Q5</vt:lpstr>
      <vt:lpstr>A5</vt:lpstr>
      <vt:lpstr>Q6</vt:lpstr>
      <vt:lpstr>A6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AutoBVT</cp:lastModifiedBy>
  <cp:revision>109</cp:revision>
  <dcterms:created xsi:type="dcterms:W3CDTF">2018-10-15T08:30:11Z</dcterms:created>
  <dcterms:modified xsi:type="dcterms:W3CDTF">2018-11-07T06:37:42Z</dcterms:modified>
</cp:coreProperties>
</file>