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5"/>
  </p:notesMasterIdLst>
  <p:sldIdLst>
    <p:sldId id="276" r:id="rId2"/>
    <p:sldId id="257" r:id="rId3"/>
    <p:sldId id="258" r:id="rId4"/>
    <p:sldId id="279" r:id="rId5"/>
    <p:sldId id="283" r:id="rId6"/>
    <p:sldId id="270" r:id="rId7"/>
    <p:sldId id="271" r:id="rId8"/>
    <p:sldId id="296" r:id="rId9"/>
    <p:sldId id="307" r:id="rId10"/>
    <p:sldId id="285" r:id="rId11"/>
    <p:sldId id="303" r:id="rId12"/>
    <p:sldId id="309" r:id="rId13"/>
    <p:sldId id="3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2287"/>
            <a:ext cx="10515600" cy="1325563"/>
          </a:xfrm>
        </p:spPr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9772"/>
            <a:ext cx="10783081" cy="561822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Try to sort the importance of the follows hyper-parameters: </a:t>
            </a:r>
            <a:r>
              <a:rPr lang="en-US" altLang="zh-CN" dirty="0" smtClean="0"/>
              <a:t>learning </a:t>
            </a:r>
            <a:r>
              <a:rPr lang="en-US" altLang="zh-CN" dirty="0"/>
              <a:t>rate, learning rate decay, momentum (for gradient descent algorithms), number of layers, number of hidden units, batch size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2.</a:t>
            </a:r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Is grid search a good </a:t>
            </a:r>
            <a:r>
              <a:rPr lang="en-US" altLang="zh-CN" dirty="0" smtClean="0"/>
              <a:t>hyper-parameter searching algorithm for deep learning? Why?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3</a:t>
            </a:r>
            <a:r>
              <a:rPr lang="en-US" altLang="zh-CN" dirty="0"/>
              <a:t>. If we have a very large training set but not have enough computational resources, how can we </a:t>
            </a:r>
            <a:r>
              <a:rPr lang="en-US" altLang="zh-CN" dirty="0" smtClean="0"/>
              <a:t>find good hyper-parameters?</a:t>
            </a:r>
          </a:p>
          <a:p>
            <a:r>
              <a:rPr lang="en-US" altLang="zh-CN" dirty="0" smtClean="0"/>
              <a:t>4.</a:t>
            </a:r>
            <a:r>
              <a:rPr lang="en-US" altLang="zh-CN" dirty="0"/>
              <a:t> How to use batch normalization in training phase and test phase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5. </a:t>
            </a:r>
            <a:r>
              <a:rPr lang="en-US" altLang="zh-CN" dirty="0"/>
              <a:t>Why does batch normalization work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6. </a:t>
            </a:r>
            <a:r>
              <a:rPr lang="en-US" altLang="zh-CN" dirty="0"/>
              <a:t>Try to write down the </a:t>
            </a:r>
            <a:r>
              <a:rPr lang="en-US" altLang="zh-CN" dirty="0" err="1"/>
              <a:t>softmax</a:t>
            </a:r>
            <a:r>
              <a:rPr lang="en-US" altLang="zh-CN" dirty="0"/>
              <a:t> function and it’s derivative.</a:t>
            </a:r>
            <a:endParaRPr lang="zh-CN" altLang="en-US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5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does batch normalization work?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566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scales the input of each layer to close range and solve the gradient vanish/explosion problem in the process of </a:t>
            </a:r>
            <a:r>
              <a:rPr lang="en-US" altLang="zh-CN" dirty="0" smtClean="0"/>
              <a:t>back propagation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can reduce the problem of the input values changing (or “Covariate Shift”), and make training </a:t>
            </a:r>
            <a:r>
              <a:rPr lang="en-US" altLang="zh-CN" dirty="0" smtClean="0"/>
              <a:t>stable.</a:t>
            </a:r>
            <a:endParaRPr lang="en-US" altLang="zh-CN" dirty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add some noise to the input of each layer because each batch is scaled by the mean/variance computed on </a:t>
            </a:r>
            <a:r>
              <a:rPr lang="en-US" altLang="zh-CN" dirty="0" smtClean="0"/>
              <a:t>this current batch</a:t>
            </a:r>
            <a:r>
              <a:rPr lang="en-US" altLang="zh-CN" dirty="0"/>
              <a:t>. So it has a slight regularization effect and avoid </a:t>
            </a:r>
            <a:r>
              <a:rPr lang="en-US" altLang="zh-CN" dirty="0" err="1"/>
              <a:t>overfitting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56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Try to write down the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function and it’s derivative.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00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796"/>
            <a:ext cx="10515600" cy="4351338"/>
          </a:xfrm>
        </p:spPr>
        <p:txBody>
          <a:bodyPr/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regression generalizes logistic regression to multiple classes.</a:t>
            </a:r>
          </a:p>
          <a:p>
            <a:r>
              <a:rPr lang="en-US" altLang="zh-CN" dirty="0" smtClean="0"/>
              <a:t>If we have     classes and the inputs of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are                , then </a:t>
            </a:r>
            <a:r>
              <a:rPr lang="en-US" altLang="zh-CN" dirty="0" err="1" smtClean="0"/>
              <a:t>sofxmax</a:t>
            </a:r>
            <a:r>
              <a:rPr lang="en-US" altLang="zh-CN" dirty="0" smtClean="0"/>
              <a:t> </a:t>
            </a:r>
            <a:r>
              <a:rPr lang="en-US" altLang="zh-CN" dirty="0"/>
              <a:t>compute </a:t>
            </a:r>
            <a:r>
              <a:rPr lang="en-US" altLang="zh-CN" dirty="0" smtClean="0"/>
              <a:t>the </a:t>
            </a:r>
            <a:r>
              <a:rPr lang="en-US" altLang="zh-CN" dirty="0"/>
              <a:t>probability </a:t>
            </a:r>
            <a:r>
              <a:rPr lang="en-US" altLang="zh-CN" dirty="0" smtClean="0"/>
              <a:t>of </a:t>
            </a:r>
            <a:r>
              <a:rPr lang="en-US" altLang="zh-CN" dirty="0"/>
              <a:t>predicted sample belongs to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i-th</a:t>
            </a:r>
            <a:r>
              <a:rPr lang="en-US" altLang="zh-CN" dirty="0" smtClean="0"/>
              <a:t> input: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Each output of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function </a:t>
            </a:r>
            <a:r>
              <a:rPr lang="en-US" altLang="zh-CN" dirty="0"/>
              <a:t>contains all </a:t>
            </a:r>
            <a:r>
              <a:rPr lang="en-US" altLang="zh-CN" dirty="0" smtClean="0"/>
              <a:t>inputs, so the derivative of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is: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186692"/>
              </p:ext>
            </p:extLst>
          </p:nvPr>
        </p:nvGraphicFramePr>
        <p:xfrm>
          <a:off x="4407569" y="2892663"/>
          <a:ext cx="3376859" cy="125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434960" imgH="533160" progId="Equation.DSMT4">
                  <p:embed/>
                </p:oleObj>
              </mc:Choice>
              <mc:Fallback>
                <p:oleObj name="Equation" r:id="rId3" imgW="1434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7569" y="2892663"/>
                        <a:ext cx="3376859" cy="1255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25984"/>
              </p:ext>
            </p:extLst>
          </p:nvPr>
        </p:nvGraphicFramePr>
        <p:xfrm>
          <a:off x="2653740" y="2022951"/>
          <a:ext cx="334157" cy="40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26720" imgH="152280" progId="Equation.DSMT4">
                  <p:embed/>
                </p:oleObj>
              </mc:Choice>
              <mc:Fallback>
                <p:oleObj name="Equation" r:id="rId5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3740" y="2022951"/>
                        <a:ext cx="334157" cy="401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21857"/>
              </p:ext>
            </p:extLst>
          </p:nvPr>
        </p:nvGraphicFramePr>
        <p:xfrm>
          <a:off x="8355214" y="1948050"/>
          <a:ext cx="1316820" cy="48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520560" imgH="190440" progId="Equation.DSMT4">
                  <p:embed/>
                </p:oleObj>
              </mc:Choice>
              <mc:Fallback>
                <p:oleObj name="Equation" r:id="rId7" imgW="520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55214" y="1948050"/>
                        <a:ext cx="1316820" cy="48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3445"/>
              </p:ext>
            </p:extLst>
          </p:nvPr>
        </p:nvGraphicFramePr>
        <p:xfrm>
          <a:off x="3837624" y="4925844"/>
          <a:ext cx="4722813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9" imgW="2006280" imgH="723600" progId="Equation.DSMT4">
                  <p:embed/>
                </p:oleObj>
              </mc:Choice>
              <mc:Fallback>
                <p:oleObj name="Equation" r:id="rId9" imgW="20062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7624" y="4925844"/>
                        <a:ext cx="4722813" cy="170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6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sort the importance of </a:t>
            </a:r>
            <a:r>
              <a:rPr lang="en-US" altLang="zh-CN" dirty="0" smtClean="0"/>
              <a:t>the follows </a:t>
            </a:r>
            <a:r>
              <a:rPr lang="en-US" altLang="zh-CN" dirty="0"/>
              <a:t>hyper-parameters: learning rate, learning rate decay, momentum (for gradient descent algorithms), number of layers, number of hidden units, batch size.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/>
              <a:t>learning rate is always the most important hyper-parameter which determines whether the </a:t>
            </a:r>
            <a:r>
              <a:rPr lang="en-US" altLang="zh-CN" dirty="0" smtClean="0"/>
              <a:t>network can converge </a:t>
            </a:r>
            <a:r>
              <a:rPr lang="en-US" altLang="zh-CN" dirty="0"/>
              <a:t>to the optimal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smtClean="0"/>
              <a:t>second should </a:t>
            </a:r>
            <a:r>
              <a:rPr lang="en-US" altLang="zh-CN" dirty="0"/>
              <a:t>be </a:t>
            </a:r>
            <a:r>
              <a:rPr lang="en-US" altLang="zh-CN" dirty="0" smtClean="0"/>
              <a:t>momentum, number of hidden </a:t>
            </a:r>
            <a:r>
              <a:rPr lang="en-US" altLang="zh-CN" dirty="0"/>
              <a:t>units, and batch size, which determines</a:t>
            </a:r>
            <a:r>
              <a:rPr lang="en-US" altLang="zh-CN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smtClean="0"/>
              <a:t>upper bound </a:t>
            </a:r>
            <a:r>
              <a:rPr lang="en-US" altLang="zh-CN" dirty="0"/>
              <a:t>of </a:t>
            </a:r>
            <a:r>
              <a:rPr lang="en-US" altLang="zh-CN" dirty="0" smtClean="0"/>
              <a:t>algorithm’s </a:t>
            </a:r>
            <a:r>
              <a:rPr lang="en-US" altLang="zh-CN" dirty="0"/>
              <a:t>performance.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next are learning rate decay </a:t>
            </a:r>
            <a:r>
              <a:rPr lang="en-US" altLang="zh-CN" dirty="0" smtClean="0"/>
              <a:t>and</a:t>
            </a:r>
            <a:r>
              <a:rPr lang="en-US" altLang="zh-CN" dirty="0"/>
              <a:t> number of layers. They don't change performance significantly and </a:t>
            </a:r>
            <a:r>
              <a:rPr lang="en-US" altLang="zh-CN" dirty="0" smtClean="0"/>
              <a:t>often </a:t>
            </a:r>
            <a:r>
              <a:rPr lang="en-US" altLang="zh-CN" dirty="0"/>
              <a:t>take </a:t>
            </a:r>
            <a:r>
              <a:rPr lang="en-US" altLang="zh-CN" dirty="0" smtClean="0"/>
              <a:t>fixed values instead of hyper-parameter searching.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Is grid search a good </a:t>
            </a:r>
            <a:r>
              <a:rPr lang="en-US" altLang="zh-CN" dirty="0"/>
              <a:t>hyper-parameter searching algorithm for deep </a:t>
            </a:r>
            <a:r>
              <a:rPr lang="en-US" altLang="zh-CN" dirty="0" smtClean="0"/>
              <a:t>learning? </a:t>
            </a:r>
            <a:r>
              <a:rPr lang="en-US" altLang="zh-CN" dirty="0"/>
              <a:t>Why?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3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No.</a:t>
            </a:r>
          </a:p>
          <a:p>
            <a:r>
              <a:rPr lang="en-US" altLang="zh-CN" dirty="0"/>
              <a:t>Grid search is a simple way to try all possible configurations</a:t>
            </a:r>
            <a:r>
              <a:rPr lang="en-US" altLang="zh-CN" dirty="0" smtClean="0"/>
              <a:t>.</a:t>
            </a:r>
            <a:r>
              <a:rPr lang="en-US" altLang="zh-CN" dirty="0"/>
              <a:t> This method can be used when the number of hyper-parameter is small. </a:t>
            </a:r>
            <a:endParaRPr lang="en-US" altLang="zh-CN" dirty="0" smtClean="0"/>
          </a:p>
          <a:p>
            <a:r>
              <a:rPr lang="en-US" altLang="zh-CN" dirty="0" smtClean="0"/>
              <a:t>But </a:t>
            </a:r>
            <a:r>
              <a:rPr lang="en-US" altLang="zh-CN" dirty="0"/>
              <a:t>deep learning </a:t>
            </a:r>
            <a:r>
              <a:rPr lang="en-US" altLang="zh-CN" dirty="0" smtClean="0"/>
              <a:t>network lots of hyper-parameters. This </a:t>
            </a:r>
            <a:r>
              <a:rPr lang="en-US" altLang="zh-CN" dirty="0"/>
              <a:t>parallel strategy can be </a:t>
            </a:r>
            <a:r>
              <a:rPr lang="en-US" altLang="zh-CN" dirty="0" smtClean="0"/>
              <a:t>inefficient </a:t>
            </a:r>
            <a:r>
              <a:rPr lang="en-US" altLang="zh-CN" dirty="0"/>
              <a:t>because it doesn't take </a:t>
            </a:r>
            <a:r>
              <a:rPr lang="en-US" altLang="zh-CN" dirty="0" smtClean="0"/>
              <a:t>hyper-parameters’ importance </a:t>
            </a:r>
            <a:r>
              <a:rPr lang="en-US" altLang="zh-CN" dirty="0"/>
              <a:t>into </a:t>
            </a:r>
            <a:r>
              <a:rPr lang="en-US" altLang="zh-CN" dirty="0" smtClean="0"/>
              <a:t>account.</a:t>
            </a:r>
          </a:p>
          <a:p>
            <a:r>
              <a:rPr lang="en-US" altLang="zh-CN" dirty="0" smtClean="0"/>
              <a:t>Even </a:t>
            </a:r>
            <a:r>
              <a:rPr lang="en-US" altLang="zh-CN" dirty="0"/>
              <a:t>if it guarantees the </a:t>
            </a:r>
            <a:r>
              <a:rPr lang="en-US" altLang="zh-CN" dirty="0" smtClean="0"/>
              <a:t>ultimate optimal </a:t>
            </a:r>
            <a:r>
              <a:rPr lang="en-US" altLang="zh-CN" dirty="0"/>
              <a:t>solution, it is still not desirable. Instead, it's best to use a random search.</a:t>
            </a:r>
            <a:endParaRPr lang="zh-CN" altLang="zh-CN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1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have a very large training set but not have enough computational resources, how can we train a good hyper-parameter?</a:t>
            </a:r>
          </a:p>
        </p:txBody>
      </p:sp>
    </p:spTree>
    <p:extLst>
      <p:ext uri="{BB962C8B-B14F-4D97-AF65-F5344CB8AC3E}">
        <p14:creationId xmlns:p14="http://schemas.microsoft.com/office/powerpoint/2010/main" val="195996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we don’t have much </a:t>
            </a:r>
            <a:r>
              <a:rPr lang="en-US" altLang="zh-CN" dirty="0"/>
              <a:t>computational </a:t>
            </a:r>
            <a:r>
              <a:rPr lang="en-US" altLang="zh-CN" dirty="0" smtClean="0"/>
              <a:t>resources, construct </a:t>
            </a:r>
            <a:r>
              <a:rPr lang="en-US" altLang="zh-CN" dirty="0"/>
              <a:t>a babysitting </a:t>
            </a:r>
            <a:r>
              <a:rPr lang="en-US" altLang="zh-CN" dirty="0" smtClean="0"/>
              <a:t>model may be a good choice. It allows </a:t>
            </a:r>
            <a:r>
              <a:rPr lang="en-US" altLang="zh-CN" dirty="0"/>
              <a:t>you to change the hyper parameters during training </a:t>
            </a:r>
            <a:r>
              <a:rPr lang="en-US" altLang="zh-CN" dirty="0" smtClean="0"/>
              <a:t>progress by manual.</a:t>
            </a:r>
            <a:endParaRPr lang="en-US" altLang="zh-CN" dirty="0"/>
          </a:p>
          <a:p>
            <a:r>
              <a:rPr lang="en-US" altLang="zh-CN" dirty="0"/>
              <a:t>If we don't have </a:t>
            </a:r>
            <a:r>
              <a:rPr lang="en-US" altLang="zh-CN" dirty="0" smtClean="0"/>
              <a:t>enough manpower to </a:t>
            </a:r>
            <a:r>
              <a:rPr lang="en-US" altLang="zh-CN" dirty="0"/>
              <a:t>adjust the </a:t>
            </a:r>
            <a:r>
              <a:rPr lang="en-US" altLang="zh-CN" dirty="0" smtClean="0"/>
              <a:t>hyper-parameters. Bayesian </a:t>
            </a:r>
            <a:r>
              <a:rPr lang="en-US" altLang="zh-CN" dirty="0"/>
              <a:t>optimization </a:t>
            </a:r>
            <a:r>
              <a:rPr lang="en-US" altLang="zh-CN" dirty="0" smtClean="0"/>
              <a:t>can be used to learn a acceptable </a:t>
            </a:r>
            <a:r>
              <a:rPr lang="en-US" altLang="zh-CN" dirty="0"/>
              <a:t>result automatically. </a:t>
            </a:r>
            <a:r>
              <a:rPr lang="en-US" altLang="zh-CN" dirty="0" smtClean="0"/>
              <a:t>It use </a:t>
            </a:r>
            <a:r>
              <a:rPr lang="en-US" altLang="zh-CN" dirty="0"/>
              <a:t>a </a:t>
            </a:r>
            <a:r>
              <a:rPr lang="en-US" altLang="zh-CN" dirty="0" smtClean="0"/>
              <a:t>prior </a:t>
            </a:r>
            <a:r>
              <a:rPr lang="en-US" altLang="zh-CN" dirty="0"/>
              <a:t>knowledge to approximate the posterior distribution of an unknown objective function to adjust the </a:t>
            </a:r>
            <a:r>
              <a:rPr lang="en-US" altLang="zh-CN" dirty="0" smtClean="0"/>
              <a:t>hyper-parameters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A39435-2029-4800-8444-57621D3F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28DE70-2D84-490A-AB13-4001EF1A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use batch normalization in training phase and test phase?</a:t>
            </a:r>
          </a:p>
        </p:txBody>
      </p:sp>
    </p:spTree>
    <p:extLst>
      <p:ext uri="{BB962C8B-B14F-4D97-AF65-F5344CB8AC3E}">
        <p14:creationId xmlns:p14="http://schemas.microsoft.com/office/powerpoint/2010/main" val="62967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Batch normalization scales the input of each layer (the output of previous one, before activation) with by their mean/variance. And add two parameters to learn a </a:t>
            </a:r>
            <a:r>
              <a:rPr lang="en-US" altLang="zh-CN" dirty="0" smtClean="0"/>
              <a:t>suitable </a:t>
            </a:r>
            <a:r>
              <a:rPr lang="en-US" altLang="zh-CN" dirty="0"/>
              <a:t>mean/variance of input data.</a:t>
            </a:r>
            <a:endParaRPr lang="zh-CN" altLang="zh-CN" dirty="0"/>
          </a:p>
          <a:p>
            <a:r>
              <a:rPr lang="en-US" altLang="zh-CN" dirty="0"/>
              <a:t>In the training process, </a:t>
            </a:r>
            <a:r>
              <a:rPr lang="en-US" altLang="zh-CN" dirty="0" smtClean="0"/>
              <a:t>for each iteration </a:t>
            </a:r>
            <a:r>
              <a:rPr lang="en-US" altLang="zh-CN" dirty="0"/>
              <a:t>BN </a:t>
            </a:r>
            <a:r>
              <a:rPr lang="en-US" altLang="zh-CN" dirty="0" smtClean="0"/>
              <a:t>layer use </a:t>
            </a:r>
            <a:r>
              <a:rPr lang="en-US" altLang="zh-CN" dirty="0"/>
              <a:t>exponentially weighted average</a:t>
            </a:r>
            <a:r>
              <a:rPr lang="en-US" altLang="zh-CN" dirty="0" smtClean="0"/>
              <a:t> to save the mean/variance values of layer inputs. </a:t>
            </a:r>
          </a:p>
          <a:p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test phase, use the stored mean/variance value </a:t>
            </a:r>
            <a:r>
              <a:rPr lang="en-US" altLang="zh-CN" dirty="0"/>
              <a:t>to scale </a:t>
            </a:r>
            <a:r>
              <a:rPr lang="en-US" altLang="zh-CN" dirty="0" smtClean="0"/>
              <a:t>input.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24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652</Words>
  <Application>Microsoft Office PowerPoint</Application>
  <PresentationFormat>宽屏</PresentationFormat>
  <Paragraphs>46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Questions</vt:lpstr>
      <vt:lpstr>Q1</vt:lpstr>
      <vt:lpstr>A1</vt:lpstr>
      <vt:lpstr>Q2</vt:lpstr>
      <vt:lpstr>A2</vt:lpstr>
      <vt:lpstr>Q3</vt:lpstr>
      <vt:lpstr>A3</vt:lpstr>
      <vt:lpstr>Q4</vt:lpstr>
      <vt:lpstr>A4</vt:lpstr>
      <vt:lpstr>Q5</vt:lpstr>
      <vt:lpstr>A5</vt:lpstr>
      <vt:lpstr>Q6</vt:lpstr>
      <vt:lpstr>A6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121</cp:revision>
  <dcterms:created xsi:type="dcterms:W3CDTF">2018-10-15T08:30:11Z</dcterms:created>
  <dcterms:modified xsi:type="dcterms:W3CDTF">2018-11-10T06:28:28Z</dcterms:modified>
</cp:coreProperties>
</file>