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4"/>
  </p:notesMasterIdLst>
  <p:sldIdLst>
    <p:sldId id="308" r:id="rId2"/>
    <p:sldId id="276" r:id="rId3"/>
    <p:sldId id="257" r:id="rId4"/>
    <p:sldId id="258" r:id="rId5"/>
    <p:sldId id="279" r:id="rId6"/>
    <p:sldId id="283" r:id="rId7"/>
    <p:sldId id="270" r:id="rId8"/>
    <p:sldId id="271" r:id="rId9"/>
    <p:sldId id="296" r:id="rId10"/>
    <p:sldId id="307" r:id="rId11"/>
    <p:sldId id="285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7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222.201.187.50:7001/homework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r>
              <a:rPr lang="en-US" altLang="zh-CN" dirty="0" smtClean="0"/>
              <a:t>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would be held in:</a:t>
            </a:r>
            <a:endParaRPr lang="en-US" altLang="zh-CN" dirty="0"/>
          </a:p>
          <a:p>
            <a:pPr algn="ctr"/>
            <a:r>
              <a:rPr lang="en-US" altLang="zh-CN" dirty="0" smtClean="0"/>
              <a:t>Time: 2018-11-24 Sat</a:t>
            </a:r>
            <a:r>
              <a:rPr lang="en-US" altLang="zh-CN" dirty="0" smtClean="0"/>
              <a:t>.  9</a:t>
            </a:r>
            <a:r>
              <a:rPr lang="en-US" altLang="zh-CN" dirty="0" smtClean="0"/>
              <a:t>:00 AM  2:30 PM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Location: B7-238</a:t>
            </a:r>
          </a:p>
          <a:p>
            <a:pPr algn="ctr"/>
            <a:endParaRPr lang="en-US" altLang="zh-CN" dirty="0" smtClean="0"/>
          </a:p>
          <a:p>
            <a:pPr lvl="1" algn="ctr"/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222.201.187.50:7001/homeworks</a:t>
            </a:r>
            <a:endParaRPr lang="en-US" altLang="zh-CN" sz="2800" dirty="0" smtClean="0"/>
          </a:p>
          <a:p>
            <a:pPr lvl="1" algn="ctr"/>
            <a:r>
              <a:rPr lang="en-US" altLang="zh-CN" sz="2800" dirty="0" smtClean="0"/>
              <a:t>Experiment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 </a:t>
            </a:r>
            <a:r>
              <a:rPr lang="en-US" altLang="zh-CN" sz="2800" dirty="0" smtClean="0"/>
              <a:t>and 5</a:t>
            </a:r>
          </a:p>
        </p:txBody>
      </p:sp>
    </p:spTree>
    <p:extLst>
      <p:ext uri="{BB962C8B-B14F-4D97-AF65-F5344CB8AC3E}">
        <p14:creationId xmlns:p14="http://schemas.microsoft.com/office/powerpoint/2010/main" val="3436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smtClean="0"/>
              <a:t>pooling </a:t>
            </a:r>
            <a:r>
              <a:rPr lang="en-US" altLang="zh-CN" dirty="0"/>
              <a:t>the </a:t>
            </a:r>
            <a:r>
              <a:rPr lang="en-US" altLang="zh-CN" b="1" dirty="0"/>
              <a:t>length</a:t>
            </a:r>
            <a:r>
              <a:rPr lang="en-US" altLang="zh-CN" dirty="0"/>
              <a:t>/</a:t>
            </a:r>
            <a:r>
              <a:rPr lang="en-US" altLang="zh-CN" b="1" dirty="0"/>
              <a:t>width</a:t>
            </a:r>
            <a:r>
              <a:rPr lang="en-US" altLang="zh-CN" dirty="0"/>
              <a:t> of feature maps change to :</a:t>
            </a:r>
          </a:p>
          <a:p>
            <a:pPr marL="0" indent="0">
              <a:buNone/>
            </a:pPr>
            <a:r>
              <a:rPr lang="en-US" altLang="zh-CN" dirty="0" smtClean="0"/>
              <a:t>           (input </a:t>
            </a:r>
            <a:r>
              <a:rPr lang="en-US" altLang="zh-CN" dirty="0"/>
              <a:t>dim +2*padding - kernel size)/stride +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In this problem, padding </a:t>
            </a:r>
            <a:r>
              <a:rPr lang="en-US" altLang="zh-CN" dirty="0"/>
              <a:t>= 0 , stride = kernel size = 2</a:t>
            </a:r>
          </a:p>
          <a:p>
            <a:pPr marL="0" indent="0">
              <a:buNone/>
            </a:pPr>
            <a:r>
              <a:rPr lang="en-US" altLang="zh-CN" dirty="0" smtClean="0"/>
              <a:t>           Thus (</a:t>
            </a:r>
            <a:r>
              <a:rPr lang="en-US" altLang="zh-CN" dirty="0" smtClean="0"/>
              <a:t>96-2</a:t>
            </a:r>
            <a:r>
              <a:rPr lang="en-US" altLang="zh-CN" dirty="0"/>
              <a:t>)/2 +1 = 47, </a:t>
            </a:r>
            <a:r>
              <a:rPr lang="en-US" altLang="zh-CN" dirty="0" smtClean="0"/>
              <a:t>the </a:t>
            </a:r>
            <a:r>
              <a:rPr lang="en-US" altLang="zh-CN" dirty="0"/>
              <a:t>output dim is 47*47*3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Last dimension 3</a:t>
            </a:r>
            <a:r>
              <a:rPr lang="en-US" altLang="zh-CN" dirty="0" smtClean="0"/>
              <a:t> </a:t>
            </a:r>
            <a:r>
              <a:rPr lang="en-US" altLang="zh-CN" dirty="0"/>
              <a:t>is depends on </a:t>
            </a:r>
            <a:r>
              <a:rPr lang="en-US" altLang="zh-CN" dirty="0" smtClean="0"/>
              <a:t>input channels (RGB=3).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Pooling layer don’t have trainable parameters.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24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How to compute the back propagation of max/average pooling layer?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9566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zh-CN" dirty="0"/>
              <a:t>For max pooling, the position of the maximum value in the input data is recorded in forward </a:t>
            </a:r>
            <a:r>
              <a:rPr lang="en-US" altLang="zh-CN" dirty="0" smtClean="0"/>
              <a:t>propagation and transmit </a:t>
            </a:r>
            <a:r>
              <a:rPr lang="en-US" altLang="zh-CN" dirty="0"/>
              <a:t>the gradient value to the corresponding position of the maximum value in back propagation.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For average pooling, </a:t>
            </a:r>
            <a:r>
              <a:rPr lang="en-US" altLang="zh-CN" dirty="0" smtClean="0"/>
              <a:t>we don’t need to save the position like max pooling.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gradient value would evenly transmit to all </a:t>
            </a:r>
            <a:r>
              <a:rPr lang="en-US" altLang="zh-CN" dirty="0" smtClean="0"/>
              <a:t>position in back propagation.</a:t>
            </a: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5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3453"/>
            <a:ext cx="10515600" cy="1325563"/>
          </a:xfrm>
        </p:spPr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1"/>
            <a:ext cx="10783081" cy="561822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Why should we use convolutional layer in large images computer vision task?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A 97*97 RGB image is feed into a CONVOLUTIONAL layer (3*3 kernel size, 16 filters, padding 1, strike 2), what is the layer’s output dimension? What is the number of the layer’s parameters?</a:t>
            </a:r>
            <a:endParaRPr lang="zh-CN" altLang="zh-CN" dirty="0"/>
          </a:p>
          <a:p>
            <a:r>
              <a:rPr lang="en-US" altLang="zh-CN" dirty="0"/>
              <a:t>3. Why should we use pooling layer in computer vision task?</a:t>
            </a:r>
            <a:endParaRPr lang="zh-CN" altLang="zh-CN" dirty="0"/>
          </a:p>
          <a:p>
            <a:r>
              <a:rPr lang="en-US" altLang="zh-CN" dirty="0"/>
              <a:t>4. A 96*96 RGB image is feed into a POLLING layer (2*2 kernel size, stride 2), what is the layer’s output dimension? What is the number of the layer’s parameters?</a:t>
            </a:r>
            <a:endParaRPr lang="zh-CN" altLang="zh-CN" dirty="0"/>
          </a:p>
          <a:p>
            <a:r>
              <a:rPr lang="en-US" altLang="zh-CN" dirty="0"/>
              <a:t>5. How to compute the gradient of max/average pooling layer?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Why should we use convolutional layer in large images computer vision task?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If we use fully connect layer </a:t>
            </a:r>
            <a:r>
              <a:rPr lang="en-US" altLang="zh-CN" dirty="0" smtClean="0"/>
              <a:t>in a </a:t>
            </a:r>
            <a:r>
              <a:rPr lang="en-US" altLang="zh-CN" dirty="0"/>
              <a:t>large images, the number of parameters would be too large and cause time consuming and </a:t>
            </a:r>
            <a:r>
              <a:rPr lang="en-US" altLang="zh-CN" dirty="0" smtClean="0"/>
              <a:t>overfitting. </a:t>
            </a:r>
            <a:endParaRPr lang="en-US" altLang="zh-CN" dirty="0"/>
          </a:p>
          <a:p>
            <a:r>
              <a:rPr lang="en-US" altLang="zh-CN" dirty="0"/>
              <a:t>The convolutional layer avoid these problem by using parameter sharing </a:t>
            </a:r>
            <a:r>
              <a:rPr lang="en-US" altLang="zh-CN" dirty="0" smtClean="0"/>
              <a:t>(Small feature filters are used </a:t>
            </a:r>
            <a:r>
              <a:rPr lang="en-US" altLang="zh-CN" dirty="0"/>
              <a:t>in </a:t>
            </a:r>
            <a:r>
              <a:rPr lang="en-US" altLang="zh-CN" dirty="0" smtClean="0"/>
              <a:t>all </a:t>
            </a:r>
            <a:r>
              <a:rPr lang="en-US" altLang="zh-CN" dirty="0"/>
              <a:t>parts of the image) and sparsity of connections (each output value is only depends on small number of inputs</a:t>
            </a:r>
            <a:r>
              <a:rPr lang="en-US" altLang="zh-CN" dirty="0" smtClean="0"/>
              <a:t>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97*97 RGB image is feed into a CONVOLUTIONAL layer (3*3 kernel size, 16 filters, padding 1, strike 2), what is the layer’s output dimension? What is the number of the layer’s parameters?</a:t>
            </a:r>
            <a:endParaRPr lang="zh-CN" altLang="zh-CN" dirty="0"/>
          </a:p>
          <a:p>
            <a:endParaRPr lang="en-US" altLang="zh-CN" dirty="0"/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xmlns="" id="{D9933EE0-D67C-4A92-B508-BFAF2654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7" y="3665581"/>
            <a:ext cx="3159833" cy="23328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86605A5-BD63-46F4-A923-1E883DA2B5F5}"/>
              </a:ext>
            </a:extLst>
          </p:cNvPr>
          <p:cNvSpPr txBox="1"/>
          <p:nvPr/>
        </p:nvSpPr>
        <p:spPr>
          <a:xfrm>
            <a:off x="5258381" y="3884819"/>
            <a:ext cx="1628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Conv. </a:t>
            </a:r>
            <a:r>
              <a:rPr lang="en-US" altLang="zh-CN" sz="2400" dirty="0" smtClean="0"/>
              <a:t>Layer</a:t>
            </a:r>
          </a:p>
          <a:p>
            <a:pPr algn="ctr"/>
            <a:r>
              <a:rPr lang="en-US" altLang="zh-CN" sz="2400" dirty="0" smtClean="0"/>
              <a:t>3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3 kernel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16 </a:t>
            </a:r>
            <a:r>
              <a:rPr lang="en-US" altLang="zh-CN" sz="2400" dirty="0"/>
              <a:t>filters, padding 1, strike 2</a:t>
            </a:r>
            <a:endParaRPr lang="zh-TW" altLang="en-US" sz="2400" dirty="0"/>
          </a:p>
        </p:txBody>
      </p:sp>
      <p:sp>
        <p:nvSpPr>
          <p:cNvPr id="11" name="向右箭號 4">
            <a:extLst>
              <a:ext uri="{FF2B5EF4-FFF2-40B4-BE49-F238E27FC236}">
                <a16:creationId xmlns:a16="http://schemas.microsoft.com/office/drawing/2014/main" xmlns="" id="{5254D03F-D3C2-477F-852F-3A5BD45479C2}"/>
              </a:ext>
            </a:extLst>
          </p:cNvPr>
          <p:cNvSpPr/>
          <p:nvPr/>
        </p:nvSpPr>
        <p:spPr>
          <a:xfrm>
            <a:off x="4443320" y="4309983"/>
            <a:ext cx="373880" cy="6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4">
            <a:extLst>
              <a:ext uri="{FF2B5EF4-FFF2-40B4-BE49-F238E27FC236}">
                <a16:creationId xmlns:a16="http://schemas.microsoft.com/office/drawing/2014/main" xmlns="" id="{407B1D99-30D1-4D40-B933-E28467C16910}"/>
              </a:ext>
            </a:extLst>
          </p:cNvPr>
          <p:cNvSpPr/>
          <p:nvPr/>
        </p:nvSpPr>
        <p:spPr>
          <a:xfrm>
            <a:off x="7379026" y="4358109"/>
            <a:ext cx="373880" cy="623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1B2044B-BEFE-480C-AC3C-CCE80C455CD2}"/>
              </a:ext>
            </a:extLst>
          </p:cNvPr>
          <p:cNvSpPr txBox="1"/>
          <p:nvPr/>
        </p:nvSpPr>
        <p:spPr>
          <a:xfrm>
            <a:off x="7990706" y="3812657"/>
            <a:ext cx="2594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output dimension</a:t>
            </a:r>
            <a:r>
              <a:rPr lang="zh-CN" altLang="en-US" sz="2800" b="1" dirty="0"/>
              <a:t>？</a:t>
            </a:r>
            <a:endParaRPr lang="en-US" altLang="zh-CN" sz="2800" b="1" dirty="0"/>
          </a:p>
          <a:p>
            <a:r>
              <a:rPr lang="en-US" altLang="zh-CN" sz="2800" b="1" dirty="0"/>
              <a:t>Layer’s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parameters?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3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After convolution the </a:t>
            </a:r>
            <a:r>
              <a:rPr lang="en-US" altLang="zh-CN" b="1" dirty="0"/>
              <a:t>length</a:t>
            </a:r>
            <a:r>
              <a:rPr lang="en-US" altLang="zh-CN" dirty="0"/>
              <a:t>/</a:t>
            </a:r>
            <a:r>
              <a:rPr lang="en-US" altLang="zh-CN" b="1" dirty="0"/>
              <a:t>width</a:t>
            </a:r>
            <a:r>
              <a:rPr lang="en-US" altLang="zh-CN" dirty="0"/>
              <a:t> of feature maps change to :</a:t>
            </a:r>
          </a:p>
          <a:p>
            <a:pPr marL="0" indent="0">
              <a:buNone/>
            </a:pPr>
            <a:r>
              <a:rPr lang="en-US" altLang="zh-CN" dirty="0"/>
              <a:t>                   (input size+2*padding-kernel size)/stride +1 </a:t>
            </a:r>
          </a:p>
          <a:p>
            <a:pPr marL="0" indent="0">
              <a:buNone/>
            </a:pPr>
            <a:r>
              <a:rPr lang="en-US" altLang="zh-CN" dirty="0"/>
              <a:t>                   = (</a:t>
            </a:r>
            <a:r>
              <a:rPr lang="en-US" altLang="zh-CN" dirty="0" smtClean="0"/>
              <a:t>97+2*1-3</a:t>
            </a:r>
            <a:r>
              <a:rPr lang="en-US" altLang="zh-CN" dirty="0"/>
              <a:t>)/2 + 1 = 49</a:t>
            </a:r>
          </a:p>
          <a:p>
            <a:pPr marL="0" indent="0">
              <a:buNone/>
            </a:pPr>
            <a:r>
              <a:rPr lang="en-US" altLang="zh-CN" dirty="0"/>
              <a:t>so the output dimensions are 49*49*16.  </a:t>
            </a:r>
          </a:p>
          <a:p>
            <a:pPr marL="0" indent="0">
              <a:buNone/>
            </a:pPr>
            <a:r>
              <a:rPr lang="en-US" altLang="zh-CN" dirty="0"/>
              <a:t>Last dimension </a:t>
            </a:r>
            <a:r>
              <a:rPr lang="en-US" altLang="zh-CN" dirty="0" smtClean="0"/>
              <a:t>16 is </a:t>
            </a:r>
            <a:r>
              <a:rPr lang="en-US" altLang="zh-CN" dirty="0"/>
              <a:t>depends on filters number.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number of layer parameters are:</a:t>
            </a:r>
          </a:p>
          <a:p>
            <a:pPr marL="0" indent="0">
              <a:buNone/>
            </a:pPr>
            <a:r>
              <a:rPr lang="en-US" altLang="zh-CN" dirty="0"/>
              <a:t>                     ((kernel size^2)*(input channel) + 1)*(filters number)</a:t>
            </a:r>
          </a:p>
          <a:p>
            <a:pPr marL="0" indent="0">
              <a:buNone/>
            </a:pPr>
            <a:r>
              <a:rPr lang="en-US" altLang="zh-CN" dirty="0"/>
              <a:t>                     = (3*3*3+1)*16 = 448</a:t>
            </a:r>
            <a:endParaRPr lang="zh-CN" altLang="zh-CN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1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Why should we use pooling layer in computer vision task?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5996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Pooling layer is used to further reduce parameters and maintain invariance of images (like rotation, translation, expansion). The pooling layer also can reduce the mean shift caused by convolution layers.</a:t>
            </a:r>
          </a:p>
          <a:p>
            <a:endParaRPr lang="en-US" altLang="zh-CN" dirty="0"/>
          </a:p>
          <a:p>
            <a:r>
              <a:rPr lang="en-US" altLang="zh-CN" dirty="0"/>
              <a:t>There are generally two methods:</a:t>
            </a:r>
          </a:p>
          <a:p>
            <a:pPr lvl="1"/>
            <a:r>
              <a:rPr lang="en-US" altLang="zh-CN" b="1" dirty="0"/>
              <a:t>Max pooling</a:t>
            </a:r>
            <a:r>
              <a:rPr lang="en-US" altLang="zh-CN" dirty="0"/>
              <a:t>: take the maximum value in pooled visual field</a:t>
            </a:r>
          </a:p>
          <a:p>
            <a:pPr lvl="1"/>
            <a:r>
              <a:rPr lang="en-US" altLang="zh-CN" b="1" dirty="0"/>
              <a:t>Average pooling</a:t>
            </a:r>
            <a:r>
              <a:rPr lang="en-US" altLang="zh-CN" dirty="0"/>
              <a:t>: take the Average of the pooled visual field</a:t>
            </a:r>
          </a:p>
          <a:p>
            <a:pPr lvl="1"/>
            <a:endParaRPr lang="zh-CN" altLang="zh-CN" dirty="0"/>
          </a:p>
          <a:p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A39435-2029-4800-8444-57621D3F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28DE70-2D84-490A-AB13-4001EF1A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96*96 RGB image is feed into a POLLING layer (2*2 kernel size, stride </a:t>
            </a:r>
            <a:r>
              <a:rPr lang="en-US" altLang="zh-CN" dirty="0" smtClean="0"/>
              <a:t>2, no padding), </a:t>
            </a:r>
            <a:r>
              <a:rPr lang="en-US" altLang="zh-CN" dirty="0"/>
              <a:t>what is the layer’s output dimension? What is the number of the layer’s parameters?</a:t>
            </a:r>
            <a:endParaRPr lang="zh-CN" altLang="zh-CN" dirty="0"/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xmlns="" id="{DFD7C2E4-23CE-41FD-AAD9-3FAD31A1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9" y="3653378"/>
            <a:ext cx="2607695" cy="20325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946DEC4E-2B9C-4067-BDEB-9F51165B0FD8}"/>
              </a:ext>
            </a:extLst>
          </p:cNvPr>
          <p:cNvSpPr txBox="1"/>
          <p:nvPr/>
        </p:nvSpPr>
        <p:spPr>
          <a:xfrm>
            <a:off x="5116832" y="4064801"/>
            <a:ext cx="201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Polling layer, strike </a:t>
            </a:r>
            <a:r>
              <a:rPr lang="en-US" altLang="zh-CN" sz="2400" dirty="0" smtClean="0"/>
              <a:t>2</a:t>
            </a:r>
          </a:p>
          <a:p>
            <a:pPr algn="ctr"/>
            <a:r>
              <a:rPr lang="en-US" altLang="zh-TW" sz="2400" dirty="0" smtClean="0"/>
              <a:t>No padding</a:t>
            </a:r>
            <a:endParaRPr lang="zh-TW" altLang="en-US" sz="2400" dirty="0"/>
          </a:p>
        </p:txBody>
      </p:sp>
      <p:sp>
        <p:nvSpPr>
          <p:cNvPr id="11" name="向右箭號 4">
            <a:extLst>
              <a:ext uri="{FF2B5EF4-FFF2-40B4-BE49-F238E27FC236}">
                <a16:creationId xmlns:a16="http://schemas.microsoft.com/office/drawing/2014/main" xmlns="" id="{42A47FC9-9FE1-435A-AAEC-6DA16A0D8E4E}"/>
              </a:ext>
            </a:extLst>
          </p:cNvPr>
          <p:cNvSpPr/>
          <p:nvPr/>
        </p:nvSpPr>
        <p:spPr>
          <a:xfrm>
            <a:off x="4399113" y="4187913"/>
            <a:ext cx="462293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4">
            <a:extLst>
              <a:ext uri="{FF2B5EF4-FFF2-40B4-BE49-F238E27FC236}">
                <a16:creationId xmlns:a16="http://schemas.microsoft.com/office/drawing/2014/main" xmlns="" id="{EC78E566-1A2B-4534-AA6C-3E508C24E97B}"/>
              </a:ext>
            </a:extLst>
          </p:cNvPr>
          <p:cNvSpPr/>
          <p:nvPr/>
        </p:nvSpPr>
        <p:spPr>
          <a:xfrm>
            <a:off x="7334819" y="4236039"/>
            <a:ext cx="462293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A0C4E95-7CC0-43AD-AE13-DD185F72B1EE}"/>
              </a:ext>
            </a:extLst>
          </p:cNvPr>
          <p:cNvSpPr txBox="1"/>
          <p:nvPr/>
        </p:nvSpPr>
        <p:spPr>
          <a:xfrm>
            <a:off x="8001498" y="4187913"/>
            <a:ext cx="3207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output dimension</a:t>
            </a:r>
            <a:r>
              <a:rPr lang="zh-CN" altLang="en-US" sz="2800" b="1" dirty="0"/>
              <a:t>？</a:t>
            </a:r>
            <a:endParaRPr lang="en-US" altLang="zh-CN" sz="2800" b="1" dirty="0"/>
          </a:p>
          <a:p>
            <a:r>
              <a:rPr lang="en-US" altLang="zh-CN" sz="2800" b="1" dirty="0"/>
              <a:t>Layer’s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parameters?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96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647</Words>
  <Application>Microsoft Office PowerPoint</Application>
  <PresentationFormat>宽屏</PresentationFormat>
  <Paragraphs>67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Experiment Course</vt:lpstr>
      <vt:lpstr>Questions</vt:lpstr>
      <vt:lpstr>Q1</vt:lpstr>
      <vt:lpstr>A1</vt:lpstr>
      <vt:lpstr>Q2</vt:lpstr>
      <vt:lpstr>A2</vt:lpstr>
      <vt:lpstr>Q3</vt:lpstr>
      <vt:lpstr>A3</vt:lpstr>
      <vt:lpstr>Q4</vt:lpstr>
      <vt:lpstr>A4</vt:lpstr>
      <vt:lpstr>Q5</vt:lpstr>
      <vt:lpstr>A5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Windows 用户</cp:lastModifiedBy>
  <cp:revision>156</cp:revision>
  <dcterms:created xsi:type="dcterms:W3CDTF">2018-10-15T08:30:11Z</dcterms:created>
  <dcterms:modified xsi:type="dcterms:W3CDTF">2018-11-21T10:00:50Z</dcterms:modified>
</cp:coreProperties>
</file>