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58" r:id="rId4"/>
    <p:sldId id="279" r:id="rId5"/>
    <p:sldId id="283" r:id="rId6"/>
    <p:sldId id="308" r:id="rId7"/>
    <p:sldId id="309" r:id="rId8"/>
    <p:sldId id="270" r:id="rId9"/>
    <p:sldId id="271" r:id="rId10"/>
    <p:sldId id="310" r:id="rId11"/>
    <p:sldId id="311" r:id="rId12"/>
    <p:sldId id="296" r:id="rId13"/>
    <p:sldId id="307" r:id="rId14"/>
    <p:sldId id="285" r:id="rId15"/>
    <p:sldId id="30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7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7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5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704" y="1638677"/>
            <a:ext cx="10783081" cy="482549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Try to give some examples of famous network </a:t>
            </a:r>
            <a:r>
              <a:rPr lang="en-US" altLang="zh-CN" sz="2400" dirty="0" smtClean="0"/>
              <a:t>structure.</a:t>
            </a:r>
            <a:br>
              <a:rPr lang="en-US" altLang="zh-CN" sz="2400" dirty="0" smtClean="0"/>
            </a:br>
            <a:r>
              <a:rPr lang="en-US" altLang="zh-CN" sz="2400" dirty="0" smtClean="0"/>
              <a:t> And why </a:t>
            </a:r>
            <a:r>
              <a:rPr lang="en-US" altLang="zh-CN" sz="2400" dirty="0"/>
              <a:t>VGG, </a:t>
            </a:r>
            <a:r>
              <a:rPr lang="en-US" altLang="zh-CN" sz="2400" dirty="0" err="1"/>
              <a:t>ResNet</a:t>
            </a:r>
            <a:r>
              <a:rPr lang="en-US" altLang="zh-CN" sz="2400" dirty="0"/>
              <a:t> have many structures with different network layers 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.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Why does </a:t>
            </a:r>
            <a:r>
              <a:rPr lang="en-US" altLang="zh-CN" sz="2400" dirty="0" err="1"/>
              <a:t>ResNet</a:t>
            </a:r>
            <a:r>
              <a:rPr lang="en-US" altLang="zh-CN" sz="2400" dirty="0"/>
              <a:t> (residual network) work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smtClean="0"/>
              <a:t>2-2.There </a:t>
            </a:r>
            <a:r>
              <a:rPr lang="en-US" altLang="zh-CN" sz="2400" dirty="0"/>
              <a:t>are two types of "skip connection block“ in </a:t>
            </a:r>
            <a:r>
              <a:rPr lang="en-US" altLang="zh-CN" sz="2400" dirty="0" err="1"/>
              <a:t>ResNet</a:t>
            </a:r>
            <a:r>
              <a:rPr lang="en-US" altLang="zh-CN" sz="2400" dirty="0"/>
              <a:t> named “</a:t>
            </a:r>
            <a:r>
              <a:rPr lang="en-US" altLang="zh-CN" sz="2400" dirty="0">
                <a:solidFill>
                  <a:srgbClr val="0070C0"/>
                </a:solidFill>
              </a:rPr>
              <a:t>identity block</a:t>
            </a:r>
            <a:r>
              <a:rPr lang="en-US" altLang="zh-CN" sz="2400" dirty="0"/>
              <a:t>” and “</a:t>
            </a:r>
            <a:r>
              <a:rPr lang="en-US" altLang="zh-CN" sz="2400" dirty="0">
                <a:solidFill>
                  <a:srgbClr val="0070C0"/>
                </a:solidFill>
              </a:rPr>
              <a:t>convolutional block</a:t>
            </a:r>
            <a:r>
              <a:rPr lang="en-US" altLang="zh-CN" sz="2400" dirty="0"/>
              <a:t>”. What’s the difference between them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. What does 1*1 kernel convolution do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3-2.</a:t>
            </a:r>
            <a:r>
              <a:rPr lang="en-US" altLang="zh-CN" sz="2400" dirty="0"/>
              <a:t> What’s inception network’s motivation?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Try </a:t>
            </a:r>
            <a:r>
              <a:rPr lang="en-US" altLang="zh-CN" sz="2400" dirty="0"/>
              <a:t>to write down a “Inception module</a:t>
            </a:r>
            <a:r>
              <a:rPr lang="en-US" altLang="zh-CN" sz="2400" dirty="0" smtClean="0"/>
              <a:t>”.</a:t>
            </a:r>
            <a:endParaRPr lang="zh-CN" altLang="zh-CN" sz="2400" dirty="0"/>
          </a:p>
          <a:p>
            <a:r>
              <a:rPr lang="en-US" altLang="zh-CN" sz="2400" dirty="0" smtClean="0"/>
              <a:t>4</a:t>
            </a:r>
            <a:r>
              <a:rPr lang="en-US" altLang="zh-CN" sz="2400" dirty="0"/>
              <a:t>. What should we do when using a pre-train neural network to train a transfer learning classification task?</a:t>
            </a:r>
            <a:endParaRPr lang="zh-CN" altLang="zh-CN" sz="2400" dirty="0"/>
          </a:p>
          <a:p>
            <a:r>
              <a:rPr lang="en-US" altLang="zh-CN" sz="2400" dirty="0" smtClean="0"/>
              <a:t>5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What is data augmentation? Try </a:t>
            </a:r>
            <a:r>
              <a:rPr lang="en-US" altLang="zh-CN" sz="2400" dirty="0"/>
              <a:t>to give some methods of data augmentation. </a:t>
            </a:r>
            <a:endParaRPr lang="zh-CN" altLang="zh-CN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39561" y="313114"/>
            <a:ext cx="10515600" cy="1325563"/>
          </a:xfrm>
        </p:spPr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What’s inception network’s motivation? Try to write down a “Inception module”.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276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26333" cy="435133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Inception network </a:t>
            </a:r>
            <a:r>
              <a:rPr lang="en-US" altLang="zh-CN" sz="3200" dirty="0"/>
              <a:t>aims to </a:t>
            </a:r>
            <a:r>
              <a:rPr lang="en-US" altLang="zh-CN" sz="3200" dirty="0" smtClean="0"/>
              <a:t>increases </a:t>
            </a:r>
            <a:r>
              <a:rPr lang="en-US" altLang="zh-CN" sz="3200" dirty="0"/>
              <a:t>the bandwidth of the </a:t>
            </a:r>
            <a:r>
              <a:rPr lang="en-US" altLang="zh-CN" sz="3200" dirty="0" smtClean="0"/>
              <a:t>network, increases </a:t>
            </a:r>
            <a:r>
              <a:rPr lang="en-US" altLang="zh-CN" sz="3200" dirty="0"/>
              <a:t>the adaptability of the network to the input scale </a:t>
            </a:r>
            <a:r>
              <a:rPr lang="en-US" altLang="zh-CN" sz="3200" dirty="0" smtClean="0"/>
              <a:t>while </a:t>
            </a:r>
            <a:r>
              <a:rPr lang="en-US" altLang="zh-CN" sz="3200" dirty="0"/>
              <a:t>reducing computational </a:t>
            </a:r>
            <a:r>
              <a:rPr lang="en-US" altLang="zh-CN" sz="3200" dirty="0" smtClean="0"/>
              <a:t>cost.</a:t>
            </a:r>
          </a:p>
          <a:p>
            <a:r>
              <a:rPr lang="en-US" altLang="zh-CN" sz="3200" dirty="0" smtClean="0"/>
              <a:t>A </a:t>
            </a:r>
            <a:r>
              <a:rPr lang="en-US" altLang="zh-CN" sz="3200" dirty="0"/>
              <a:t>”Inception module” is designed </a:t>
            </a:r>
            <a:r>
              <a:rPr lang="en-US" altLang="zh-CN" sz="3200" dirty="0" smtClean="0"/>
              <a:t>as follow:</a:t>
            </a:r>
            <a:endParaRPr lang="zh-CN" altLang="en-US" sz="3200" dirty="0"/>
          </a:p>
          <a:p>
            <a:endParaRPr lang="en-US" altLang="zh-CN" dirty="0"/>
          </a:p>
        </p:txBody>
      </p:sp>
      <p:grpSp>
        <p:nvGrpSpPr>
          <p:cNvPr id="64" name="组合 63"/>
          <p:cNvGrpSpPr/>
          <p:nvPr/>
        </p:nvGrpSpPr>
        <p:grpSpPr>
          <a:xfrm>
            <a:off x="6237062" y="96886"/>
            <a:ext cx="5857737" cy="6101900"/>
            <a:chOff x="6209766" y="736979"/>
            <a:chExt cx="5857737" cy="6101900"/>
          </a:xfrm>
        </p:grpSpPr>
        <p:sp>
          <p:nvSpPr>
            <p:cNvPr id="5" name="圆角矩形 4"/>
            <p:cNvSpPr/>
            <p:nvPr/>
          </p:nvSpPr>
          <p:spPr>
            <a:xfrm>
              <a:off x="7961870" y="5872964"/>
              <a:ext cx="1983347" cy="96591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Previous Layer</a:t>
              </a:r>
              <a:endParaRPr lang="zh-CN" altLang="en-US" sz="32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209766" y="3518336"/>
              <a:ext cx="1099994" cy="9659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1x1 conv.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69099" y="4277908"/>
              <a:ext cx="1099994" cy="9659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1x1 conv.</a:t>
              </a:r>
              <a:endParaRPr lang="zh-CN" altLang="en-US" sz="32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928433" y="4277908"/>
              <a:ext cx="1099994" cy="9659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1x1 conv.</a:t>
              </a:r>
              <a:endParaRPr lang="zh-CN" altLang="en-US" sz="3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173660" y="4277908"/>
              <a:ext cx="1893843" cy="96591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3x3 Max</a:t>
              </a:r>
            </a:p>
            <a:p>
              <a:pPr algn="ctr"/>
              <a:r>
                <a:rPr lang="en-US" altLang="zh-CN" sz="3200" dirty="0" smtClean="0"/>
                <a:t>Pooling</a:t>
              </a:r>
              <a:endParaRPr lang="zh-CN" altLang="en-US" sz="32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569099" y="2827855"/>
              <a:ext cx="1099994" cy="96591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3x3 conv.</a:t>
              </a:r>
              <a:endParaRPr lang="zh-CN" altLang="en-US" sz="32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928431" y="2817527"/>
              <a:ext cx="1099994" cy="965915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5x5 conv.</a:t>
              </a:r>
              <a:endParaRPr lang="zh-CN" altLang="en-US" sz="32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570584" y="2822220"/>
              <a:ext cx="1099994" cy="9659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1x1 conv.</a:t>
              </a:r>
              <a:endParaRPr lang="zh-CN" altLang="en-US" sz="32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936758" y="1377802"/>
              <a:ext cx="1983347" cy="96591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Channel</a:t>
              </a:r>
            </a:p>
            <a:p>
              <a:pPr algn="ctr"/>
              <a:r>
                <a:rPr lang="en-US" altLang="zh-CN" sz="3200" dirty="0" err="1" smtClean="0"/>
                <a:t>Concat</a:t>
              </a:r>
              <a:endParaRPr lang="zh-CN" altLang="en-US" sz="3200" dirty="0"/>
            </a:p>
          </p:txBody>
        </p:sp>
        <p:cxnSp>
          <p:nvCxnSpPr>
            <p:cNvPr id="22" name="直接箭头连接符 21"/>
            <p:cNvCxnSpPr>
              <a:endCxn id="6" idx="2"/>
            </p:cNvCxnSpPr>
            <p:nvPr/>
          </p:nvCxnSpPr>
          <p:spPr>
            <a:xfrm flipH="1" flipV="1">
              <a:off x="6759763" y="4484251"/>
              <a:ext cx="1176995" cy="1634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5" idx="0"/>
              <a:endCxn id="12" idx="2"/>
            </p:cNvCxnSpPr>
            <p:nvPr/>
          </p:nvCxnSpPr>
          <p:spPr>
            <a:xfrm flipH="1" flipV="1">
              <a:off x="8119096" y="5243823"/>
              <a:ext cx="834448" cy="629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5" idx="0"/>
              <a:endCxn id="13" idx="2"/>
            </p:cNvCxnSpPr>
            <p:nvPr/>
          </p:nvCxnSpPr>
          <p:spPr>
            <a:xfrm flipV="1">
              <a:off x="8953544" y="5243823"/>
              <a:ext cx="524886" cy="629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3"/>
              <a:endCxn id="14" idx="2"/>
            </p:cNvCxnSpPr>
            <p:nvPr/>
          </p:nvCxnSpPr>
          <p:spPr>
            <a:xfrm flipV="1">
              <a:off x="9945217" y="5243823"/>
              <a:ext cx="1175365" cy="111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0"/>
              <a:endCxn id="19" idx="1"/>
            </p:cNvCxnSpPr>
            <p:nvPr/>
          </p:nvCxnSpPr>
          <p:spPr>
            <a:xfrm flipV="1">
              <a:off x="6759763" y="1860760"/>
              <a:ext cx="1176995" cy="16575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5" idx="0"/>
              <a:endCxn id="19" idx="2"/>
            </p:cNvCxnSpPr>
            <p:nvPr/>
          </p:nvCxnSpPr>
          <p:spPr>
            <a:xfrm flipV="1">
              <a:off x="8119096" y="2343717"/>
              <a:ext cx="809336" cy="484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0"/>
              <a:endCxn id="19" idx="2"/>
            </p:cNvCxnSpPr>
            <p:nvPr/>
          </p:nvCxnSpPr>
          <p:spPr>
            <a:xfrm flipH="1" flipV="1">
              <a:off x="8928432" y="2343717"/>
              <a:ext cx="549996" cy="473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7" idx="0"/>
              <a:endCxn id="19" idx="3"/>
            </p:cNvCxnSpPr>
            <p:nvPr/>
          </p:nvCxnSpPr>
          <p:spPr>
            <a:xfrm flipH="1" flipV="1">
              <a:off x="9920105" y="1860760"/>
              <a:ext cx="1200476" cy="9614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2" idx="0"/>
              <a:endCxn id="15" idx="2"/>
            </p:cNvCxnSpPr>
            <p:nvPr/>
          </p:nvCxnSpPr>
          <p:spPr>
            <a:xfrm flipV="1">
              <a:off x="8119096" y="3793770"/>
              <a:ext cx="0" cy="484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0"/>
              <a:endCxn id="16" idx="2"/>
            </p:cNvCxnSpPr>
            <p:nvPr/>
          </p:nvCxnSpPr>
          <p:spPr>
            <a:xfrm flipH="1" flipV="1">
              <a:off x="9478428" y="3783442"/>
              <a:ext cx="2" cy="494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4" idx="0"/>
              <a:endCxn id="17" idx="2"/>
            </p:cNvCxnSpPr>
            <p:nvPr/>
          </p:nvCxnSpPr>
          <p:spPr>
            <a:xfrm flipH="1" flipV="1">
              <a:off x="11120581" y="3788135"/>
              <a:ext cx="1" cy="4897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9" idx="0"/>
            </p:cNvCxnSpPr>
            <p:nvPr/>
          </p:nvCxnSpPr>
          <p:spPr>
            <a:xfrm flipH="1" flipV="1">
              <a:off x="8928431" y="736979"/>
              <a:ext cx="1" cy="6408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箭头连接符 65"/>
          <p:cNvCxnSpPr>
            <a:endCxn id="5" idx="2"/>
          </p:cNvCxnSpPr>
          <p:nvPr/>
        </p:nvCxnSpPr>
        <p:spPr>
          <a:xfrm flipV="1">
            <a:off x="8980839" y="6198786"/>
            <a:ext cx="1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6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A39435-2029-4800-8444-57621D3F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28DE70-2D84-490A-AB13-4001EF1A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What should we do when using a pre-train neural network to train a transfer learning classification task?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296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2670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</a:t>
            </a:r>
            <a:r>
              <a:rPr lang="en-US" altLang="zh-CN" sz="3200" dirty="0" smtClean="0"/>
              <a:t>he number of predict classes of the target domain may be different with the source domain. Firstly we should redesign and train the </a:t>
            </a:r>
            <a:r>
              <a:rPr lang="en-US" altLang="zh-CN" sz="3200" dirty="0" err="1" smtClean="0"/>
              <a:t>softmax</a:t>
            </a:r>
            <a:r>
              <a:rPr lang="en-US" altLang="zh-CN" sz="3200" dirty="0" smtClean="0"/>
              <a:t> layer from the source domain to the target domain.</a:t>
            </a:r>
          </a:p>
          <a:p>
            <a:r>
              <a:rPr lang="en-US" altLang="zh-CN" sz="3200" dirty="0" smtClean="0"/>
              <a:t>There is no need to train all </a:t>
            </a:r>
            <a:r>
              <a:rPr lang="en-US" altLang="zh-CN" sz="3200" dirty="0"/>
              <a:t>network’s parameters </a:t>
            </a:r>
            <a:r>
              <a:rPr lang="en-US" altLang="zh-CN" sz="3200" dirty="0" smtClean="0"/>
              <a:t>since the front layers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pre-train network extract </a:t>
            </a:r>
            <a:r>
              <a:rPr lang="en-US" altLang="zh-CN" sz="3200" dirty="0"/>
              <a:t>the generalized </a:t>
            </a:r>
            <a:r>
              <a:rPr lang="en-US" altLang="zh-CN" sz="3200" dirty="0" smtClean="0"/>
              <a:t>features, which are also useful in target domain. So we can just freeze the parameters of front layers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only train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behind </a:t>
            </a:r>
            <a:r>
              <a:rPr lang="en-US" altLang="zh-CN" sz="3200" dirty="0"/>
              <a:t>layers of the pre-train </a:t>
            </a:r>
            <a:r>
              <a:rPr lang="en-US" altLang="zh-CN" sz="3200" dirty="0" smtClean="0"/>
              <a:t>network.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4024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What is data augmentation? Try to give some methods of data augmentation.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9566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Data augmentation can help construct a bigger training set and make network more robust</a:t>
            </a:r>
            <a:r>
              <a:rPr lang="en-US" altLang="zh-CN" sz="3200" dirty="0" smtClean="0"/>
              <a:t>. Such as </a:t>
            </a:r>
            <a:r>
              <a:rPr lang="en-US" altLang="zh-CN" sz="3200" dirty="0" smtClean="0">
                <a:solidFill>
                  <a:srgbClr val="0070C0"/>
                </a:solidFill>
              </a:rPr>
              <a:t>mirroring</a:t>
            </a:r>
            <a:r>
              <a:rPr lang="en-US" altLang="zh-CN" sz="3200" dirty="0">
                <a:solidFill>
                  <a:srgbClr val="0070C0"/>
                </a:solidFill>
              </a:rPr>
              <a:t>, random cropping, rotation, shearing, local warping</a:t>
            </a:r>
            <a:r>
              <a:rPr lang="en-US" altLang="zh-CN" sz="3200" dirty="0" smtClean="0">
                <a:solidFill>
                  <a:srgbClr val="0070C0"/>
                </a:solidFill>
              </a:rPr>
              <a:t>, color shifting</a:t>
            </a:r>
            <a:r>
              <a:rPr lang="en-US" altLang="zh-CN" sz="3200" dirty="0" smtClean="0"/>
              <a:t>, </a:t>
            </a:r>
            <a:r>
              <a:rPr lang="en-US" altLang="zh-CN" sz="3200" dirty="0"/>
              <a:t>etc.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5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Try to give some examples of famous network structure.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And why </a:t>
            </a:r>
            <a:r>
              <a:rPr lang="en-US" altLang="zh-CN" sz="3200" dirty="0"/>
              <a:t>VGG, </a:t>
            </a:r>
            <a:r>
              <a:rPr lang="en-US" altLang="zh-CN" sz="3200" dirty="0" err="1"/>
              <a:t>ResNet</a:t>
            </a:r>
            <a:r>
              <a:rPr lang="en-US" altLang="zh-CN" sz="3200" dirty="0"/>
              <a:t> have many structures with different network layers</a:t>
            </a:r>
            <a:r>
              <a:rPr lang="en-US" altLang="zh-CN" sz="3200" dirty="0" smtClean="0"/>
              <a:t>(like </a:t>
            </a:r>
            <a:r>
              <a:rPr lang="en-US" altLang="zh-CN" sz="3200" dirty="0"/>
              <a:t>VGG-16, VGG-19, ResNet-18, ResNet-51 and ResNet-101</a:t>
            </a:r>
            <a:r>
              <a:rPr lang="en-US" altLang="zh-CN" sz="3200" dirty="0" smtClean="0"/>
              <a:t>)?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There are many famous deep neural network models. Like </a:t>
            </a:r>
            <a:r>
              <a:rPr lang="en-US" altLang="zh-CN" sz="3200" dirty="0" smtClean="0">
                <a:solidFill>
                  <a:srgbClr val="0070C0"/>
                </a:solidFill>
              </a:rPr>
              <a:t>LeNet-5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dirty="0" err="1">
                <a:solidFill>
                  <a:srgbClr val="0070C0"/>
                </a:solidFill>
              </a:rPr>
              <a:t>AlexNet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dirty="0" smtClean="0">
                <a:solidFill>
                  <a:srgbClr val="0070C0"/>
                </a:solidFill>
              </a:rPr>
              <a:t>VGG, </a:t>
            </a:r>
            <a:r>
              <a:rPr lang="en-US" altLang="zh-CN" sz="3200" dirty="0" err="1">
                <a:solidFill>
                  <a:srgbClr val="0070C0"/>
                </a:solidFill>
              </a:rPr>
              <a:t>GoogLeNet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dirty="0" err="1">
                <a:solidFill>
                  <a:srgbClr val="0070C0"/>
                </a:solidFill>
              </a:rPr>
              <a:t>ResNet</a:t>
            </a:r>
            <a:r>
              <a:rPr lang="en-US" altLang="zh-CN" sz="3200" dirty="0">
                <a:solidFill>
                  <a:srgbClr val="0070C0"/>
                </a:solidFill>
              </a:rPr>
              <a:t>, Inception series</a:t>
            </a:r>
            <a:r>
              <a:rPr lang="en-US" altLang="zh-CN" sz="3200" dirty="0"/>
              <a:t>, etc. </a:t>
            </a:r>
            <a:endParaRPr lang="en-US" altLang="zh-CN" sz="3200" dirty="0" smtClean="0"/>
          </a:p>
          <a:p>
            <a:r>
              <a:rPr lang="en-US" altLang="zh-CN" sz="3200" dirty="0" smtClean="0"/>
              <a:t>VGG and </a:t>
            </a:r>
            <a:r>
              <a:rPr lang="en-US" altLang="zh-CN" sz="3200" dirty="0" err="1" smtClean="0"/>
              <a:t>ResNet</a:t>
            </a:r>
            <a:r>
              <a:rPr lang="en-US" altLang="zh-CN" sz="3200" dirty="0" smtClean="0"/>
              <a:t> use multiple “blocks” with same padding  convolution layer to construct their network models.</a:t>
            </a:r>
          </a:p>
          <a:p>
            <a:r>
              <a:rPr lang="en-US" altLang="zh-CN" sz="3200" dirty="0" smtClean="0"/>
              <a:t> The </a:t>
            </a:r>
            <a:r>
              <a:rPr lang="en-US" altLang="zh-CN" sz="3200" dirty="0"/>
              <a:t>output </a:t>
            </a:r>
            <a:r>
              <a:rPr lang="en-US" altLang="zh-CN" sz="3200" dirty="0" smtClean="0"/>
              <a:t>features </a:t>
            </a:r>
            <a:r>
              <a:rPr lang="en-US" altLang="zh-CN" sz="3200" dirty="0"/>
              <a:t>of each “block” can stay the </a:t>
            </a:r>
            <a:r>
              <a:rPr lang="en-US" altLang="zh-CN" sz="3200" dirty="0" smtClean="0">
                <a:solidFill>
                  <a:srgbClr val="0070C0"/>
                </a:solidFill>
              </a:rPr>
              <a:t>same </a:t>
            </a:r>
            <a:r>
              <a:rPr lang="en-US" altLang="zh-CN" sz="3200" dirty="0">
                <a:solidFill>
                  <a:srgbClr val="0070C0"/>
                </a:solidFill>
              </a:rPr>
              <a:t>dimension </a:t>
            </a:r>
            <a:r>
              <a:rPr lang="en-US" altLang="zh-CN" sz="3200" dirty="0"/>
              <a:t>with input </a:t>
            </a:r>
            <a:r>
              <a:rPr lang="en-US" altLang="zh-CN" sz="3200" dirty="0" smtClean="0"/>
              <a:t>features, thus we can add different number of “blocks” in network and construct different model structures.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Why does </a:t>
            </a:r>
            <a:r>
              <a:rPr lang="en-US" altLang="zh-CN" sz="3200" dirty="0" err="1"/>
              <a:t>ResNet</a:t>
            </a:r>
            <a:r>
              <a:rPr lang="en-US" altLang="zh-CN" sz="3200" dirty="0"/>
              <a:t> (residual network) work?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3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231"/>
            <a:ext cx="10515600" cy="1325563"/>
          </a:xfrm>
        </p:spPr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110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very deep network is usually suffer from gradient vanish/explosion because all the layers </a:t>
            </a:r>
            <a:r>
              <a:rPr lang="en-US" altLang="zh-CN" sz="3200" dirty="0" smtClean="0"/>
              <a:t>need </a:t>
            </a:r>
            <a:r>
              <a:rPr lang="en-US" altLang="zh-CN" sz="3200" dirty="0"/>
              <a:t>to learn the optimal </a:t>
            </a:r>
            <a:r>
              <a:rPr lang="en-US" altLang="zh-CN" sz="3200" dirty="0" smtClean="0"/>
              <a:t>function, which </a:t>
            </a:r>
            <a:r>
              <a:rPr lang="en-US" altLang="zh-CN" sz="3200" dirty="0"/>
              <a:t>is hard to learn well.</a:t>
            </a:r>
            <a:endParaRPr lang="en-US" altLang="zh-CN" sz="3200" dirty="0" smtClean="0"/>
          </a:p>
          <a:p>
            <a:r>
              <a:rPr lang="en-US" altLang="zh-CN" sz="3200" dirty="0" smtClean="0"/>
              <a:t> </a:t>
            </a:r>
            <a:r>
              <a:rPr lang="en-US" altLang="zh-CN" sz="3200" dirty="0"/>
              <a:t>Using short circuit connection, </a:t>
            </a:r>
            <a:r>
              <a:rPr lang="en-US" altLang="zh-CN" sz="3200" dirty="0" err="1"/>
              <a:t>ResNet</a:t>
            </a:r>
            <a:r>
              <a:rPr lang="en-US" altLang="zh-CN" sz="3200" dirty="0"/>
              <a:t> hopes each </a:t>
            </a:r>
            <a:r>
              <a:rPr lang="en-US" altLang="zh-CN" sz="3200" dirty="0" smtClean="0"/>
              <a:t>‘block’ learns </a:t>
            </a:r>
            <a:r>
              <a:rPr lang="en-US" altLang="zh-CN" sz="3200" dirty="0"/>
              <a:t>the </a:t>
            </a:r>
            <a:r>
              <a:rPr lang="en-US" altLang="zh-CN" sz="3200" dirty="0" smtClean="0"/>
              <a:t>residual function(</a:t>
            </a:r>
            <a:r>
              <a:rPr lang="en-US" altLang="zh-CN" sz="3200" dirty="0"/>
              <a:t>the difference</a:t>
            </a:r>
            <a:r>
              <a:rPr lang="en-US" altLang="zh-CN" sz="3200" dirty="0" smtClean="0"/>
              <a:t> between the </a:t>
            </a:r>
            <a:r>
              <a:rPr lang="en-US" altLang="zh-CN" sz="3200" dirty="0"/>
              <a:t>optimal function and the identity </a:t>
            </a:r>
            <a:r>
              <a:rPr lang="en-US" altLang="zh-CN" sz="3200" dirty="0" smtClean="0"/>
              <a:t>function), </a:t>
            </a:r>
            <a:r>
              <a:rPr lang="en-US" altLang="zh-CN" sz="3200" dirty="0"/>
              <a:t>which </a:t>
            </a:r>
            <a:r>
              <a:rPr lang="en-US" altLang="zh-CN" sz="3200" dirty="0" smtClean="0"/>
              <a:t>is much </a:t>
            </a:r>
            <a:r>
              <a:rPr lang="en-US" altLang="zh-CN" sz="3200" dirty="0"/>
              <a:t>easier to </a:t>
            </a:r>
            <a:r>
              <a:rPr lang="en-US" altLang="zh-CN" sz="3200" dirty="0" smtClean="0"/>
              <a:t>learn.</a:t>
            </a:r>
            <a:r>
              <a:rPr lang="en-US" altLang="zh-CN" sz="3200" dirty="0"/>
              <a:t> </a:t>
            </a: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/>
              <a:t>short circuit connection </a:t>
            </a:r>
            <a:r>
              <a:rPr lang="en-US" altLang="zh-CN" sz="3200" dirty="0" smtClean="0"/>
              <a:t>allows </a:t>
            </a:r>
            <a:r>
              <a:rPr lang="en-US" altLang="zh-CN" sz="3200" dirty="0"/>
              <a:t>the gradient to be directly back-propagated to earlier layers so </a:t>
            </a:r>
            <a:r>
              <a:rPr lang="en-US" altLang="zh-CN" sz="3200" dirty="0" err="1" smtClean="0"/>
              <a:t>ResNet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can also avoid gradient vanish/explosion problem.</a:t>
            </a:r>
            <a:endParaRPr lang="zh-CN" altLang="zh-CN" sz="3200" dirty="0"/>
          </a:p>
          <a:p>
            <a:endParaRPr lang="zh-CN" altLang="zh-CN" sz="3200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1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There are two types of "skip connection block“ in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named “</a:t>
            </a:r>
            <a:r>
              <a:rPr lang="en-US" altLang="zh-CN" dirty="0" smtClean="0">
                <a:solidFill>
                  <a:srgbClr val="0070C0"/>
                </a:solidFill>
              </a:rPr>
              <a:t>identity block</a:t>
            </a:r>
            <a:r>
              <a:rPr lang="en-US" altLang="zh-CN" dirty="0" smtClean="0"/>
              <a:t>” and “</a:t>
            </a:r>
            <a:r>
              <a:rPr lang="en-US" altLang="zh-CN" dirty="0" smtClean="0">
                <a:solidFill>
                  <a:srgbClr val="0070C0"/>
                </a:solidFill>
              </a:rPr>
              <a:t>convolutional block</a:t>
            </a:r>
            <a:r>
              <a:rPr lang="en-US" altLang="zh-CN" dirty="0" smtClean="0"/>
              <a:t>”. What’s the difference between them?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5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290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The </a:t>
            </a:r>
            <a:r>
              <a:rPr lang="en-US" altLang="zh-CN" dirty="0" smtClean="0"/>
              <a:t>“identity block” </a:t>
            </a:r>
            <a:r>
              <a:rPr lang="en-US" altLang="zh-CN" dirty="0"/>
              <a:t>is the standard block used in </a:t>
            </a:r>
            <a:r>
              <a:rPr lang="en-US" altLang="zh-CN" dirty="0" err="1"/>
              <a:t>ResNets</a:t>
            </a:r>
            <a:r>
              <a:rPr lang="en-US" altLang="zh-CN" dirty="0"/>
              <a:t>, and corresponds to the case where the input activation  </a:t>
            </a:r>
            <a:r>
              <a:rPr lang="en-US" altLang="zh-CN" dirty="0" smtClean="0"/>
              <a:t>      has </a:t>
            </a:r>
            <a:r>
              <a:rPr lang="en-US" altLang="zh-CN" dirty="0"/>
              <a:t>the same dimension as the output </a:t>
            </a:r>
            <a:r>
              <a:rPr lang="en-US" altLang="zh-CN" dirty="0" smtClean="0"/>
              <a:t>activation          . 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The "convolutional block“ is used when </a:t>
            </a:r>
            <a:r>
              <a:rPr lang="en-US" altLang="zh-CN" dirty="0"/>
              <a:t>the input and output dimensions don't match up. The difference with the </a:t>
            </a:r>
            <a:r>
              <a:rPr lang="en-US" altLang="zh-CN" dirty="0" smtClean="0"/>
              <a:t>“identity block” </a:t>
            </a:r>
            <a:r>
              <a:rPr lang="en-US" altLang="zh-CN" dirty="0"/>
              <a:t>is that there is a convolution</a:t>
            </a:r>
            <a:r>
              <a:rPr lang="en-US" altLang="zh-CN" dirty="0" smtClean="0"/>
              <a:t> </a:t>
            </a:r>
            <a:r>
              <a:rPr lang="en-US" altLang="zh-CN" dirty="0"/>
              <a:t>layer in the shortcut </a:t>
            </a:r>
            <a:r>
              <a:rPr lang="en-US" altLang="zh-CN" dirty="0" smtClean="0"/>
              <a:t>path to </a:t>
            </a:r>
            <a:r>
              <a:rPr lang="en-US" altLang="zh-CN" dirty="0"/>
              <a:t>resize the </a:t>
            </a:r>
            <a:r>
              <a:rPr lang="en-US" altLang="zh-CN" dirty="0" smtClean="0"/>
              <a:t>input to a correct dimension with output activation.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02634"/>
              </p:ext>
            </p:extLst>
          </p:nvPr>
        </p:nvGraphicFramePr>
        <p:xfrm>
          <a:off x="8520983" y="1955167"/>
          <a:ext cx="604569" cy="56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20983" y="1955167"/>
                        <a:ext cx="604569" cy="566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06630"/>
              </p:ext>
            </p:extLst>
          </p:nvPr>
        </p:nvGraphicFramePr>
        <p:xfrm>
          <a:off x="6184669" y="2471154"/>
          <a:ext cx="8699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291960" imgH="190440" progId="Equation.DSMT4">
                  <p:embed/>
                </p:oleObj>
              </mc:Choice>
              <mc:Fallback>
                <p:oleObj name="Equation" r:id="rId6" imgW="2919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84669" y="2471154"/>
                        <a:ext cx="86995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7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What does 1*1 kernel convolution do</a:t>
            </a:r>
            <a:r>
              <a:rPr lang="en-US" altLang="zh-CN" sz="3200" dirty="0" smtClean="0"/>
              <a:t>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5996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1*1 layer </a:t>
            </a:r>
            <a:r>
              <a:rPr lang="en-US" altLang="zh-CN" sz="3200" dirty="0" smtClean="0"/>
              <a:t>is </a:t>
            </a:r>
            <a:r>
              <a:rPr lang="en-US" altLang="zh-CN" sz="3200" dirty="0"/>
              <a:t>also called “bottle neck” </a:t>
            </a:r>
            <a:r>
              <a:rPr lang="en-US" altLang="zh-CN" sz="3200" dirty="0" smtClean="0"/>
              <a:t>layer. It </a:t>
            </a:r>
            <a:r>
              <a:rPr lang="en-US" altLang="zh-CN" sz="3200" dirty="0"/>
              <a:t>is equivalent to making a scale for the original feature map, and the scale size is trained by kernel parameters, which reduce the feature dimension </a:t>
            </a:r>
            <a:r>
              <a:rPr lang="en-US" altLang="zh-CN" sz="3200" dirty="0" smtClean="0"/>
              <a:t>(number of channels) and thus reduce the computation cost.</a:t>
            </a:r>
            <a:endParaRPr lang="en-US" altLang="zh-CN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578</Words>
  <Application>Microsoft Office PowerPoint</Application>
  <PresentationFormat>宽屏</PresentationFormat>
  <Paragraphs>60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Questions</vt:lpstr>
      <vt:lpstr>Q1</vt:lpstr>
      <vt:lpstr>A1</vt:lpstr>
      <vt:lpstr>Q2</vt:lpstr>
      <vt:lpstr>A2</vt:lpstr>
      <vt:lpstr>Q2-2</vt:lpstr>
      <vt:lpstr>A2-2</vt:lpstr>
      <vt:lpstr>Q3</vt:lpstr>
      <vt:lpstr>A3</vt:lpstr>
      <vt:lpstr>Q3-2</vt:lpstr>
      <vt:lpstr>A3-2</vt:lpstr>
      <vt:lpstr>Q4</vt:lpstr>
      <vt:lpstr>A4</vt:lpstr>
      <vt:lpstr>Q5</vt:lpstr>
      <vt:lpstr>A5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181</cp:revision>
  <dcterms:created xsi:type="dcterms:W3CDTF">2018-10-15T08:30:11Z</dcterms:created>
  <dcterms:modified xsi:type="dcterms:W3CDTF">2018-11-28T07:18:18Z</dcterms:modified>
</cp:coreProperties>
</file>