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9"/>
  </p:notesMasterIdLst>
  <p:sldIdLst>
    <p:sldId id="276" r:id="rId2"/>
    <p:sldId id="257" r:id="rId3"/>
    <p:sldId id="258" r:id="rId4"/>
    <p:sldId id="277" r:id="rId5"/>
    <p:sldId id="278" r:id="rId6"/>
    <p:sldId id="279" r:id="rId7"/>
    <p:sldId id="280" r:id="rId8"/>
    <p:sldId id="283" r:id="rId9"/>
    <p:sldId id="284" r:id="rId10"/>
    <p:sldId id="281" r:id="rId11"/>
    <p:sldId id="282" r:id="rId12"/>
    <p:sldId id="287" r:id="rId13"/>
    <p:sldId id="288" r:id="rId14"/>
    <p:sldId id="289" r:id="rId15"/>
    <p:sldId id="290" r:id="rId16"/>
    <p:sldId id="285" r:id="rId17"/>
    <p:sldId id="28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96" autoAdjust="0"/>
  </p:normalViewPr>
  <p:slideViewPr>
    <p:cSldViewPr snapToGrid="0">
      <p:cViewPr varScale="1">
        <p:scale>
          <a:sx n="72" d="100"/>
          <a:sy n="72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F0936-9D04-489F-89EE-B49E37805373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A991C-46D3-416F-9021-6338CCF3B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33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749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44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83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91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897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837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683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3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64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5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6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09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29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7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8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63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14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A3E65-B172-4E41-A04D-2267E8C9BD45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2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9703" y="1188103"/>
            <a:ext cx="10783081" cy="5451236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1.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/>
              <a:t>What’s the different between </a:t>
            </a:r>
            <a:r>
              <a:rPr lang="en-US" altLang="zh-CN" sz="2400" dirty="0">
                <a:solidFill>
                  <a:srgbClr val="0070C0"/>
                </a:solidFill>
              </a:rPr>
              <a:t>object classification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70C0"/>
                </a:solidFill>
              </a:rPr>
              <a:t>object localization </a:t>
            </a:r>
            <a:r>
              <a:rPr lang="en-US" altLang="zh-CN" sz="2400" dirty="0"/>
              <a:t>and </a:t>
            </a:r>
            <a:r>
              <a:rPr lang="en-US" altLang="zh-CN" sz="2400" dirty="0">
                <a:solidFill>
                  <a:srgbClr val="0070C0"/>
                </a:solidFill>
              </a:rPr>
              <a:t>object detection</a:t>
            </a:r>
            <a:r>
              <a:rPr lang="en-US" altLang="zh-CN" sz="2400" dirty="0"/>
              <a:t>?</a:t>
            </a:r>
          </a:p>
          <a:p>
            <a:r>
              <a:rPr lang="en-US" altLang="zh-CN" sz="2400" dirty="0" smtClean="0"/>
              <a:t>2</a:t>
            </a:r>
            <a:r>
              <a:rPr lang="en-US" altLang="zh-CN" sz="2400" dirty="0"/>
              <a:t>.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/>
              <a:t>In object detection task , how to define the target </a:t>
            </a:r>
            <a:r>
              <a:rPr lang="en-US" altLang="zh-CN" sz="2400" dirty="0" smtClean="0"/>
              <a:t>label </a:t>
            </a:r>
            <a:r>
              <a:rPr lang="en-US" altLang="zh-CN" sz="2400" b="1" dirty="0"/>
              <a:t>y</a:t>
            </a:r>
            <a:r>
              <a:rPr lang="en-US" altLang="zh-CN" sz="2400" dirty="0"/>
              <a:t> as a supervised learning task?</a:t>
            </a:r>
            <a:endParaRPr lang="en-US" altLang="zh-CN" sz="2000" dirty="0"/>
          </a:p>
          <a:p>
            <a:r>
              <a:rPr lang="en-US" altLang="zh-CN" sz="2400" dirty="0" smtClean="0"/>
              <a:t>2-2:While </a:t>
            </a:r>
            <a:r>
              <a:rPr lang="en-US" altLang="zh-CN" sz="2400" dirty="0"/>
              <a:t>we define the target  label </a:t>
            </a:r>
            <a:r>
              <a:rPr lang="en-US" altLang="zh-CN" sz="2400" b="1" dirty="0"/>
              <a:t>y</a:t>
            </a:r>
            <a:r>
              <a:rPr lang="en-US" altLang="zh-CN" sz="2400" dirty="0"/>
              <a:t> as a supervised learning task, what does output the bounding box’s </a:t>
            </a:r>
            <a:r>
              <a:rPr lang="en-US" altLang="zh-CN" sz="2400" dirty="0" err="1"/>
              <a:t>bx</a:t>
            </a:r>
            <a:r>
              <a:rPr lang="en-US" altLang="zh-CN" sz="2400" dirty="0"/>
              <a:t>, by, </a:t>
            </a:r>
            <a:r>
              <a:rPr lang="en-US" altLang="zh-CN" sz="2400" dirty="0" err="1"/>
              <a:t>bh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bw</a:t>
            </a:r>
            <a:r>
              <a:rPr lang="en-US" altLang="zh-CN" sz="2400" dirty="0"/>
              <a:t> stand for</a:t>
            </a:r>
            <a:r>
              <a:rPr lang="en-US" altLang="zh-CN" sz="2400" dirty="0" smtClean="0"/>
              <a:t>?</a:t>
            </a:r>
          </a:p>
          <a:p>
            <a:r>
              <a:rPr lang="en-US" altLang="zh-CN" sz="2400" dirty="0" smtClean="0"/>
              <a:t>3</a:t>
            </a:r>
            <a:r>
              <a:rPr lang="en-US" altLang="zh-CN" sz="2400" dirty="0"/>
              <a:t>. What’s the Intersection Over Union(</a:t>
            </a:r>
            <a:r>
              <a:rPr lang="en-US" altLang="zh-CN" sz="2400" dirty="0" err="1"/>
              <a:t>IoU</a:t>
            </a:r>
            <a:r>
              <a:rPr lang="en-US" altLang="zh-CN" sz="2400" dirty="0"/>
              <a:t>) function?</a:t>
            </a:r>
          </a:p>
          <a:p>
            <a:r>
              <a:rPr lang="en-US" altLang="zh-CN" sz="2400" dirty="0" smtClean="0"/>
              <a:t>4</a:t>
            </a:r>
            <a:r>
              <a:rPr lang="en-US" altLang="zh-CN" sz="2400" dirty="0"/>
              <a:t>. Since some sliding windows (bounding boxes) may point out a same object because sliding stride is small, how to make sure the algorithm detects each object only once?</a:t>
            </a:r>
            <a:endParaRPr lang="zh-CN" altLang="zh-CN" sz="2400" dirty="0"/>
          </a:p>
          <a:p>
            <a:r>
              <a:rPr lang="en-US" altLang="zh-CN" sz="2400" dirty="0" smtClean="0"/>
              <a:t>4-2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Try to write down </a:t>
            </a:r>
            <a:r>
              <a:rPr lang="en-US" altLang="zh-CN" sz="2400" dirty="0" smtClean="0"/>
              <a:t>a p</a:t>
            </a:r>
            <a:r>
              <a:rPr lang="en-US" altLang="zh-CN" sz="2400" dirty="0" smtClean="0"/>
              <a:t>seudo code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to implement NMS algorithm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5.</a:t>
            </a:r>
            <a:r>
              <a:rPr lang="en-US" altLang="zh-CN" sz="2400" dirty="0"/>
              <a:t> Why should we use anchor boxes in object detection task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  <a:p>
            <a:r>
              <a:rPr lang="en-US" altLang="zh-CN" sz="2400" dirty="0" smtClean="0"/>
              <a:t>6</a:t>
            </a:r>
            <a:r>
              <a:rPr lang="en-US" altLang="zh-CN" sz="2400" dirty="0" smtClean="0"/>
              <a:t>. </a:t>
            </a:r>
            <a:r>
              <a:rPr lang="en-US" altLang="zh-CN" sz="2400" dirty="0" smtClean="0"/>
              <a:t>YOLO </a:t>
            </a:r>
            <a:r>
              <a:rPr lang="en-US" altLang="zh-CN" sz="2400" dirty="0"/>
              <a:t>algorithm is faster than Faster-RCNN algorithm but lower performance. Why?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03444" y="0"/>
            <a:ext cx="10515600" cy="1325563"/>
          </a:xfrm>
        </p:spPr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Q4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Since some sliding windows (bounding boxes) may point out a same object because sliding stride is small, how to make sure the algorithm detects each object only once?</a:t>
            </a:r>
            <a:endParaRPr lang="zh-CN" altLang="zh-CN" dirty="0"/>
          </a:p>
          <a:p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107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9623"/>
            <a:ext cx="10515600" cy="466734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N</a:t>
            </a:r>
            <a:r>
              <a:rPr lang="en-US" altLang="zh-CN" dirty="0" smtClean="0"/>
              <a:t>on-max </a:t>
            </a:r>
            <a:r>
              <a:rPr lang="en-US" altLang="zh-CN" dirty="0"/>
              <a:t>suppression algorithm is used to choose the best bounding box of each object. </a:t>
            </a:r>
          </a:p>
          <a:p>
            <a:r>
              <a:rPr lang="en-US" altLang="zh-CN" dirty="0" smtClean="0"/>
              <a:t>Firstly </a:t>
            </a:r>
            <a:r>
              <a:rPr lang="en-US" altLang="zh-CN" dirty="0"/>
              <a:t>it choose the highest probability bounding box for an object, then it suppressed </a:t>
            </a:r>
            <a:r>
              <a:rPr lang="en-US" altLang="zh-CN" dirty="0" smtClean="0"/>
              <a:t>bounding </a:t>
            </a:r>
            <a:r>
              <a:rPr lang="en-US" altLang="zh-CN" dirty="0"/>
              <a:t>boxes which have high </a:t>
            </a:r>
            <a:r>
              <a:rPr lang="en-US" altLang="zh-CN" dirty="0" err="1"/>
              <a:t>IoU</a:t>
            </a:r>
            <a:r>
              <a:rPr lang="en-US" altLang="zh-CN" dirty="0"/>
              <a:t> score with </a:t>
            </a:r>
            <a:r>
              <a:rPr lang="en-US" altLang="zh-CN" dirty="0" smtClean="0"/>
              <a:t>the chosen </a:t>
            </a:r>
            <a:r>
              <a:rPr lang="en-US" altLang="zh-CN" dirty="0"/>
              <a:t>box.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algorithm would repeat several times until all bounding boxes are chosen or suppressed.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00039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Q4-2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Try to write down a </a:t>
            </a:r>
            <a:r>
              <a:rPr lang="en-US" altLang="zh-CN" dirty="0"/>
              <a:t>pseudo </a:t>
            </a:r>
            <a:r>
              <a:rPr lang="en-US" altLang="zh-CN" dirty="0" smtClean="0"/>
              <a:t>code </a:t>
            </a:r>
            <a:r>
              <a:rPr lang="en-US" altLang="zh-CN" dirty="0"/>
              <a:t>to implement NMS algorithm.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08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A4-2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366" y="1"/>
            <a:ext cx="8555634" cy="685800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3074132"/>
            <a:ext cx="2564423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Python </a:t>
            </a:r>
            <a:r>
              <a:rPr lang="en-US" altLang="zh-CN" dirty="0" smtClean="0"/>
              <a:t>implement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005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 should we use anchor boxes in object detection task?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791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4077"/>
            <a:ext cx="10515600" cy="4351338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nchor boxes algorithm can avoid the problem that each grid cell can only detect one object.</a:t>
            </a:r>
          </a:p>
          <a:p>
            <a:r>
              <a:rPr lang="en-US" altLang="zh-CN" dirty="0" smtClean="0"/>
              <a:t>Using anchor boxes, each object in training image is assigned to grid cell that contains object’s midpoint and anchor box for the grid cell with highest </a:t>
            </a:r>
            <a:r>
              <a:rPr lang="en-US" altLang="zh-CN" dirty="0" err="1" smtClean="0"/>
              <a:t>IoU</a:t>
            </a:r>
            <a:r>
              <a:rPr lang="en-US" altLang="zh-CN" dirty="0" smtClean="0"/>
              <a:t>. Thus each grid cell can detect multiple (number of anchor boxes) objects.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Anchor boxes also help achieve </a:t>
            </a:r>
            <a:r>
              <a:rPr lang="en-US" altLang="zh-CN" dirty="0"/>
              <a:t>better </a:t>
            </a:r>
            <a:r>
              <a:rPr lang="en-US" altLang="zh-CN" dirty="0" smtClean="0"/>
              <a:t>result</a:t>
            </a:r>
            <a:r>
              <a:rPr lang="en-US" altLang="zh-CN" dirty="0"/>
              <a:t> </a:t>
            </a:r>
            <a:r>
              <a:rPr lang="en-US" altLang="zh-CN" dirty="0" smtClean="0"/>
              <a:t>by </a:t>
            </a:r>
            <a:r>
              <a:rPr lang="en-US" altLang="zh-CN" dirty="0"/>
              <a:t>specializing </a:t>
            </a:r>
            <a:r>
              <a:rPr lang="en-US" altLang="zh-CN" dirty="0" smtClean="0"/>
              <a:t>some </a:t>
            </a:r>
            <a:r>
              <a:rPr lang="en-US" altLang="zh-CN" dirty="0"/>
              <a:t>outputs to </a:t>
            </a:r>
            <a:r>
              <a:rPr lang="en-US" altLang="zh-CN" dirty="0" smtClean="0"/>
              <a:t>special object. Such as person(tall </a:t>
            </a:r>
            <a:r>
              <a:rPr lang="en-US" altLang="zh-CN" dirty="0"/>
              <a:t>and </a:t>
            </a:r>
            <a:r>
              <a:rPr lang="en-US" altLang="zh-CN" dirty="0" smtClean="0"/>
              <a:t>narrow </a:t>
            </a:r>
            <a:r>
              <a:rPr lang="en-US" altLang="zh-CN" dirty="0"/>
              <a:t>object</a:t>
            </a:r>
            <a:r>
              <a:rPr lang="en-US" altLang="zh-CN" dirty="0" smtClean="0"/>
              <a:t>) </a:t>
            </a:r>
            <a:r>
              <a:rPr lang="en-US" altLang="zh-CN" dirty="0"/>
              <a:t>and </a:t>
            </a:r>
            <a:r>
              <a:rPr lang="en-US" altLang="zh-CN" dirty="0" smtClean="0"/>
              <a:t>car(short </a:t>
            </a:r>
            <a:r>
              <a:rPr lang="en-US" altLang="zh-CN" dirty="0"/>
              <a:t>and </a:t>
            </a:r>
            <a:r>
              <a:rPr lang="en-US" altLang="zh-CN" dirty="0" smtClean="0"/>
              <a:t>wide object).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6036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Q6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YOLO </a:t>
            </a:r>
            <a:r>
              <a:rPr lang="en-US" altLang="zh-CN" dirty="0"/>
              <a:t>algorithm is faster than Faster-RCNN algorithm but lower performance. Why?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516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9623"/>
            <a:ext cx="10515600" cy="466734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YOLO makes predictions based on global information about the image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 Compared </a:t>
            </a:r>
            <a:r>
              <a:rPr lang="en-US" altLang="zh-CN" sz="2400" dirty="0"/>
              <a:t>with </a:t>
            </a:r>
            <a:r>
              <a:rPr lang="en-US" altLang="zh-CN" sz="2400" dirty="0" smtClean="0"/>
              <a:t>Faster-RCNN, </a:t>
            </a:r>
            <a:r>
              <a:rPr lang="en-US" altLang="zh-CN" sz="2400" dirty="0"/>
              <a:t>YOLO can reduce the error rate of false detection (the detection of background as an object) by more than half , but it’s performance like poor positional accuracy , poor detection of small objects and dense objects.</a:t>
            </a:r>
            <a:endParaRPr lang="zh-CN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en-US" altLang="zh-CN" sz="2400" dirty="0" smtClean="0"/>
              <a:t>Faster-RCNN </a:t>
            </a:r>
            <a:r>
              <a:rPr lang="en-US" altLang="zh-CN" sz="2400" dirty="0"/>
              <a:t>is a two steps method, where it firstly propose some regions that have an object with high probability and then classify it. </a:t>
            </a:r>
            <a:endParaRPr lang="en-US" altLang="zh-CN" sz="2400" dirty="0" smtClean="0"/>
          </a:p>
          <a:p>
            <a:r>
              <a:rPr lang="en-US" altLang="zh-CN" sz="2400" dirty="0" smtClean="0"/>
              <a:t>It </a:t>
            </a:r>
            <a:r>
              <a:rPr lang="en-US" altLang="zh-CN" sz="2400" dirty="0"/>
              <a:t>reduce the class imbalance problem (the number of windows with not object is much larger than the number of windows with object.) but leads to higher computation cost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226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Q1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What’s the different between </a:t>
            </a:r>
            <a:r>
              <a:rPr lang="en-US" altLang="zh-CN" dirty="0">
                <a:solidFill>
                  <a:srgbClr val="0070C0"/>
                </a:solidFill>
              </a:rPr>
              <a:t>object classification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</a:rPr>
              <a:t>object localization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0070C0"/>
                </a:solidFill>
              </a:rPr>
              <a:t>object detection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53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9623"/>
            <a:ext cx="10515600" cy="466734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Classification</a:t>
            </a:r>
            <a:r>
              <a:rPr lang="en-US" altLang="zh-CN" sz="2400" dirty="0"/>
              <a:t> aims to find which the object showed in the image it is, while </a:t>
            </a:r>
            <a:r>
              <a:rPr lang="en-US" altLang="zh-CN" sz="2400" dirty="0">
                <a:solidFill>
                  <a:srgbClr val="0070C0"/>
                </a:solidFill>
              </a:rPr>
              <a:t>localization</a:t>
            </a:r>
            <a:r>
              <a:rPr lang="en-US" altLang="zh-CN" sz="2400" dirty="0"/>
              <a:t> must further use a rectangle to point the object </a:t>
            </a:r>
            <a:r>
              <a:rPr lang="en-US" altLang="zh-CN" sz="2400" dirty="0" smtClean="0"/>
              <a:t>location. We use </a:t>
            </a:r>
            <a:r>
              <a:rPr lang="en-US" altLang="zh-CN" sz="2400" dirty="0" err="1" smtClean="0"/>
              <a:t>b</a:t>
            </a:r>
            <a:r>
              <a:rPr lang="en-US" altLang="zh-CN" sz="2400" baseline="-25000" dirty="0" err="1" smtClean="0"/>
              <a:t>x</a:t>
            </a:r>
            <a:r>
              <a:rPr lang="en-US" altLang="zh-CN" sz="2400" baseline="-25000" dirty="0" smtClean="0"/>
              <a:t> </a:t>
            </a:r>
            <a:r>
              <a:rPr lang="en-US" altLang="zh-CN" sz="2400" dirty="0" smtClean="0"/>
              <a:t>, b</a:t>
            </a:r>
            <a:r>
              <a:rPr lang="en-US" altLang="zh-CN" sz="2400" baseline="-25000" dirty="0" smtClean="0"/>
              <a:t>y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b</a:t>
            </a:r>
            <a:r>
              <a:rPr lang="en-US" altLang="zh-CN" sz="2400" baseline="-25000" dirty="0" err="1" smtClean="0"/>
              <a:t>h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and </a:t>
            </a:r>
            <a:r>
              <a:rPr lang="en-US" altLang="zh-CN" sz="2400" dirty="0" err="1" smtClean="0"/>
              <a:t>b</a:t>
            </a:r>
            <a:r>
              <a:rPr lang="en-US" altLang="zh-CN" sz="2400" baseline="-25000" dirty="0" err="1" smtClean="0"/>
              <a:t>w</a:t>
            </a:r>
            <a:r>
              <a:rPr lang="en-US" altLang="zh-CN" sz="2400" baseline="-25000" dirty="0" smtClean="0"/>
              <a:t> </a:t>
            </a:r>
            <a:r>
              <a:rPr lang="en-US" altLang="zh-CN" sz="2400" dirty="0" smtClean="0"/>
              <a:t>to localize bounding box in video.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Object </a:t>
            </a:r>
            <a:r>
              <a:rPr lang="en-US" altLang="zh-CN" sz="2400" dirty="0">
                <a:solidFill>
                  <a:srgbClr val="0070C0"/>
                </a:solidFill>
              </a:rPr>
              <a:t>detection </a:t>
            </a:r>
            <a:r>
              <a:rPr lang="en-US" altLang="zh-CN" sz="2400" dirty="0"/>
              <a:t>is a more challenging tasks where the image contains multiple objects and needed to be found simultaneously.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674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Q2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</a:t>
            </a:r>
            <a:r>
              <a:rPr lang="en-US" altLang="zh-CN" dirty="0">
                <a:solidFill>
                  <a:srgbClr val="0070C0"/>
                </a:solidFill>
              </a:rPr>
              <a:t>object detection </a:t>
            </a:r>
            <a:r>
              <a:rPr lang="en-US" altLang="zh-CN" dirty="0" smtClean="0"/>
              <a:t>task , how to </a:t>
            </a:r>
            <a:r>
              <a:rPr lang="en-US" altLang="zh-CN" dirty="0" smtClean="0"/>
              <a:t>construct </a:t>
            </a:r>
            <a:r>
              <a:rPr lang="en-US" altLang="zh-CN" dirty="0"/>
              <a:t>the target  label</a:t>
            </a:r>
            <a:r>
              <a:rPr lang="en-US" altLang="zh-CN" dirty="0" smtClean="0"/>
              <a:t> </a:t>
            </a:r>
            <a:r>
              <a:rPr lang="en-US" altLang="zh-CN" b="1" dirty="0"/>
              <a:t>y</a:t>
            </a:r>
            <a:r>
              <a:rPr lang="en-US" altLang="zh-CN" dirty="0"/>
              <a:t> </a:t>
            </a:r>
            <a:r>
              <a:rPr lang="en-US" altLang="zh-CN" dirty="0" smtClean="0"/>
              <a:t>as a supervised </a:t>
            </a:r>
            <a:r>
              <a:rPr lang="en-US" altLang="zh-CN" dirty="0"/>
              <a:t>learning </a:t>
            </a:r>
            <a:r>
              <a:rPr lang="en-US" altLang="zh-CN" dirty="0" smtClean="0"/>
              <a:t>task?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95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1731" y="1690688"/>
            <a:ext cx="8586457" cy="427554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p</a:t>
            </a:r>
            <a:r>
              <a:rPr lang="en-US" altLang="zh-CN" sz="2400" baseline="-25000" dirty="0" smtClean="0"/>
              <a:t>c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standing </a:t>
            </a:r>
            <a:r>
              <a:rPr lang="en-US" altLang="zh-CN" sz="2400" dirty="0"/>
              <a:t>for 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probability that there's an object. </a:t>
            </a:r>
            <a:endParaRPr lang="en-US" altLang="zh-CN" sz="2400" dirty="0" smtClean="0"/>
          </a:p>
          <a:p>
            <a:pPr lvl="1"/>
            <a:r>
              <a:rPr lang="en-US" altLang="zh-CN" sz="2000" dirty="0"/>
              <a:t>For example, These are our four </a:t>
            </a:r>
            <a:r>
              <a:rPr lang="en-US" altLang="zh-CN" sz="2000" dirty="0" smtClean="0"/>
              <a:t>classes. </a:t>
            </a:r>
            <a:br>
              <a:rPr lang="en-US" altLang="zh-CN" sz="2000" dirty="0" smtClean="0"/>
            </a:br>
            <a:r>
              <a:rPr lang="en-US" altLang="zh-CN" sz="2000" dirty="0" smtClean="0"/>
              <a:t>So</a:t>
            </a:r>
            <a:r>
              <a:rPr lang="en-US" altLang="zh-CN" sz="2000" dirty="0"/>
              <a:t>, if the object is, classes 1, 2 or 3, pc will be equal to 1. 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And </a:t>
            </a:r>
            <a:r>
              <a:rPr lang="en-US" altLang="zh-CN" sz="2000" dirty="0"/>
              <a:t>if it's the background </a:t>
            </a:r>
            <a:r>
              <a:rPr lang="en-US" altLang="zh-CN" sz="2000" dirty="0" smtClean="0"/>
              <a:t>class or none </a:t>
            </a:r>
            <a:r>
              <a:rPr lang="en-US" altLang="zh-CN" sz="2000" dirty="0"/>
              <a:t>of the objects you're trying to detect, then pc will be 0. </a:t>
            </a:r>
          </a:p>
          <a:p>
            <a:r>
              <a:rPr lang="en-US" altLang="zh-CN" sz="2400" dirty="0" smtClean="0"/>
              <a:t>Next </a:t>
            </a:r>
            <a:r>
              <a:rPr lang="en-US" altLang="zh-CN" sz="2400" dirty="0"/>
              <a:t>if there is an object, then you wanted to output the bounding box for the object you </a:t>
            </a:r>
            <a:r>
              <a:rPr lang="en-US" altLang="zh-CN" sz="2400" dirty="0" smtClean="0"/>
              <a:t>detected , there are </a:t>
            </a:r>
            <a:r>
              <a:rPr lang="en-US" altLang="zh-CN" sz="2400" dirty="0" err="1" smtClean="0"/>
              <a:t>b</a:t>
            </a:r>
            <a:r>
              <a:rPr lang="en-US" altLang="zh-CN" sz="2400" baseline="-25000" dirty="0" err="1"/>
              <a:t>x</a:t>
            </a:r>
            <a:r>
              <a:rPr lang="en-US" altLang="zh-CN" sz="2400" dirty="0" smtClean="0"/>
              <a:t>,</a:t>
            </a:r>
            <a:r>
              <a:rPr lang="en-US" altLang="zh-CN" sz="2400" dirty="0"/>
              <a:t> </a:t>
            </a:r>
            <a:r>
              <a:rPr lang="en-US" altLang="zh-CN" sz="2400" dirty="0"/>
              <a:t> b</a:t>
            </a:r>
            <a:r>
              <a:rPr lang="en-US" altLang="zh-CN" sz="2400" baseline="-25000" dirty="0"/>
              <a:t>y</a:t>
            </a:r>
            <a:r>
              <a:rPr lang="en-US" altLang="zh-CN" sz="2400" dirty="0"/>
              <a:t>, </a:t>
            </a:r>
            <a:r>
              <a:rPr lang="en-US" altLang="zh-CN" sz="2400" dirty="0" err="1" smtClean="0"/>
              <a:t>b</a:t>
            </a:r>
            <a:r>
              <a:rPr lang="en-US" altLang="zh-CN" sz="2400" baseline="-25000" dirty="0" err="1" smtClean="0"/>
              <a:t>h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and </a:t>
            </a:r>
            <a:r>
              <a:rPr lang="en-US" altLang="zh-CN" sz="2400" dirty="0" err="1" smtClean="0"/>
              <a:t>b</a:t>
            </a:r>
            <a:r>
              <a:rPr lang="en-US" altLang="zh-CN" sz="2400" baseline="-25000" dirty="0" err="1" smtClean="0"/>
              <a:t>w</a:t>
            </a:r>
            <a:r>
              <a:rPr lang="en-US" altLang="zh-CN" sz="2400" dirty="0" smtClean="0"/>
              <a:t>.</a:t>
            </a:r>
            <a:r>
              <a:rPr lang="en-US" altLang="zh-CN" sz="2400" dirty="0"/>
              <a:t> </a:t>
            </a:r>
          </a:p>
          <a:p>
            <a:r>
              <a:rPr lang="en-US" altLang="zh-CN" sz="2400" dirty="0" smtClean="0"/>
              <a:t>Finally </a:t>
            </a:r>
            <a:r>
              <a:rPr lang="en-US" altLang="zh-CN" sz="2400" dirty="0"/>
              <a:t>if there is an object, so if pc is equal to 1, </a:t>
            </a:r>
            <a:r>
              <a:rPr lang="en-US" altLang="zh-CN" sz="2400" dirty="0" smtClean="0"/>
              <a:t>you </a:t>
            </a:r>
            <a:r>
              <a:rPr lang="en-US" altLang="zh-CN" sz="2400" dirty="0"/>
              <a:t>wanted to also output c1, c2 and </a:t>
            </a:r>
            <a:r>
              <a:rPr lang="en-US" altLang="zh-CN" sz="2400" dirty="0" smtClean="0"/>
              <a:t>c3 </a:t>
            </a:r>
            <a:r>
              <a:rPr lang="en-US" altLang="zh-CN" sz="2400" dirty="0"/>
              <a:t>which tells us is it the class 1, class 2 or class 3.</a:t>
            </a:r>
          </a:p>
          <a:p>
            <a:endParaRPr lang="en-US" altLang="zh-CN" sz="3200" dirty="0"/>
          </a:p>
        </p:txBody>
      </p:sp>
      <p:pic>
        <p:nvPicPr>
          <p:cNvPr id="4" name="Picture 2" descr="https://images2018.cnblogs.com/blog/1328274/201806/1328274-20180613193751183-95736618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54" y="2405912"/>
            <a:ext cx="13144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V="1">
            <a:off x="2030994" y="1793646"/>
            <a:ext cx="1049447" cy="687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089841" y="3377037"/>
            <a:ext cx="990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115494" y="4547150"/>
            <a:ext cx="964947" cy="67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大括号 13"/>
          <p:cNvSpPr/>
          <p:nvPr/>
        </p:nvSpPr>
        <p:spPr>
          <a:xfrm>
            <a:off x="1901227" y="2802142"/>
            <a:ext cx="120713" cy="114979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大括号 16"/>
          <p:cNvSpPr/>
          <p:nvPr/>
        </p:nvSpPr>
        <p:spPr>
          <a:xfrm>
            <a:off x="1919334" y="4151108"/>
            <a:ext cx="93552" cy="79208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1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Q2-2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While we </a:t>
            </a:r>
            <a:r>
              <a:rPr lang="en-US" altLang="zh-CN" dirty="0"/>
              <a:t>define the target  label </a:t>
            </a:r>
            <a:r>
              <a:rPr lang="en-US" altLang="zh-CN" b="1" dirty="0"/>
              <a:t>y</a:t>
            </a:r>
            <a:r>
              <a:rPr lang="en-US" altLang="zh-CN" dirty="0" smtClean="0"/>
              <a:t> </a:t>
            </a:r>
            <a:r>
              <a:rPr lang="en-US" altLang="zh-CN" dirty="0"/>
              <a:t>as a supervised learning </a:t>
            </a:r>
            <a:r>
              <a:rPr lang="en-US" altLang="zh-CN" dirty="0" smtClean="0"/>
              <a:t>task</a:t>
            </a:r>
            <a:r>
              <a:rPr lang="en-US" altLang="zh-CN" dirty="0"/>
              <a:t>, </a:t>
            </a:r>
            <a:r>
              <a:rPr lang="en-US" altLang="zh-CN" dirty="0" smtClean="0"/>
              <a:t>what </a:t>
            </a:r>
            <a:r>
              <a:rPr lang="en-US" altLang="zh-CN" dirty="0"/>
              <a:t>does output the bounding </a:t>
            </a:r>
            <a:r>
              <a:rPr lang="en-US" altLang="zh-CN" dirty="0" smtClean="0"/>
              <a:t>box’s 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x</a:t>
            </a:r>
            <a:r>
              <a:rPr lang="en-US" altLang="zh-CN" dirty="0" smtClean="0"/>
              <a:t>,</a:t>
            </a:r>
            <a:r>
              <a:rPr lang="en-US" altLang="zh-CN" dirty="0"/>
              <a:t> </a:t>
            </a:r>
            <a:r>
              <a:rPr lang="en-US" altLang="zh-CN" dirty="0"/>
              <a:t> b</a:t>
            </a:r>
            <a:r>
              <a:rPr lang="en-US" altLang="zh-CN" baseline="-25000" dirty="0"/>
              <a:t>y</a:t>
            </a:r>
            <a:r>
              <a:rPr lang="en-US" altLang="zh-CN" dirty="0"/>
              <a:t>, </a:t>
            </a:r>
            <a:r>
              <a:rPr lang="en-US" altLang="zh-CN" dirty="0" err="1" smtClean="0"/>
              <a:t>b</a:t>
            </a:r>
            <a:r>
              <a:rPr lang="en-US" altLang="zh-CN" baseline="-25000" dirty="0" err="1"/>
              <a:t>h</a:t>
            </a:r>
            <a:r>
              <a:rPr lang="en-US" altLang="zh-CN" dirty="0"/>
              <a:t> and 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w</a:t>
            </a:r>
            <a:r>
              <a:rPr lang="en-US" altLang="zh-CN" dirty="0" smtClean="0"/>
              <a:t> </a:t>
            </a:r>
            <a:r>
              <a:rPr lang="en-US" altLang="zh-CN" dirty="0"/>
              <a:t>stand </a:t>
            </a:r>
            <a:r>
              <a:rPr lang="en-US" altLang="zh-CN" dirty="0" smtClean="0"/>
              <a:t>for?</a:t>
            </a:r>
            <a:endParaRPr lang="en-US" altLang="zh-CN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103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9622"/>
            <a:ext cx="4277008" cy="1468967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First, </a:t>
            </a:r>
            <a:r>
              <a:rPr lang="en-US" altLang="zh-CN" sz="3200" dirty="0" smtClean="0"/>
              <a:t>set </a:t>
            </a:r>
            <a:r>
              <a:rPr lang="en-US" altLang="zh-CN" sz="3200" dirty="0"/>
              <a:t>that the upper-left coordinate of the image is </a:t>
            </a:r>
            <a:r>
              <a:rPr lang="en-US" altLang="zh-CN" sz="3200" dirty="0" smtClean="0"/>
              <a:t>(0,0) and </a:t>
            </a:r>
            <a:r>
              <a:rPr lang="en-US" altLang="zh-CN" sz="3200" dirty="0"/>
              <a:t>the lower-right </a:t>
            </a:r>
            <a:r>
              <a:rPr lang="en-US" altLang="zh-CN" sz="3200" dirty="0" smtClean="0"/>
              <a:t>coordinate </a:t>
            </a:r>
            <a:r>
              <a:rPr lang="en-US" altLang="zh-CN" sz="3200" dirty="0"/>
              <a:t>is (1,1).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5240046"/>
            <a:ext cx="10168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To determine the location of the bounding box, specify the center point of the red box, which is (</a:t>
            </a:r>
            <a:r>
              <a:rPr lang="en-US" altLang="zh-CN" sz="2800" dirty="0" err="1"/>
              <a:t>bx,by</a:t>
            </a:r>
            <a:r>
              <a:rPr lang="en-US" altLang="zh-CN" sz="2800" dirty="0"/>
              <a:t>), the height of the bounding box </a:t>
            </a:r>
            <a:r>
              <a:rPr lang="en-US" altLang="zh-CN" sz="2800" dirty="0" err="1"/>
              <a:t>bh</a:t>
            </a:r>
            <a:r>
              <a:rPr lang="en-US" altLang="zh-CN" sz="2800" dirty="0"/>
              <a:t>, and the width </a:t>
            </a:r>
            <a:r>
              <a:rPr lang="en-US" altLang="zh-CN" sz="2800" dirty="0" err="1"/>
              <a:t>bw</a:t>
            </a:r>
            <a:r>
              <a:rPr lang="en-US" altLang="zh-CN" sz="2400" dirty="0"/>
              <a:t>.</a:t>
            </a:r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455121" y="1509622"/>
            <a:ext cx="4291342" cy="341546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81164" y="143000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ea typeface="Microsoft YaHei UI" panose="020B0503020204020204" pitchFamily="34" charset="-122"/>
                <a:cs typeface="Courier New" panose="02070309020205020404" pitchFamily="49" charset="0"/>
              </a:rPr>
              <a:t>(0,0)</a:t>
            </a:r>
            <a:endParaRPr lang="zh-CN" altLang="en-US" dirty="0">
              <a:latin typeface="Courier New" panose="02070309020205020404" pitchFamily="49" charset="0"/>
              <a:ea typeface="Microsoft YaHei U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785701" y="46860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ea typeface="Microsoft YaHei UI" panose="020B0503020204020204" pitchFamily="34" charset="-122"/>
                <a:cs typeface="Courier New" panose="02070309020205020404" pitchFamily="49" charset="0"/>
              </a:rPr>
              <a:t>(1,1)</a:t>
            </a:r>
            <a:endParaRPr lang="zh-CN" altLang="en-US" dirty="0">
              <a:latin typeface="Courier New" panose="02070309020205020404" pitchFamily="49" charset="0"/>
              <a:ea typeface="Microsoft YaHei UI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98" y="3313568"/>
            <a:ext cx="1686787" cy="1164599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8582681" y="3831068"/>
            <a:ext cx="80027" cy="800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939888" y="3313568"/>
            <a:ext cx="1339913" cy="1164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7496271" y="3872216"/>
            <a:ext cx="1127558" cy="2380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771238" y="4118880"/>
                <a:ext cx="1016881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Courier New" panose="02070309020205020404" pitchFamily="49" charset="0"/>
                    <a:ea typeface="Microsoft YaHei UI" panose="020B0503020204020204" pitchFamily="34" charset="-122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  <a:cs typeface="Courier New" panose="02070309020205020404" pitchFamily="49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  <a:cs typeface="Courier New" panose="02070309020205020404" pitchFamily="49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  <a:cs typeface="Courier New" panose="02070309020205020404" pitchFamily="49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  <a:cs typeface="Courier New" panose="02070309020205020404" pitchFamily="49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ourier New" panose="02070309020205020404" pitchFamily="49" charset="0"/>
                    <a:ea typeface="Microsoft YaHei UI" panose="020B0503020204020204" pitchFamily="34" charset="-122"/>
                    <a:cs typeface="Courier New" panose="02070309020205020404" pitchFamily="49" charset="0"/>
                  </a:rPr>
                  <a:t>)</a:t>
                </a:r>
                <a:endParaRPr lang="zh-CN" altLang="en-US" dirty="0">
                  <a:latin typeface="Courier New" panose="02070309020205020404" pitchFamily="49" charset="0"/>
                  <a:ea typeface="Microsoft YaHei UI" panose="020B0503020204020204" pitchFamily="34" charset="-122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238" y="4118880"/>
                <a:ext cx="1016881" cy="391261"/>
              </a:xfrm>
              <a:prstGeom prst="rect">
                <a:avLst/>
              </a:prstGeom>
              <a:blipFill>
                <a:blip r:embed="rId4"/>
                <a:stretch>
                  <a:fillRect l="-5389" t="-4688" r="-3593" b="-23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8326715" y="2894664"/>
                <a:ext cx="591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  <a:cs typeface="Courier New" panose="02070309020205020404" pitchFamily="49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  <a:cs typeface="Courier New" panose="02070309020205020404" pitchFamily="49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Courier New" panose="02070309020205020404" pitchFamily="49" charset="0"/>
                  <a:ea typeface="Microsoft YaHei UI" panose="020B0503020204020204" pitchFamily="34" charset="-122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715" y="2894664"/>
                <a:ext cx="5919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316807" y="3747552"/>
                <a:ext cx="5582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  <a:cs typeface="Courier New" panose="02070309020205020404" pitchFamily="49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  <a:cs typeface="Courier New" panose="02070309020205020404" pitchFamily="49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Courier New" panose="02070309020205020404" pitchFamily="49" charset="0"/>
                  <a:ea typeface="Microsoft YaHei UI" panose="020B0503020204020204" pitchFamily="34" charset="-122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807" y="3747552"/>
                <a:ext cx="5582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/>
          <p:cNvCxnSpPr/>
          <p:nvPr/>
        </p:nvCxnSpPr>
        <p:spPr>
          <a:xfrm>
            <a:off x="7939888" y="2738224"/>
            <a:ext cx="0" cy="543878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279801" y="2756333"/>
            <a:ext cx="0" cy="543878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9297907" y="3309265"/>
            <a:ext cx="506995" cy="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9297907" y="4486216"/>
            <a:ext cx="506995" cy="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1"/>
          </p:cNvCxnSpPr>
          <p:nvPr/>
        </p:nvCxnSpPr>
        <p:spPr>
          <a:xfrm flipH="1">
            <a:off x="7939888" y="3079330"/>
            <a:ext cx="3868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3"/>
          </p:cNvCxnSpPr>
          <p:nvPr/>
        </p:nvCxnSpPr>
        <p:spPr>
          <a:xfrm>
            <a:off x="8918672" y="3079330"/>
            <a:ext cx="3611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7" idx="2"/>
          </p:cNvCxnSpPr>
          <p:nvPr/>
        </p:nvCxnSpPr>
        <p:spPr>
          <a:xfrm>
            <a:off x="9595954" y="4116884"/>
            <a:ext cx="0" cy="3612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7" idx="0"/>
          </p:cNvCxnSpPr>
          <p:nvPr/>
        </p:nvCxnSpPr>
        <p:spPr>
          <a:xfrm flipV="1">
            <a:off x="9595954" y="3338133"/>
            <a:ext cx="0" cy="409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10708741" y="4870714"/>
            <a:ext cx="80027" cy="800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415883" y="1456042"/>
            <a:ext cx="80027" cy="800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40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Q3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What’s </a:t>
            </a:r>
            <a:r>
              <a:rPr lang="en-US" altLang="zh-CN" sz="2400" dirty="0"/>
              <a:t>the Intersection Over </a:t>
            </a:r>
            <a:r>
              <a:rPr lang="en-US" altLang="zh-CN" sz="2400" dirty="0" smtClean="0"/>
              <a:t>Union(</a:t>
            </a:r>
            <a:r>
              <a:rPr lang="en-US" altLang="zh-CN" sz="2400" dirty="0" err="1" smtClean="0"/>
              <a:t>IoU</a:t>
            </a:r>
            <a:r>
              <a:rPr lang="en-US" altLang="zh-CN" sz="2400" dirty="0" smtClean="0"/>
              <a:t>) function?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814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9623"/>
            <a:ext cx="10515600" cy="466734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Intersection-over-Union (</a:t>
            </a:r>
            <a:r>
              <a:rPr lang="en-US" altLang="zh-CN" sz="2400" dirty="0" err="1"/>
              <a:t>IoU</a:t>
            </a:r>
            <a:r>
              <a:rPr lang="en-US" altLang="zh-CN" sz="2400" dirty="0"/>
              <a:t>), a concept used in target detection, is the Intersection rate of </a:t>
            </a:r>
            <a:r>
              <a:rPr lang="en-US" altLang="zh-CN" sz="2400" dirty="0">
                <a:solidFill>
                  <a:srgbClr val="0070C0"/>
                </a:solidFill>
              </a:rPr>
              <a:t>candidate bound </a:t>
            </a:r>
            <a:r>
              <a:rPr lang="en-US" altLang="zh-CN" sz="2400" dirty="0"/>
              <a:t>and </a:t>
            </a:r>
            <a:r>
              <a:rPr lang="en-US" altLang="zh-CN" sz="2400" dirty="0">
                <a:solidFill>
                  <a:srgbClr val="0070C0"/>
                </a:solidFill>
              </a:rPr>
              <a:t>ground truth </a:t>
            </a:r>
            <a:r>
              <a:rPr lang="en-US" altLang="zh-CN" sz="2400" dirty="0" smtClean="0">
                <a:solidFill>
                  <a:srgbClr val="0070C0"/>
                </a:solidFill>
              </a:rPr>
              <a:t>bound</a:t>
            </a:r>
            <a:r>
              <a:rPr lang="en-US" altLang="zh-CN" sz="2400" dirty="0" smtClean="0"/>
              <a:t>——the </a:t>
            </a:r>
            <a:r>
              <a:rPr lang="en-US" altLang="zh-CN" sz="2400" dirty="0"/>
              <a:t>ratio of their Intersection to Union set. </a:t>
            </a:r>
          </a:p>
          <a:p>
            <a:r>
              <a:rPr lang="en-US" altLang="zh-CN" sz="2400" dirty="0" smtClean="0"/>
              <a:t>Usually if </a:t>
            </a:r>
            <a:r>
              <a:rPr lang="en-US" altLang="zh-CN" sz="2400" dirty="0" err="1" smtClean="0"/>
              <a:t>IoU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score &gt; 0.5 , </a:t>
            </a:r>
            <a:r>
              <a:rPr lang="en-US" altLang="zh-CN" sz="2400" dirty="0" smtClean="0"/>
              <a:t>that </a:t>
            </a:r>
            <a:r>
              <a:rPr lang="en-US" altLang="zh-CN" sz="2400" dirty="0"/>
              <a:t>would be considered a good result.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79" y="3215432"/>
            <a:ext cx="4107019" cy="320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0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611</Words>
  <Application>Microsoft Office PowerPoint</Application>
  <PresentationFormat>宽屏</PresentationFormat>
  <Paragraphs>70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Microsoft YaHei UI</vt:lpstr>
      <vt:lpstr>宋体</vt:lpstr>
      <vt:lpstr>Arial</vt:lpstr>
      <vt:lpstr>Calibri</vt:lpstr>
      <vt:lpstr>Calibri Light</vt:lpstr>
      <vt:lpstr>Cambria Math</vt:lpstr>
      <vt:lpstr>Courier New</vt:lpstr>
      <vt:lpstr>Times New Roman</vt:lpstr>
      <vt:lpstr>Office 主题</vt:lpstr>
      <vt:lpstr>Questions</vt:lpstr>
      <vt:lpstr>Q1</vt:lpstr>
      <vt:lpstr>A1</vt:lpstr>
      <vt:lpstr>Q2</vt:lpstr>
      <vt:lpstr>A2</vt:lpstr>
      <vt:lpstr>Q2-2</vt:lpstr>
      <vt:lpstr>A2-2</vt:lpstr>
      <vt:lpstr>Q3</vt:lpstr>
      <vt:lpstr>A3</vt:lpstr>
      <vt:lpstr>Q4</vt:lpstr>
      <vt:lpstr>A4</vt:lpstr>
      <vt:lpstr>Q4-2</vt:lpstr>
      <vt:lpstr>A4-2</vt:lpstr>
      <vt:lpstr>Q5</vt:lpstr>
      <vt:lpstr>A5</vt:lpstr>
      <vt:lpstr>Q6</vt:lpstr>
      <vt:lpstr>A6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AutoBVT</cp:lastModifiedBy>
  <cp:revision>219</cp:revision>
  <dcterms:created xsi:type="dcterms:W3CDTF">2018-10-15T08:30:11Z</dcterms:created>
  <dcterms:modified xsi:type="dcterms:W3CDTF">2018-12-05T08:15:07Z</dcterms:modified>
</cp:coreProperties>
</file>