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7"/>
  </p:notesMasterIdLst>
  <p:sldIdLst>
    <p:sldId id="276" r:id="rId2"/>
    <p:sldId id="257" r:id="rId3"/>
    <p:sldId id="258" r:id="rId4"/>
    <p:sldId id="277" r:id="rId5"/>
    <p:sldId id="278" r:id="rId6"/>
    <p:sldId id="287" r:id="rId7"/>
    <p:sldId id="288" r:id="rId8"/>
    <p:sldId id="279" r:id="rId9"/>
    <p:sldId id="280" r:id="rId10"/>
    <p:sldId id="283" r:id="rId11"/>
    <p:sldId id="284" r:id="rId12"/>
    <p:sldId id="289" r:id="rId13"/>
    <p:sldId id="290" r:id="rId14"/>
    <p:sldId id="285" r:id="rId15"/>
    <p:sldId id="28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96" autoAdjust="0"/>
  </p:normalViewPr>
  <p:slideViewPr>
    <p:cSldViewPr snapToGrid="0">
      <p:cViewPr varScale="1">
        <p:scale>
          <a:sx n="72" d="100"/>
          <a:sy n="72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F0936-9D04-489F-89EE-B49E37805373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A991C-46D3-416F-9021-6338CCF3B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33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991C-46D3-416F-9021-6338CCF3BB8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749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991C-46D3-416F-9021-6338CCF3BB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44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991C-46D3-416F-9021-6338CCF3BB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452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991C-46D3-416F-9021-6338CCF3BB8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027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991C-46D3-416F-9021-6338CCF3BB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366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991C-46D3-416F-9021-6338CCF3BB8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21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64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15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6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09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29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7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18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2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63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14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A3E65-B172-4E41-A04D-2267E8C9BD45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62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39561" y="313114"/>
            <a:ext cx="10515600" cy="1325563"/>
          </a:xfrm>
        </p:spPr>
        <p:txBody>
          <a:bodyPr/>
          <a:lstStyle/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9704" y="1272209"/>
            <a:ext cx="10783081" cy="5191965"/>
          </a:xfrm>
        </p:spPr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/>
              <a:t>What’s the </a:t>
            </a:r>
            <a:r>
              <a:rPr lang="en-US" altLang="zh-CN" dirty="0" smtClean="0"/>
              <a:t>difference </a:t>
            </a:r>
            <a:r>
              <a:rPr lang="en-US" altLang="zh-CN" dirty="0"/>
              <a:t>between face verification and face recognition</a:t>
            </a:r>
            <a:r>
              <a:rPr lang="en-US" altLang="zh-CN" dirty="0" smtClean="0"/>
              <a:t>?</a:t>
            </a: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en-US" altLang="zh-CN" dirty="0"/>
              <a:t> How can we deal with </a:t>
            </a:r>
            <a:r>
              <a:rPr lang="en-US" altLang="zh-CN" dirty="0" smtClean="0"/>
              <a:t>the problem, where we just </a:t>
            </a:r>
            <a:r>
              <a:rPr lang="en-US" altLang="zh-CN" dirty="0"/>
              <a:t>have a few images in database</a:t>
            </a:r>
            <a:r>
              <a:rPr lang="en-US" altLang="zh-CN" dirty="0" smtClean="0"/>
              <a:t> </a:t>
            </a:r>
            <a:r>
              <a:rPr lang="en-US" altLang="zh-CN" dirty="0"/>
              <a:t>in face recognition task</a:t>
            </a:r>
            <a:r>
              <a:rPr lang="en-US" altLang="zh-CN" dirty="0" smtClean="0"/>
              <a:t>?</a:t>
            </a:r>
          </a:p>
          <a:p>
            <a:pPr lvl="1"/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2.2</a:t>
            </a:r>
            <a:r>
              <a:rPr lang="en-US" altLang="zh-CN" dirty="0"/>
              <a:t>Try to write down </a:t>
            </a:r>
            <a:r>
              <a:rPr lang="en-US" altLang="zh-CN" dirty="0" smtClean="0"/>
              <a:t>the 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formula for</a:t>
            </a:r>
            <a:r>
              <a:rPr lang="en-US" altLang="zh-CN" dirty="0" smtClean="0"/>
              <a:t> </a:t>
            </a:r>
            <a:r>
              <a:rPr lang="en-US" altLang="zh-CN" dirty="0"/>
              <a:t>“triplet loss</a:t>
            </a:r>
            <a:r>
              <a:rPr lang="en-US" altLang="zh-CN" dirty="0" smtClean="0"/>
              <a:t>”.</a:t>
            </a: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3.</a:t>
            </a:r>
            <a:r>
              <a:rPr lang="en-US" altLang="zh-CN" dirty="0"/>
              <a:t> Is the one/few-shot learning problem belongs to transfer learning problem? Why?</a:t>
            </a:r>
            <a:endParaRPr lang="zh-CN" altLang="en-US" dirty="0"/>
          </a:p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4.</a:t>
            </a:r>
            <a:r>
              <a:rPr lang="en-US" altLang="zh-CN" dirty="0"/>
              <a:t> </a:t>
            </a:r>
            <a:r>
              <a:rPr lang="en-US" altLang="zh-CN" dirty="0" smtClean="0"/>
              <a:t>How </a:t>
            </a:r>
            <a:r>
              <a:rPr lang="en-US" altLang="zh-CN" dirty="0"/>
              <a:t>to define a loss function to train a style transfer network</a:t>
            </a:r>
            <a:r>
              <a:rPr lang="en-US" altLang="zh-CN" dirty="0" smtClean="0"/>
              <a:t>?</a:t>
            </a:r>
          </a:p>
          <a:p>
            <a:pPr lvl="1"/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4.2Try to write down the formula for “content </a:t>
            </a:r>
            <a:r>
              <a:rPr lang="en-US" altLang="zh-CN" dirty="0"/>
              <a:t>similarity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” and “style </a:t>
            </a:r>
            <a:r>
              <a:rPr lang="en-US" altLang="zh-CN" dirty="0"/>
              <a:t>similarity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”.</a:t>
            </a:r>
          </a:p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5.</a:t>
            </a:r>
            <a:r>
              <a:rPr lang="en-US" altLang="zh-CN" dirty="0"/>
              <a:t> A 100 dim electrocardiogram data is feed into 1-D convolution layer. (5 kernel size, 3 </a:t>
            </a:r>
            <a:r>
              <a:rPr lang="en-US" altLang="zh-CN" dirty="0" smtClean="0"/>
              <a:t>filters, 1 stride and valid padding), </a:t>
            </a:r>
            <a:r>
              <a:rPr lang="en-US" altLang="zh-CN" dirty="0"/>
              <a:t>what is the layer’s output dimension? What is the number of the layer’s parameters</a:t>
            </a:r>
            <a:r>
              <a:rPr lang="en-US" altLang="zh-CN" dirty="0" smtClean="0"/>
              <a:t>?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75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Q4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Style transfer is an interesting application implemented by neural network.  </a:t>
            </a:r>
            <a:r>
              <a:rPr lang="en-US" altLang="zh-CN" sz="3200" dirty="0" smtClean="0"/>
              <a:t>Given </a:t>
            </a:r>
            <a:r>
              <a:rPr lang="en-US" altLang="zh-CN" sz="3200" dirty="0"/>
              <a:t>two images, style transfer wants to mix two image into a new one which has the same content with the first image and has the same style with the second</a:t>
            </a:r>
            <a:r>
              <a:rPr lang="en-US" altLang="zh-CN" sz="3200" dirty="0" smtClean="0"/>
              <a:t>.</a:t>
            </a:r>
          </a:p>
          <a:p>
            <a:r>
              <a:rPr lang="en-US" altLang="zh-CN" sz="3200" dirty="0" smtClean="0"/>
              <a:t> How </a:t>
            </a:r>
            <a:r>
              <a:rPr lang="en-US" altLang="zh-CN" sz="3200" dirty="0"/>
              <a:t>to define a loss function to train a style transfer network?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443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9623"/>
            <a:ext cx="10515600" cy="4667340"/>
          </a:xfrm>
        </p:spPr>
        <p:txBody>
          <a:bodyPr>
            <a:normAutofit/>
          </a:bodyPr>
          <a:lstStyle/>
          <a:p>
            <a:r>
              <a:rPr lang="en-US" altLang="zh-CN" dirty="0"/>
              <a:t>The loss function should has two parts to evaluate the content similarity and style similarity respectively. 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70C0"/>
                </a:solidFill>
              </a:rPr>
              <a:t>Content </a:t>
            </a:r>
            <a:r>
              <a:rPr lang="en-US" altLang="zh-CN" dirty="0">
                <a:solidFill>
                  <a:srgbClr val="0070C0"/>
                </a:solidFill>
              </a:rPr>
              <a:t>similarity </a:t>
            </a:r>
            <a:r>
              <a:rPr lang="en-US" altLang="zh-CN" dirty="0"/>
              <a:t>can be </a:t>
            </a:r>
            <a:r>
              <a:rPr lang="en-US" altLang="zh-CN" dirty="0" smtClean="0"/>
              <a:t>calculated </a:t>
            </a:r>
            <a:r>
              <a:rPr lang="en-US" altLang="zh-CN" dirty="0"/>
              <a:t>as </a:t>
            </a:r>
            <a:r>
              <a:rPr lang="en-US" altLang="zh-CN" dirty="0" smtClean="0">
                <a:solidFill>
                  <a:srgbClr val="0070C0"/>
                </a:solidFill>
              </a:rPr>
              <a:t>L2-distance between features </a:t>
            </a:r>
            <a:r>
              <a:rPr lang="en-US" altLang="zh-CN" dirty="0" smtClean="0"/>
              <a:t>of the content image and generated one. The </a:t>
            </a:r>
            <a:r>
              <a:rPr lang="en-US" altLang="zh-CN" dirty="0"/>
              <a:t>features to compute content loss should be chose as the output of network’s middle layer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0070C0"/>
                </a:solidFill>
              </a:rPr>
              <a:t>Style similarity </a:t>
            </a:r>
            <a:r>
              <a:rPr lang="en-US" altLang="zh-CN" dirty="0"/>
              <a:t>is defined </a:t>
            </a:r>
            <a:r>
              <a:rPr lang="en-US" altLang="zh-CN" dirty="0" smtClean="0"/>
              <a:t>as </a:t>
            </a:r>
            <a:r>
              <a:rPr lang="en-US" altLang="zh-CN" dirty="0" smtClean="0">
                <a:solidFill>
                  <a:srgbClr val="0070C0"/>
                </a:solidFill>
              </a:rPr>
              <a:t>F-norm </a:t>
            </a:r>
            <a:r>
              <a:rPr lang="en-US" altLang="zh-CN" dirty="0">
                <a:solidFill>
                  <a:srgbClr val="0070C0"/>
                </a:solidFill>
              </a:rPr>
              <a:t>between correlation matrix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/>
              <a:t>of the content image and generated </a:t>
            </a:r>
            <a:r>
              <a:rPr lang="en-US" altLang="zh-CN" dirty="0" smtClean="0"/>
              <a:t>one. Correlation </a:t>
            </a:r>
            <a:r>
              <a:rPr lang="en-US" altLang="zh-CN" dirty="0"/>
              <a:t>matrix </a:t>
            </a:r>
            <a:r>
              <a:rPr lang="en-US" altLang="zh-CN" dirty="0" smtClean="0"/>
              <a:t>means the activations </a:t>
            </a:r>
            <a:r>
              <a:rPr lang="en-US" altLang="zh-CN" dirty="0"/>
              <a:t>across channels, images with same style should have similar correlation matrix.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4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Q4.2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Try to write down the formula for “content </a:t>
            </a:r>
            <a:r>
              <a:rPr lang="en-US" altLang="zh-CN" sz="3200" dirty="0"/>
              <a:t>similarity</a:t>
            </a:r>
            <a:r>
              <a:rPr lang="en-US" altLang="zh-CN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” and “style </a:t>
            </a:r>
            <a:r>
              <a:rPr lang="en-US" altLang="zh-CN" sz="3200" dirty="0"/>
              <a:t>similarity</a:t>
            </a:r>
            <a:r>
              <a:rPr lang="en-US" altLang="zh-CN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”.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348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509623"/>
            <a:ext cx="10515600" cy="4667340"/>
          </a:xfrm>
        </p:spPr>
        <p:txBody>
          <a:bodyPr>
            <a:normAutofit/>
          </a:bodyPr>
          <a:lstStyle/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Content </a:t>
            </a:r>
            <a:r>
              <a:rPr lang="en-US" altLang="zh-CN" dirty="0" smtClean="0"/>
              <a:t>similarity for layer    (choose a middle layer of network):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</a:t>
            </a:r>
            <a:r>
              <a:rPr lang="en-US" altLang="zh-CN" dirty="0" smtClean="0"/>
              <a:t>tyle similarity: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And the total loss function: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837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A4.2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258737"/>
              </p:ext>
            </p:extLst>
          </p:nvPr>
        </p:nvGraphicFramePr>
        <p:xfrm>
          <a:off x="4141788" y="2075967"/>
          <a:ext cx="337978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" name="Equation" r:id="rId3" imgW="1244520" imgH="279360" progId="Equation.DSMT4">
                  <p:embed/>
                </p:oleObj>
              </mc:Choice>
              <mc:Fallback>
                <p:oleObj name="Equation" r:id="rId3" imgW="12445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41788" y="2075967"/>
                        <a:ext cx="3379787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876108"/>
              </p:ext>
            </p:extLst>
          </p:nvPr>
        </p:nvGraphicFramePr>
        <p:xfrm>
          <a:off x="5737050" y="3483211"/>
          <a:ext cx="33432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" name="Equation" r:id="rId5" imgW="1231560" imgH="279360" progId="Equation.DSMT4">
                  <p:embed/>
                </p:oleObj>
              </mc:Choice>
              <mc:Fallback>
                <p:oleObj name="Equation" r:id="rId5" imgW="1231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37050" y="3483211"/>
                        <a:ext cx="3343275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572153"/>
              </p:ext>
            </p:extLst>
          </p:nvPr>
        </p:nvGraphicFramePr>
        <p:xfrm>
          <a:off x="2498172" y="3566137"/>
          <a:ext cx="27908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" name="Equation" r:id="rId7" imgW="1028520" imgH="317160" progId="Equation.DSMT4">
                  <p:embed/>
                </p:oleObj>
              </mc:Choice>
              <mc:Fallback>
                <p:oleObj name="Equation" r:id="rId7" imgW="102852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98172" y="3566137"/>
                        <a:ext cx="2790825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205087"/>
              </p:ext>
            </p:extLst>
          </p:nvPr>
        </p:nvGraphicFramePr>
        <p:xfrm>
          <a:off x="5034445" y="1516974"/>
          <a:ext cx="2413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" name="Equation" r:id="rId9" imgW="88560" imgH="164880" progId="Equation.DSMT4">
                  <p:embed/>
                </p:oleObj>
              </mc:Choice>
              <mc:Fallback>
                <p:oleObj name="Equation" r:id="rId9" imgW="8856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34445" y="1516974"/>
                        <a:ext cx="241300" cy="449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296883"/>
              </p:ext>
            </p:extLst>
          </p:nvPr>
        </p:nvGraphicFramePr>
        <p:xfrm>
          <a:off x="4175917" y="5681162"/>
          <a:ext cx="331152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" name="Equation" r:id="rId11" imgW="1218960" imgH="203040" progId="Equation.DSMT4">
                  <p:embed/>
                </p:oleObj>
              </mc:Choice>
              <mc:Fallback>
                <p:oleObj name="Equation" r:id="rId11" imgW="1218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75917" y="5681162"/>
                        <a:ext cx="3311525" cy="55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927110"/>
              </p:ext>
            </p:extLst>
          </p:nvPr>
        </p:nvGraphicFramePr>
        <p:xfrm>
          <a:off x="4440238" y="4374945"/>
          <a:ext cx="2514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" name="Equation" r:id="rId13" imgW="927000" imgH="304560" progId="Equation.DSMT4">
                  <p:embed/>
                </p:oleObj>
              </mc:Choice>
              <mc:Fallback>
                <p:oleObj name="Equation" r:id="rId13" imgW="9270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40238" y="4374945"/>
                        <a:ext cx="25146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6638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Q5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100 dim electrocardiogram data is feed into </a:t>
            </a:r>
            <a:r>
              <a:rPr lang="en-US" altLang="zh-CN" dirty="0">
                <a:solidFill>
                  <a:srgbClr val="0070C0"/>
                </a:solidFill>
              </a:rPr>
              <a:t>1-D convolution layer</a:t>
            </a:r>
            <a:r>
              <a:rPr lang="en-US" altLang="zh-CN" dirty="0"/>
              <a:t>. (5 kernel size, 3 </a:t>
            </a:r>
            <a:r>
              <a:rPr lang="en-US" altLang="zh-CN" dirty="0" smtClean="0"/>
              <a:t>filters, 1 stride and valid padding), </a:t>
            </a:r>
            <a:r>
              <a:rPr lang="en-US" altLang="zh-CN" dirty="0"/>
              <a:t>what is the layer’s output dimension? What is the number of the layer’s parameters?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483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9623"/>
            <a:ext cx="10515600" cy="4667340"/>
          </a:xfrm>
        </p:spPr>
        <p:txBody>
          <a:bodyPr>
            <a:normAutofit/>
          </a:bodyPr>
          <a:lstStyle/>
          <a:p>
            <a:r>
              <a:rPr lang="en-US" altLang="zh-CN" dirty="0"/>
              <a:t>Layer’s output dimension is </a:t>
            </a:r>
            <a:r>
              <a:rPr lang="en-US" altLang="zh-CN" dirty="0" smtClean="0"/>
              <a:t>((</a:t>
            </a:r>
            <a:r>
              <a:rPr lang="en-US" altLang="zh-CN" dirty="0" smtClean="0"/>
              <a:t>100-5+2*0)/</a:t>
            </a:r>
            <a:r>
              <a:rPr lang="en-US" altLang="zh-CN" dirty="0" smtClean="0"/>
              <a:t>1+1)*3 </a:t>
            </a:r>
            <a:r>
              <a:rPr lang="en-US" altLang="zh-CN" dirty="0" smtClean="0"/>
              <a:t>= 96*3</a:t>
            </a:r>
            <a:r>
              <a:rPr lang="en-US" altLang="zh-CN" dirty="0"/>
              <a:t>,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dirty="0"/>
              <a:t>T</a:t>
            </a:r>
            <a:r>
              <a:rPr lang="en-US" altLang="zh-CN" dirty="0" smtClean="0"/>
              <a:t>he number of layer’s </a:t>
            </a:r>
            <a:r>
              <a:rPr lang="en-US" altLang="zh-CN" dirty="0"/>
              <a:t>parameters are (</a:t>
            </a:r>
            <a:r>
              <a:rPr lang="en-US" altLang="zh-CN" dirty="0" smtClean="0"/>
              <a:t>5*1+1</a:t>
            </a:r>
            <a:r>
              <a:rPr lang="en-US" altLang="zh-CN" dirty="0"/>
              <a:t>)*3=18.</a:t>
            </a:r>
          </a:p>
        </p:txBody>
      </p:sp>
    </p:spTree>
    <p:extLst>
      <p:ext uri="{BB962C8B-B14F-4D97-AF65-F5344CB8AC3E}">
        <p14:creationId xmlns:p14="http://schemas.microsoft.com/office/powerpoint/2010/main" val="55438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Q1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What’s the difference between </a:t>
            </a:r>
            <a:r>
              <a:rPr lang="en-US" altLang="zh-CN" sz="3200" dirty="0">
                <a:solidFill>
                  <a:srgbClr val="0070C0"/>
                </a:solidFill>
              </a:rPr>
              <a:t>face verification</a:t>
            </a:r>
            <a:r>
              <a:rPr lang="en-US" altLang="zh-CN" sz="3200" dirty="0"/>
              <a:t> and </a:t>
            </a:r>
            <a:r>
              <a:rPr lang="en-US" altLang="zh-CN" sz="3200" dirty="0">
                <a:solidFill>
                  <a:srgbClr val="0070C0"/>
                </a:solidFill>
              </a:rPr>
              <a:t>face recognition</a:t>
            </a:r>
            <a:r>
              <a:rPr lang="en-US" altLang="zh-CN" sz="3200" dirty="0"/>
              <a:t>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8253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9623"/>
            <a:ext cx="10515600" cy="466734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Face Verification</a:t>
            </a:r>
            <a:r>
              <a:rPr lang="en-US" altLang="zh-CN" dirty="0" smtClean="0"/>
              <a:t> </a:t>
            </a:r>
            <a:r>
              <a:rPr lang="en-US" altLang="zh-CN" dirty="0"/>
              <a:t>aims to judge whether the input image is that of the claimed person. </a:t>
            </a:r>
            <a:r>
              <a:rPr lang="en-US" altLang="zh-CN" dirty="0" smtClean="0"/>
              <a:t>It’s a binary classification task.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0070C0"/>
                </a:solidFill>
              </a:rPr>
              <a:t>Face </a:t>
            </a:r>
            <a:r>
              <a:rPr lang="en-US" altLang="zh-CN" dirty="0">
                <a:solidFill>
                  <a:srgbClr val="0070C0"/>
                </a:solidFill>
              </a:rPr>
              <a:t>recognition </a:t>
            </a:r>
            <a:r>
              <a:rPr lang="en-US" altLang="zh-CN" dirty="0"/>
              <a:t>is a “</a:t>
            </a:r>
            <a:r>
              <a:rPr lang="en-US" altLang="zh-CN" dirty="0" smtClean="0"/>
              <a:t>one versus all </a:t>
            </a:r>
            <a:r>
              <a:rPr lang="en-US" altLang="zh-CN" dirty="0"/>
              <a:t>problem</a:t>
            </a:r>
            <a:r>
              <a:rPr lang="en-US" altLang="zh-CN" dirty="0" smtClean="0"/>
              <a:t>”. That means that we must </a:t>
            </a:r>
            <a:r>
              <a:rPr lang="en-US" altLang="zh-CN" dirty="0"/>
              <a:t>give the correct </a:t>
            </a:r>
            <a:r>
              <a:rPr lang="en-US" altLang="zh-CN" dirty="0" smtClean="0"/>
              <a:t>person identification in the whole database. It’s a multiclass </a:t>
            </a:r>
            <a:r>
              <a:rPr lang="en-US" altLang="zh-CN" dirty="0"/>
              <a:t>classification </a:t>
            </a:r>
            <a:r>
              <a:rPr lang="en-US" altLang="zh-CN" dirty="0" smtClean="0"/>
              <a:t>task(or </a:t>
            </a:r>
            <a:r>
              <a:rPr lang="en-US" altLang="zh-CN" dirty="0"/>
              <a:t>K-times </a:t>
            </a:r>
            <a:r>
              <a:rPr lang="en-US" altLang="zh-CN" dirty="0" smtClean="0"/>
              <a:t>verification task).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674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Q2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Unlike common classification task we have a lot of data for each class, in face recognition task, a person may just have a few images in database so it’s hard to train a good classification </a:t>
            </a:r>
            <a:r>
              <a:rPr lang="en-US" altLang="zh-CN" sz="3200" dirty="0" smtClean="0"/>
              <a:t>network.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 smtClean="0"/>
              <a:t>How </a:t>
            </a:r>
            <a:r>
              <a:rPr lang="en-US" altLang="zh-CN" sz="3200" dirty="0"/>
              <a:t>can we deal with this problem</a:t>
            </a:r>
            <a:r>
              <a:rPr lang="en-US" altLang="zh-CN" sz="3200" dirty="0" smtClean="0"/>
              <a:t>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714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9623"/>
            <a:ext cx="10515600" cy="4667340"/>
          </a:xfrm>
        </p:spPr>
        <p:txBody>
          <a:bodyPr>
            <a:normAutofit/>
          </a:bodyPr>
          <a:lstStyle/>
          <a:p>
            <a:r>
              <a:rPr lang="en-US" altLang="zh-CN" dirty="0"/>
              <a:t>This problem is called “</a:t>
            </a:r>
            <a:r>
              <a:rPr lang="en-US" altLang="zh-CN" dirty="0">
                <a:solidFill>
                  <a:srgbClr val="0070C0"/>
                </a:solidFill>
              </a:rPr>
              <a:t>one/few shot learning</a:t>
            </a:r>
            <a:r>
              <a:rPr lang="en-US" altLang="zh-CN" dirty="0"/>
              <a:t>”. </a:t>
            </a:r>
            <a:endParaRPr lang="en-US" altLang="zh-CN" dirty="0" smtClean="0"/>
          </a:p>
          <a:p>
            <a:r>
              <a:rPr lang="en-US" altLang="zh-CN" dirty="0" smtClean="0"/>
              <a:t>We </a:t>
            </a:r>
            <a:r>
              <a:rPr lang="en-US" altLang="zh-CN" dirty="0"/>
              <a:t>can use triplet loss to train a </a:t>
            </a:r>
            <a:r>
              <a:rPr lang="en-US" altLang="zh-CN" dirty="0" err="1"/>
              <a:t>siamese</a:t>
            </a:r>
            <a:r>
              <a:rPr lang="en-US" altLang="zh-CN" dirty="0"/>
              <a:t> network. Triplet loss is defined by triples of image, the distance between positive and anchor samples should be smaller enough (with a margin) than the distance between negative and anchor samples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Since </a:t>
            </a:r>
            <a:r>
              <a:rPr lang="en-US" altLang="zh-CN" dirty="0"/>
              <a:t>there are too many negative samples, we should choose the “hard” negative samples </a:t>
            </a:r>
            <a:r>
              <a:rPr lang="en-US" altLang="zh-CN" dirty="0" smtClean="0"/>
              <a:t>(small distance </a:t>
            </a:r>
            <a:r>
              <a:rPr lang="en-US" altLang="zh-CN" dirty="0"/>
              <a:t>with </a:t>
            </a:r>
            <a:r>
              <a:rPr lang="en-US" altLang="zh-CN" dirty="0" smtClean="0"/>
              <a:t>anchors) </a:t>
            </a:r>
            <a:r>
              <a:rPr lang="en-US" altLang="zh-CN" dirty="0"/>
              <a:t>in training progress.</a:t>
            </a:r>
          </a:p>
        </p:txBody>
      </p:sp>
    </p:spTree>
    <p:extLst>
      <p:ext uri="{BB962C8B-B14F-4D97-AF65-F5344CB8AC3E}">
        <p14:creationId xmlns:p14="http://schemas.microsoft.com/office/powerpoint/2010/main" val="418254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Try to write down the </a:t>
            </a:r>
            <a:r>
              <a:rPr lang="en-US" altLang="zh-CN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formula for</a:t>
            </a:r>
            <a:r>
              <a:rPr lang="en-US" altLang="zh-CN" sz="3200" dirty="0" smtClean="0"/>
              <a:t> “triplet loss”.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4615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The “margin”      is used to avoid the network learns all images equal to zero.</a:t>
            </a:r>
          </a:p>
          <a:p>
            <a:r>
              <a:rPr lang="en-US" altLang="zh-CN" dirty="0" smtClean="0"/>
              <a:t>The max function is used to avoid the network just </a:t>
            </a:r>
            <a:r>
              <a:rPr lang="en-US" altLang="zh-CN" dirty="0"/>
              <a:t>learns a small part of the training </a:t>
            </a:r>
            <a:r>
              <a:rPr lang="en-US" altLang="zh-CN" dirty="0" smtClean="0"/>
              <a:t>sets, where </a:t>
            </a:r>
            <a:r>
              <a:rPr lang="en-US" altLang="zh-CN" dirty="0"/>
              <a:t>it just </a:t>
            </a:r>
            <a:r>
              <a:rPr lang="en-US" altLang="zh-CN" dirty="0" smtClean="0"/>
              <a:t>pull </a:t>
            </a:r>
            <a:r>
              <a:rPr lang="en-US" altLang="zh-CN" dirty="0"/>
              <a:t>the distance </a:t>
            </a:r>
            <a:r>
              <a:rPr lang="en-US" altLang="zh-CN" dirty="0" smtClean="0"/>
              <a:t>of some samples </a:t>
            </a:r>
            <a:r>
              <a:rPr lang="en-US" altLang="zh-CN" dirty="0"/>
              <a:t>very large and </a:t>
            </a:r>
            <a:r>
              <a:rPr lang="en-US" altLang="zh-CN" dirty="0" smtClean="0"/>
              <a:t>ignore the others.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65413"/>
              </p:ext>
            </p:extLst>
          </p:nvPr>
        </p:nvGraphicFramePr>
        <p:xfrm>
          <a:off x="1706460" y="2032299"/>
          <a:ext cx="8964612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Equation" r:id="rId3" imgW="3301920" imgH="368280" progId="Equation.DSMT4">
                  <p:embed/>
                </p:oleObj>
              </mc:Choice>
              <mc:Fallback>
                <p:oleObj name="Equation" r:id="rId3" imgW="330192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6460" y="2032299"/>
                        <a:ext cx="8964612" cy="99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627094"/>
              </p:ext>
            </p:extLst>
          </p:nvPr>
        </p:nvGraphicFramePr>
        <p:xfrm>
          <a:off x="3115917" y="3386919"/>
          <a:ext cx="462169" cy="419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Equation" r:id="rId5" imgW="139680" imgH="126720" progId="Equation.DSMT4">
                  <p:embed/>
                </p:oleObj>
              </mc:Choice>
              <mc:Fallback>
                <p:oleObj name="Equation" r:id="rId5" imgW="13968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15917" y="3386919"/>
                        <a:ext cx="462169" cy="419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735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Q3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Is the one/few-shot learning problem belongs to </a:t>
            </a:r>
            <a:r>
              <a:rPr lang="en-US" altLang="zh-CN" sz="3200" dirty="0">
                <a:solidFill>
                  <a:srgbClr val="0070C0"/>
                </a:solidFill>
              </a:rPr>
              <a:t>transfer learning problem</a:t>
            </a:r>
            <a:r>
              <a:rPr lang="en-US" altLang="zh-CN" sz="3200" dirty="0"/>
              <a:t>? Why?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7747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9623"/>
            <a:ext cx="10515600" cy="4667340"/>
          </a:xfrm>
        </p:spPr>
        <p:txBody>
          <a:bodyPr>
            <a:normAutofit/>
          </a:bodyPr>
          <a:lstStyle/>
          <a:p>
            <a:r>
              <a:rPr lang="en-US" altLang="zh-CN" dirty="0"/>
              <a:t>Yes. </a:t>
            </a:r>
            <a:endParaRPr lang="en-US" altLang="zh-CN" dirty="0" smtClean="0"/>
          </a:p>
          <a:p>
            <a:r>
              <a:rPr lang="en-US" altLang="zh-CN" dirty="0" smtClean="0"/>
              <a:t>One/few </a:t>
            </a:r>
            <a:r>
              <a:rPr lang="en-US" altLang="zh-CN" dirty="0"/>
              <a:t>shot learning means that only one/a few labeled samples per target class can be </a:t>
            </a:r>
            <a:r>
              <a:rPr lang="en-US" altLang="zh-CN" dirty="0" smtClean="0"/>
              <a:t>used in training phase</a:t>
            </a:r>
            <a:r>
              <a:rPr lang="en-US" altLang="zh-CN" dirty="0"/>
              <a:t>. </a:t>
            </a:r>
            <a:r>
              <a:rPr lang="en-US" altLang="zh-CN" dirty="0" smtClean="0"/>
              <a:t>It’s a small </a:t>
            </a:r>
            <a:r>
              <a:rPr lang="en-US" altLang="zh-CN" dirty="0"/>
              <a:t>sample learning </a:t>
            </a:r>
            <a:r>
              <a:rPr lang="en-US" altLang="zh-CN" dirty="0" smtClean="0"/>
              <a:t>problem.</a:t>
            </a:r>
          </a:p>
          <a:p>
            <a:endParaRPr lang="en-US" altLang="zh-CN" dirty="0"/>
          </a:p>
          <a:p>
            <a:r>
              <a:rPr lang="en-US" altLang="zh-CN" dirty="0"/>
              <a:t>Transfer learning is a research problem in machine learning that focuses on storing knowledge gained while solving one problem and applying it to a different but related problem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Small </a:t>
            </a:r>
            <a:r>
              <a:rPr lang="en-US" altLang="zh-CN" dirty="0"/>
              <a:t>sample learning b</a:t>
            </a:r>
            <a:r>
              <a:rPr lang="en-US" altLang="zh-CN" dirty="0" smtClean="0"/>
              <a:t>elongs </a:t>
            </a:r>
            <a:r>
              <a:rPr lang="en-US" altLang="zh-CN" dirty="0"/>
              <a:t>to transfer learning, we can use a pre-train classification model to build a </a:t>
            </a:r>
            <a:r>
              <a:rPr lang="en-US" altLang="zh-CN" dirty="0" err="1"/>
              <a:t>siamese</a:t>
            </a:r>
            <a:r>
              <a:rPr lang="en-US" altLang="zh-CN" dirty="0"/>
              <a:t> network.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141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736</Words>
  <Application>Microsoft Office PowerPoint</Application>
  <PresentationFormat>宽屏</PresentationFormat>
  <Paragraphs>66</Paragraphs>
  <Slides>15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Times New Roman</vt:lpstr>
      <vt:lpstr>Office 主题</vt:lpstr>
      <vt:lpstr>Equation</vt:lpstr>
      <vt:lpstr>Questions</vt:lpstr>
      <vt:lpstr>Q1</vt:lpstr>
      <vt:lpstr>A1</vt:lpstr>
      <vt:lpstr>Q2</vt:lpstr>
      <vt:lpstr>A2</vt:lpstr>
      <vt:lpstr>Q2-2</vt:lpstr>
      <vt:lpstr>A2-2</vt:lpstr>
      <vt:lpstr>Q3</vt:lpstr>
      <vt:lpstr>A3</vt:lpstr>
      <vt:lpstr>Q4</vt:lpstr>
      <vt:lpstr>A4</vt:lpstr>
      <vt:lpstr>Q4.2</vt:lpstr>
      <vt:lpstr>A4.2</vt:lpstr>
      <vt:lpstr>Q5</vt:lpstr>
      <vt:lpstr>A5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AutoBVT</cp:lastModifiedBy>
  <cp:revision>268</cp:revision>
  <dcterms:created xsi:type="dcterms:W3CDTF">2018-10-15T08:30:11Z</dcterms:created>
  <dcterms:modified xsi:type="dcterms:W3CDTF">2018-12-12T12:33:53Z</dcterms:modified>
</cp:coreProperties>
</file>