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3" r:id="rId7"/>
    <p:sldId id="264" r:id="rId8"/>
    <p:sldId id="265" r:id="rId9"/>
    <p:sldId id="266" r:id="rId10"/>
    <p:sldId id="261" r:id="rId11"/>
    <p:sldId id="267" r:id="rId12"/>
    <p:sldId id="268" r:id="rId13"/>
    <p:sldId id="269" r:id="rId14"/>
    <p:sldId id="270" r:id="rId15"/>
    <p:sldId id="271" r:id="rId16"/>
    <p:sldId id="262" r:id="rId17"/>
    <p:sldId id="272" r:id="rId18"/>
    <p:sldId id="273" r:id="rId19"/>
    <p:sldId id="274" r:id="rId20"/>
    <p:sldId id="275" r:id="rId21"/>
    <p:sldId id="258"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4.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7A44466-7A78-4D77-B4CE-47A7DDEF110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E98B287E-66D5-4E1E-A36B-7D6CD250B5BC}">
      <dgm:prSet/>
      <dgm:spPr/>
      <dgm:t>
        <a:bodyPr/>
        <a:lstStyle/>
        <a:p>
          <a:r>
            <a:rPr lang="zh-CN"/>
            <a:t>赛果预测</a:t>
          </a:r>
        </a:p>
      </dgm:t>
    </dgm:pt>
    <dgm:pt modelId="{8272210A-4BEE-4F5F-9089-5EAB40B2CE9D}" cxnId="{8AE895CC-B5E9-4FFF-9456-60980896E5A9}" type="parTrans">
      <dgm:prSet/>
      <dgm:spPr/>
      <dgm:t>
        <a:bodyPr/>
        <a:lstStyle/>
        <a:p>
          <a:endParaRPr lang="zh-CN" altLang="en-US"/>
        </a:p>
      </dgm:t>
    </dgm:pt>
    <dgm:pt modelId="{3BF03102-2B06-4F82-AFE4-08ED7A5A9086}" cxnId="{8AE895CC-B5E9-4FFF-9456-60980896E5A9}" type="sibTrans">
      <dgm:prSet/>
      <dgm:spPr/>
      <dgm:t>
        <a:bodyPr/>
        <a:lstStyle/>
        <a:p>
          <a:endParaRPr lang="zh-CN" altLang="en-US"/>
        </a:p>
      </dgm:t>
    </dgm:pt>
    <dgm:pt modelId="{A0B64321-96C6-407D-9D09-12740EEB2569}">
      <dgm:prSet/>
      <dgm:spPr/>
      <dgm:t>
        <a:bodyPr/>
        <a:lstStyle/>
        <a:p>
          <a:r>
            <a:rPr lang="zh-CN" dirty="0"/>
            <a:t>胜负预测</a:t>
          </a:r>
        </a:p>
      </dgm:t>
    </dgm:pt>
    <dgm:pt modelId="{2150B5B4-8738-43EB-B786-27A8379BF43C}" cxnId="{E867DDC5-C2BC-4DC0-AEA2-55EC79BDFDDF}" type="parTrans">
      <dgm:prSet/>
      <dgm:spPr/>
      <dgm:t>
        <a:bodyPr/>
        <a:lstStyle/>
        <a:p>
          <a:endParaRPr lang="zh-CN" altLang="en-US"/>
        </a:p>
      </dgm:t>
    </dgm:pt>
    <dgm:pt modelId="{EAAAF6DE-3AF1-4EEE-9106-F4984EEA7BF3}" cxnId="{E867DDC5-C2BC-4DC0-AEA2-55EC79BDFDDF}" type="sibTrans">
      <dgm:prSet/>
      <dgm:spPr/>
      <dgm:t>
        <a:bodyPr/>
        <a:lstStyle/>
        <a:p>
          <a:endParaRPr lang="zh-CN" altLang="en-US"/>
        </a:p>
      </dgm:t>
    </dgm:pt>
    <dgm:pt modelId="{958BA1AD-203E-4639-8C78-CFA5A3F17E4D}">
      <dgm:prSet/>
      <dgm:spPr/>
      <dgm:t>
        <a:bodyPr/>
        <a:lstStyle/>
        <a:p>
          <a:r>
            <a:rPr lang="zh-CN" dirty="0"/>
            <a:t>比分预测</a:t>
          </a:r>
        </a:p>
      </dgm:t>
    </dgm:pt>
    <dgm:pt modelId="{4FCE5C77-3F9F-45CA-936D-51B7B1D6AF0D}" cxnId="{44FF675B-8CF5-4451-9D2E-484495BD78BD}" type="sibTrans">
      <dgm:prSet/>
      <dgm:spPr/>
      <dgm:t>
        <a:bodyPr/>
        <a:lstStyle/>
        <a:p>
          <a:endParaRPr lang="zh-CN" altLang="en-US"/>
        </a:p>
      </dgm:t>
    </dgm:pt>
    <dgm:pt modelId="{CFAB67FC-B0D5-4779-8BF3-29881EAE157B}" cxnId="{44FF675B-8CF5-4451-9D2E-484495BD78BD}" type="parTrans">
      <dgm:prSet/>
      <dgm:spPr/>
      <dgm:t>
        <a:bodyPr/>
        <a:lstStyle/>
        <a:p>
          <a:endParaRPr lang="zh-CN" altLang="en-US"/>
        </a:p>
      </dgm:t>
    </dgm:pt>
    <dgm:pt modelId="{B11A2DE5-68E3-4529-ABD6-34789B6CC3AD}" type="pres">
      <dgm:prSet presAssocID="{17A44466-7A78-4D77-B4CE-47A7DDEF1103}" presName="linearFlow" presStyleCnt="0">
        <dgm:presLayoutVars>
          <dgm:dir/>
          <dgm:animLvl val="lvl"/>
          <dgm:resizeHandles val="exact"/>
        </dgm:presLayoutVars>
      </dgm:prSet>
      <dgm:spPr/>
    </dgm:pt>
    <dgm:pt modelId="{25904768-E81C-4E91-B4A8-80BC2C115EFE}" type="pres">
      <dgm:prSet presAssocID="{E98B287E-66D5-4E1E-A36B-7D6CD250B5BC}" presName="composite" presStyleCnt="0"/>
      <dgm:spPr/>
    </dgm:pt>
    <dgm:pt modelId="{151141B3-4D2E-4CA0-B3E2-BC9409828962}" type="pres">
      <dgm:prSet presAssocID="{E98B287E-66D5-4E1E-A36B-7D6CD250B5BC}" presName="parentText" presStyleLbl="alignNode1" presStyleIdx="0" presStyleCnt="1">
        <dgm:presLayoutVars>
          <dgm:chMax val="1"/>
          <dgm:bulletEnabled val="1"/>
        </dgm:presLayoutVars>
      </dgm:prSet>
      <dgm:spPr/>
    </dgm:pt>
    <dgm:pt modelId="{E57A9D60-DB20-4051-BFB0-091E8841EDA3}" type="pres">
      <dgm:prSet presAssocID="{E98B287E-66D5-4E1E-A36B-7D6CD250B5BC}" presName="descendantText" presStyleLbl="alignAcc1" presStyleIdx="0" presStyleCnt="1">
        <dgm:presLayoutVars>
          <dgm:bulletEnabled val="1"/>
        </dgm:presLayoutVars>
      </dgm:prSet>
      <dgm:spPr/>
    </dgm:pt>
  </dgm:ptLst>
  <dgm:cxnLst>
    <dgm:cxn modelId="{32352625-5F3B-40D2-AF5F-AA1E8686B1DE}" type="presOf" srcId="{A0B64321-96C6-407D-9D09-12740EEB2569}" destId="{E57A9D60-DB20-4051-BFB0-091E8841EDA3}" srcOrd="0" destOrd="0" presId="urn:microsoft.com/office/officeart/2005/8/layout/chevron2"/>
    <dgm:cxn modelId="{44FF675B-8CF5-4451-9D2E-484495BD78BD}" srcId="{E98B287E-66D5-4E1E-A36B-7D6CD250B5BC}" destId="{958BA1AD-203E-4639-8C78-CFA5A3F17E4D}" srcOrd="1" destOrd="0" parTransId="{CFAB67FC-B0D5-4779-8BF3-29881EAE157B}" sibTransId="{4FCE5C77-3F9F-45CA-936D-51B7B1D6AF0D}"/>
    <dgm:cxn modelId="{E867DDC5-C2BC-4DC0-AEA2-55EC79BDFDDF}" srcId="{E98B287E-66D5-4E1E-A36B-7D6CD250B5BC}" destId="{A0B64321-96C6-407D-9D09-12740EEB2569}" srcOrd="0" destOrd="0" parTransId="{2150B5B4-8738-43EB-B786-27A8379BF43C}" sibTransId="{EAAAF6DE-3AF1-4EEE-9106-F4984EEA7BF3}"/>
    <dgm:cxn modelId="{8AE895CC-B5E9-4FFF-9456-60980896E5A9}" srcId="{17A44466-7A78-4D77-B4CE-47A7DDEF1103}" destId="{E98B287E-66D5-4E1E-A36B-7D6CD250B5BC}" srcOrd="0" destOrd="0" parTransId="{8272210A-4BEE-4F5F-9089-5EAB40B2CE9D}" sibTransId="{3BF03102-2B06-4F82-AFE4-08ED7A5A9086}"/>
    <dgm:cxn modelId="{69B639CF-909C-4227-9093-F4EBCB23E73E}" type="presOf" srcId="{17A44466-7A78-4D77-B4CE-47A7DDEF1103}" destId="{B11A2DE5-68E3-4529-ABD6-34789B6CC3AD}" srcOrd="0" destOrd="0" presId="urn:microsoft.com/office/officeart/2005/8/layout/chevron2"/>
    <dgm:cxn modelId="{B5A167D6-82C3-474B-BEAC-9C40F4BECB26}" type="presOf" srcId="{E98B287E-66D5-4E1E-A36B-7D6CD250B5BC}" destId="{151141B3-4D2E-4CA0-B3E2-BC9409828962}" srcOrd="0" destOrd="0" presId="urn:microsoft.com/office/officeart/2005/8/layout/chevron2"/>
    <dgm:cxn modelId="{F35918E7-27C8-4100-9C4F-5C0F05388B64}" type="presOf" srcId="{958BA1AD-203E-4639-8C78-CFA5A3F17E4D}" destId="{E57A9D60-DB20-4051-BFB0-091E8841EDA3}" srcOrd="0" destOrd="1" presId="urn:microsoft.com/office/officeart/2005/8/layout/chevron2"/>
    <dgm:cxn modelId="{94D5FA14-7BF8-4C84-A422-204633202494}" type="presParOf" srcId="{B11A2DE5-68E3-4529-ABD6-34789B6CC3AD}" destId="{25904768-E81C-4E91-B4A8-80BC2C115EFE}" srcOrd="0" destOrd="0" presId="urn:microsoft.com/office/officeart/2005/8/layout/chevron2"/>
    <dgm:cxn modelId="{D25B47BA-402E-4A18-AFFF-7BCE7D14DE4D}" type="presParOf" srcId="{25904768-E81C-4E91-B4A8-80BC2C115EFE}" destId="{151141B3-4D2E-4CA0-B3E2-BC9409828962}" srcOrd="0" destOrd="0" presId="urn:microsoft.com/office/officeart/2005/8/layout/chevron2"/>
    <dgm:cxn modelId="{846FD2BE-3225-4757-96B2-AFDAA4D2160D}" type="presParOf" srcId="{25904768-E81C-4E91-B4A8-80BC2C115EFE}" destId="{E57A9D60-DB20-4051-BFB0-091E8841EDA3}"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010274" cy="5740817"/>
        <a:chOff x="0" y="0"/>
        <a:chExt cx="10010274" cy="5740817"/>
      </a:xfrm>
    </dsp:grpSpPr>
    <dsp:sp modelId="{151141B3-4D2E-4CA0-B3E2-BC9409828962}">
      <dsp:nvSpPr>
        <dsp:cNvPr id="3" name="燕尾形 2"/>
        <dsp:cNvSpPr/>
      </dsp:nvSpPr>
      <dsp:spPr bwMode="white">
        <a:xfrm rot="5400000">
          <a:off x="-861123" y="861123"/>
          <a:ext cx="5740817" cy="4018572"/>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41275" tIns="41275" rIns="41275" bIns="4127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t>赛果预测</a:t>
          </a:r>
        </a:p>
      </dsp:txBody>
      <dsp:txXfrm rot="5400000">
        <a:off x="-861123" y="861123"/>
        <a:ext cx="5740817" cy="4018572"/>
      </dsp:txXfrm>
    </dsp:sp>
    <dsp:sp modelId="{E57A9D60-DB20-4051-BFB0-091E8841EDA3}">
      <dsp:nvSpPr>
        <dsp:cNvPr id="4" name="同侧圆角矩形 3"/>
        <dsp:cNvSpPr/>
      </dsp:nvSpPr>
      <dsp:spPr bwMode="white">
        <a:xfrm rot="5400000">
          <a:off x="5148657" y="-1130086"/>
          <a:ext cx="3731531" cy="599170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462280" tIns="41275" rIns="41275" bIns="41275"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1">
            <a:lnSpc>
              <a:spcPct val="100000"/>
            </a:lnSpc>
            <a:spcBef>
              <a:spcPct val="0"/>
            </a:spcBef>
            <a:spcAft>
              <a:spcPct val="15000"/>
            </a:spcAft>
            <a:buChar char="•"/>
          </a:pPr>
          <a:r>
            <a:rPr lang="zh-CN" dirty="0">
              <a:solidFill>
                <a:schemeClr val="dk1"/>
              </a:solidFill>
            </a:rPr>
            <a:t>胜负预测</a:t>
          </a:r>
          <a:endParaRPr lang="zh-CN" dirty="0">
            <a:solidFill>
              <a:schemeClr val="dk1"/>
            </a:solidFill>
          </a:endParaRPr>
        </a:p>
        <a:p>
          <a:pPr lvl="1">
            <a:lnSpc>
              <a:spcPct val="100000"/>
            </a:lnSpc>
            <a:spcBef>
              <a:spcPct val="0"/>
            </a:spcBef>
            <a:spcAft>
              <a:spcPct val="15000"/>
            </a:spcAft>
            <a:buChar char="•"/>
          </a:pPr>
          <a:r>
            <a:rPr lang="zh-CN" dirty="0">
              <a:solidFill>
                <a:schemeClr val="dk1"/>
              </a:solidFill>
            </a:rPr>
            <a:t>比分预测</a:t>
          </a:r>
          <a:endParaRPr>
            <a:solidFill>
              <a:schemeClr val="dk1"/>
            </a:solidFill>
          </a:endParaRPr>
        </a:p>
      </dsp:txBody>
      <dsp:txXfrm rot="5400000">
        <a:off x="5148657" y="-1130086"/>
        <a:ext cx="3731531" cy="59917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足球的发展与预测</a:t>
            </a:r>
            <a:endParaRPr lang="zh-CN" altLang="en-US"/>
          </a:p>
        </p:txBody>
      </p:sp>
      <p:sp>
        <p:nvSpPr>
          <p:cNvPr id="3" name="副标题 2"/>
          <p:cNvSpPr>
            <a:spLocks noGrp="1"/>
          </p:cNvSpPr>
          <p:nvPr>
            <p:ph type="subTitle" idx="1"/>
          </p:nvPr>
        </p:nvSpPr>
        <p:spPr>
          <a:xfrm>
            <a:off x="8813800" y="4000500"/>
            <a:ext cx="2627630" cy="1655445"/>
          </a:xfrm>
        </p:spPr>
        <p:txBody>
          <a:bodyPr>
            <a:normAutofit fontScale="60000"/>
          </a:bodyPr>
          <a:p>
            <a:endParaRPr lang="zh-CN" altLang="en-US"/>
          </a:p>
          <a:p>
            <a:pPr marL="800100" lvl="1" indent="-342900" fontAlgn="auto">
              <a:lnSpc>
                <a:spcPct val="120000"/>
              </a:lnSpc>
              <a:buFont typeface="Wingdings" panose="05000000000000000000" charset="0"/>
              <a:buChar char="ü"/>
            </a:pPr>
            <a:r>
              <a:rPr lang="en-US" altLang="zh-CN" sz="2570">
                <a:latin typeface="黑体" panose="02010609060101010101" charset="-122"/>
                <a:ea typeface="黑体" panose="02010609060101010101" charset="-122"/>
                <a:cs typeface="黑体" panose="02010609060101010101" charset="-122"/>
              </a:rPr>
              <a:t>20373165</a:t>
            </a:r>
            <a:r>
              <a:rPr lang="zh-CN" altLang="en-US" sz="2570">
                <a:latin typeface="黑体" panose="02010609060101010101" charset="-122"/>
                <a:ea typeface="黑体" panose="02010609060101010101" charset="-122"/>
                <a:cs typeface="黑体" panose="02010609060101010101" charset="-122"/>
              </a:rPr>
              <a:t>关凯文</a:t>
            </a:r>
            <a:endParaRPr lang="zh-CN" altLang="en-US" sz="2570">
              <a:latin typeface="黑体" panose="02010609060101010101" charset="-122"/>
              <a:ea typeface="黑体" panose="02010609060101010101" charset="-122"/>
              <a:cs typeface="黑体" panose="02010609060101010101" charset="-122"/>
            </a:endParaRPr>
          </a:p>
          <a:p>
            <a:pPr marL="800100" lvl="1" indent="-342900" fontAlgn="auto">
              <a:lnSpc>
                <a:spcPct val="120000"/>
              </a:lnSpc>
              <a:buFont typeface="Wingdings" panose="05000000000000000000" charset="0"/>
              <a:buChar char="ü"/>
            </a:pPr>
            <a:r>
              <a:rPr lang="en-US" altLang="zh-CN" sz="2570">
                <a:latin typeface="黑体" panose="02010609060101010101" charset="-122"/>
                <a:ea typeface="黑体" panose="02010609060101010101" charset="-122"/>
                <a:cs typeface="黑体" panose="02010609060101010101" charset="-122"/>
              </a:rPr>
              <a:t>20373188</a:t>
            </a:r>
            <a:r>
              <a:rPr lang="zh-CN" altLang="en-US" sz="2570">
                <a:latin typeface="黑体" panose="02010609060101010101" charset="-122"/>
                <a:ea typeface="黑体" panose="02010609060101010101" charset="-122"/>
                <a:cs typeface="黑体" panose="02010609060101010101" charset="-122"/>
              </a:rPr>
              <a:t>于泓跃</a:t>
            </a:r>
            <a:endParaRPr lang="zh-CN" altLang="en-US" sz="2570">
              <a:latin typeface="黑体" panose="02010609060101010101" charset="-122"/>
              <a:ea typeface="黑体" panose="02010609060101010101" charset="-122"/>
              <a:cs typeface="黑体" panose="02010609060101010101" charset="-122"/>
            </a:endParaRPr>
          </a:p>
          <a:p>
            <a:pPr marL="800100" lvl="1" indent="-342900" fontAlgn="auto">
              <a:lnSpc>
                <a:spcPct val="120000"/>
              </a:lnSpc>
              <a:buFont typeface="Wingdings" panose="05000000000000000000" charset="0"/>
              <a:buChar char="ü"/>
            </a:pPr>
            <a:r>
              <a:rPr lang="en-US" altLang="zh-CN" sz="2570">
                <a:latin typeface="黑体" panose="02010609060101010101" charset="-122"/>
                <a:ea typeface="黑体" panose="02010609060101010101" charset="-122"/>
                <a:cs typeface="黑体" panose="02010609060101010101" charset="-122"/>
              </a:rPr>
              <a:t>20373447</a:t>
            </a:r>
            <a:r>
              <a:rPr lang="zh-CN" altLang="en-US" sz="2570">
                <a:latin typeface="黑体" panose="02010609060101010101" charset="-122"/>
                <a:ea typeface="黑体" panose="02010609060101010101" charset="-122"/>
                <a:cs typeface="黑体" panose="02010609060101010101" charset="-122"/>
              </a:rPr>
              <a:t>朱承烜</a:t>
            </a:r>
            <a:endParaRPr lang="zh-CN" altLang="en-US" sz="2570">
              <a:latin typeface="黑体" panose="02010609060101010101" charset="-122"/>
              <a:ea typeface="黑体" panose="02010609060101010101" charset="-122"/>
              <a:cs typeface="黑体" panose="02010609060101010101" charset="-122"/>
            </a:endParaRPr>
          </a:p>
          <a:p>
            <a:pPr marL="800100" lvl="1" indent="-342900" fontAlgn="auto">
              <a:lnSpc>
                <a:spcPct val="120000"/>
              </a:lnSpc>
              <a:buFont typeface="Wingdings" panose="05000000000000000000" charset="0"/>
              <a:buChar char="ü"/>
            </a:pPr>
            <a:r>
              <a:rPr lang="en-US" altLang="zh-CN" sz="2570">
                <a:latin typeface="黑体" panose="02010609060101010101" charset="-122"/>
                <a:ea typeface="黑体" panose="02010609060101010101" charset="-122"/>
                <a:cs typeface="黑体" panose="02010609060101010101" charset="-122"/>
              </a:rPr>
              <a:t>20373858</a:t>
            </a:r>
            <a:r>
              <a:rPr lang="zh-CN" altLang="en-US" sz="2570">
                <a:latin typeface="黑体" panose="02010609060101010101" charset="-122"/>
                <a:ea typeface="黑体" panose="02010609060101010101" charset="-122"/>
                <a:cs typeface="黑体" panose="02010609060101010101" charset="-122"/>
              </a:rPr>
              <a:t>郑凯荠</a:t>
            </a:r>
            <a:endParaRPr lang="zh-CN" altLang="en-US" sz="2570">
              <a:latin typeface="黑体" panose="02010609060101010101" charset="-122"/>
              <a:ea typeface="黑体" panose="02010609060101010101" charset="-122"/>
              <a:cs typeface="黑体" panose="02010609060101010101" charset="-122"/>
            </a:endParaRPr>
          </a:p>
          <a:p>
            <a:pPr marL="800100" lvl="1" indent="-342900">
              <a:buFont typeface="Wingdings" panose="05000000000000000000" charset="0"/>
              <a:buChar char="ü"/>
            </a:pPr>
            <a:endParaRPr lang="zh-CN" altLang="en-US"/>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 </a:t>
            </a:r>
            <a:r>
              <a:rPr lang="zh-CN" altLang="en-US"/>
              <a:t>球队历年的主流战术及战术变化趋势</a:t>
            </a:r>
            <a:endParaRPr lang="zh-CN" altLang="en-US"/>
          </a:p>
        </p:txBody>
      </p:sp>
      <p:sp>
        <p:nvSpPr>
          <p:cNvPr id="3" name="内容占位符 2"/>
          <p:cNvSpPr>
            <a:spLocks noGrp="1"/>
          </p:cNvSpPr>
          <p:nvPr>
            <p:ph idx="1"/>
          </p:nvPr>
        </p:nvSpPr>
        <p:spPr>
          <a:xfrm>
            <a:off x="838200" y="1485900"/>
            <a:ext cx="10515600" cy="4351338"/>
          </a:xfrm>
        </p:spPr>
        <p:txBody>
          <a:bodyPr/>
          <a:p>
            <a:pPr marL="0" indent="457200">
              <a:buNone/>
            </a:pPr>
            <a:r>
              <a:rPr lang="zh-CN" altLang="en-US"/>
              <a:t>球队主流战术的分析方法是将一个球队历年的数据进行整合，根据球队的平均控球率和进球数以及失球数等数据来综合评定球队的</a:t>
            </a:r>
            <a:r>
              <a:rPr lang="zh-CN" altLang="en-US"/>
              <a:t>主流战术。</a:t>
            </a:r>
            <a:endParaRPr lang="zh-CN" altLang="en-US"/>
          </a:p>
          <a:p>
            <a:pPr marL="0" indent="457200">
              <a:buNone/>
            </a:pPr>
            <a:r>
              <a:rPr lang="zh-CN" altLang="en-US"/>
              <a:t>比如下图中统计的是巴塞罗那队的数据，可以看出其控球率、传球成功率以及短传数均处于较高的水平，可以初步认为其主要战术</a:t>
            </a:r>
            <a:r>
              <a:rPr lang="zh-CN" altLang="en-US"/>
              <a:t>是传控</a:t>
            </a:r>
            <a:r>
              <a:rPr lang="zh-CN" altLang="en-US"/>
              <a:t>足球。</a:t>
            </a:r>
            <a:endParaRPr lang="zh-CN" altLang="en-US"/>
          </a:p>
        </p:txBody>
      </p:sp>
      <p:pic>
        <p:nvPicPr>
          <p:cNvPr id="4" name="图片 3"/>
          <p:cNvPicPr>
            <a:picLocks noChangeAspect="1"/>
          </p:cNvPicPr>
          <p:nvPr/>
        </p:nvPicPr>
        <p:blipFill>
          <a:blip r:embed="rId1"/>
          <a:stretch>
            <a:fillRect/>
          </a:stretch>
        </p:blipFill>
        <p:spPr>
          <a:xfrm>
            <a:off x="2628900" y="4500880"/>
            <a:ext cx="6271260" cy="167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主客场胜率比较</a:t>
            </a:r>
            <a:endParaRPr lang="en-US" altLang="zh-CN"/>
          </a:p>
        </p:txBody>
      </p:sp>
      <p:sp>
        <p:nvSpPr>
          <p:cNvPr id="3" name="内容占位符 2"/>
          <p:cNvSpPr>
            <a:spLocks noGrp="1"/>
          </p:cNvSpPr>
          <p:nvPr>
            <p:ph idx="1"/>
          </p:nvPr>
        </p:nvSpPr>
        <p:spPr/>
        <p:txBody>
          <a:bodyPr/>
          <a:p>
            <a:pPr marL="0" indent="457200" fontAlgn="auto">
              <a:lnSpc>
                <a:spcPct val="150000"/>
              </a:lnSpc>
              <a:buNone/>
            </a:pPr>
            <a:r>
              <a:rPr lang="zh-CN" altLang="en-US"/>
              <a:t>该分析需要收集各支球队在主客场的战绩，并计算出各支球队在主客场的胜率，</a:t>
            </a:r>
            <a:r>
              <a:rPr lang="zh-CN" altLang="en-US"/>
              <a:t>最后通过</a:t>
            </a:r>
            <a:r>
              <a:rPr lang="zh-CN" altLang="en-US"/>
              <a:t>各支球队在主客场胜率来比较主客场对球队战绩的</a:t>
            </a:r>
            <a:r>
              <a:rPr lang="zh-CN" altLang="en-US"/>
              <a:t>影响。</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3.球员的巅峰年龄分析</a:t>
            </a:r>
            <a:endParaRPr lang="en-US" altLang="zh-CN"/>
          </a:p>
        </p:txBody>
      </p:sp>
      <p:sp>
        <p:nvSpPr>
          <p:cNvPr id="3" name="内容占位符 2"/>
          <p:cNvSpPr>
            <a:spLocks noGrp="1"/>
          </p:cNvSpPr>
          <p:nvPr>
            <p:ph idx="1"/>
          </p:nvPr>
        </p:nvSpPr>
        <p:spPr>
          <a:xfrm>
            <a:off x="767080" y="1449705"/>
            <a:ext cx="10515600" cy="4351338"/>
          </a:xfrm>
        </p:spPr>
        <p:txBody>
          <a:bodyPr/>
          <a:p>
            <a:pPr marL="0" indent="457200" fontAlgn="auto">
              <a:lnSpc>
                <a:spcPct val="150000"/>
              </a:lnSpc>
              <a:buNone/>
            </a:pPr>
            <a:r>
              <a:rPr lang="zh-CN" altLang="en-US"/>
              <a:t>通过得到球员每一年的进球、助攻、抢断等数据，来分析每个球员巅峰期的年龄范围，最后综合所有球员的巅峰年龄段，得出大多数球员足球生涯的巅峰期</a:t>
            </a:r>
            <a:r>
              <a:rPr lang="zh-CN" altLang="en-US"/>
              <a:t>年龄。</a:t>
            </a:r>
            <a:endParaRPr lang="zh-CN" altLang="en-US"/>
          </a:p>
          <a:p>
            <a:pPr marL="0" indent="457200" fontAlgn="auto">
              <a:lnSpc>
                <a:spcPct val="150000"/>
              </a:lnSpc>
              <a:buNone/>
            </a:pPr>
            <a:endParaRPr lang="zh-CN" altLang="en-US"/>
          </a:p>
        </p:txBody>
      </p:sp>
      <p:pic>
        <p:nvPicPr>
          <p:cNvPr id="4" name="图片 3"/>
          <p:cNvPicPr>
            <a:picLocks noChangeAspect="1"/>
          </p:cNvPicPr>
          <p:nvPr/>
        </p:nvPicPr>
        <p:blipFill>
          <a:blip r:embed="rId1"/>
          <a:stretch>
            <a:fillRect/>
          </a:stretch>
        </p:blipFill>
        <p:spPr>
          <a:xfrm>
            <a:off x="1174750" y="3830320"/>
            <a:ext cx="9700260" cy="2718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en-US"/>
              <a:t>球员的水平与国籍的</a:t>
            </a:r>
            <a:r>
              <a:rPr lang="zh-CN" altLang="en-US"/>
              <a:t>关系</a:t>
            </a:r>
            <a:endParaRPr lang="zh-CN" altLang="en-US"/>
          </a:p>
        </p:txBody>
      </p:sp>
      <p:sp>
        <p:nvSpPr>
          <p:cNvPr id="3" name="内容占位符 2"/>
          <p:cNvSpPr>
            <a:spLocks noGrp="1"/>
          </p:cNvSpPr>
          <p:nvPr>
            <p:ph idx="1"/>
          </p:nvPr>
        </p:nvSpPr>
        <p:spPr>
          <a:xfrm>
            <a:off x="838200" y="1546225"/>
            <a:ext cx="10515600" cy="4351338"/>
          </a:xfrm>
        </p:spPr>
        <p:txBody>
          <a:bodyPr/>
          <a:p>
            <a:pPr marL="0" indent="457200" fontAlgn="auto">
              <a:lnSpc>
                <a:spcPct val="150000"/>
              </a:lnSpc>
              <a:buNone/>
            </a:pPr>
            <a:r>
              <a:rPr lang="zh-CN" altLang="en-US"/>
              <a:t>将五大联赛球员先按照其数据进行排序，得到各个不同位置上综合实力的前一百名。然后再将这些球员按</a:t>
            </a:r>
            <a:r>
              <a:rPr lang="zh-CN" altLang="en-US"/>
              <a:t>国籍分类，计算每个国家包含这些球员的总数，再将各个国家按所包含的球员数量进行排序，若分布比较均匀，则说明球员水平与国籍关系不大；反之则说明球员水平和国籍</a:t>
            </a:r>
            <a:r>
              <a:rPr lang="zh-CN" altLang="en-US"/>
              <a:t>有关。</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 球员</a:t>
            </a:r>
            <a:r>
              <a:rPr lang="zh-CN" altLang="en-US"/>
              <a:t>身价</a:t>
            </a:r>
            <a:r>
              <a:rPr lang="en-US" altLang="zh-CN"/>
              <a:t>随年份的变化</a:t>
            </a:r>
            <a:endParaRPr lang="en-US" altLang="zh-CN"/>
          </a:p>
        </p:txBody>
      </p:sp>
      <p:sp>
        <p:nvSpPr>
          <p:cNvPr id="3" name="内容占位符 2"/>
          <p:cNvSpPr>
            <a:spLocks noGrp="1"/>
          </p:cNvSpPr>
          <p:nvPr>
            <p:ph idx="1"/>
          </p:nvPr>
        </p:nvSpPr>
        <p:spPr/>
        <p:txBody>
          <a:bodyPr/>
          <a:p>
            <a:pPr marL="0" indent="457200" fontAlgn="auto">
              <a:lnSpc>
                <a:spcPct val="150000"/>
              </a:lnSpc>
              <a:buNone/>
            </a:pPr>
            <a:r>
              <a:rPr lang="zh-CN" altLang="en-US"/>
              <a:t>这部分的分析需要得到每年各个球员的身价，通过不同年份的对比，分析出球员身价的变化趋势，身价的数额需要考虑由通货膨胀带来的影响，分析时应将身价换算为同一时间。</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进阶分析</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513348" y="900615"/>
          <a:ext cx="10010274" cy="574081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标题 1"/>
          <p:cNvSpPr txBox="1"/>
          <p:nvPr/>
        </p:nvSpPr>
        <p:spPr>
          <a:xfrm>
            <a:off x="421105" y="417095"/>
            <a:ext cx="9773653" cy="4835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b="1" dirty="0">
                <a:latin typeface="微软雅黑" panose="020B0503020204020204" charset="-122"/>
                <a:ea typeface="微软雅黑" panose="020B0503020204020204" charset="-122"/>
              </a:rPr>
              <a:t>进阶分析</a:t>
            </a:r>
            <a:endParaRPr lang="zh-CN" altLang="en-US" sz="4800" b="1" dirty="0">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13348" y="900615"/>
            <a:ext cx="10010274" cy="5740817"/>
          </a:xfrm>
        </p:spPr>
        <p:txBody>
          <a:bodyPr>
            <a:normAutofit/>
          </a:bodyPr>
          <a:lstStyle/>
          <a:p>
            <a:pPr algn="l">
              <a:spcBef>
                <a:spcPct val="20000"/>
              </a:spcBef>
            </a:pPr>
            <a:r>
              <a:rPr lang="zh-CN" altLang="en-US" sz="3200" dirty="0">
                <a:latin typeface="微软雅黑" panose="020B0503020204020204" charset="-122"/>
                <a:ea typeface="微软雅黑" panose="020B0503020204020204" charset="-122"/>
              </a:rPr>
              <a:t>胜负预测</a:t>
            </a:r>
            <a:endParaRPr lang="en-US" altLang="zh-CN" sz="3200" dirty="0">
              <a:latin typeface="微软雅黑" panose="020B0503020204020204" charset="-122"/>
              <a:ea typeface="微软雅黑" panose="020B0503020204020204" charset="-122"/>
            </a:endParaRPr>
          </a:p>
          <a:p>
            <a:pPr marL="914400" lvl="1" indent="-457200" algn="l">
              <a:spcBef>
                <a:spcPct val="20000"/>
              </a:spcBef>
              <a:buFont typeface="Wingdings" panose="05000000000000000000" pitchFamily="2" charset="2"/>
              <a:buChar char="Ø"/>
            </a:pPr>
            <a:r>
              <a:rPr lang="zh-CN" altLang="en-US" sz="2800" dirty="0">
                <a:latin typeface="微软雅黑" panose="020B0503020204020204" charset="-122"/>
                <a:ea typeface="微软雅黑" panose="020B0503020204020204" charset="-122"/>
              </a:rPr>
              <a:t>使用两只球队的相关数据：</a:t>
            </a:r>
            <a:endParaRPr lang="en-US" altLang="zh-CN" sz="2800" dirty="0">
              <a:latin typeface="微软雅黑" panose="020B0503020204020204" charset="-122"/>
              <a:ea typeface="微软雅黑" panose="020B0503020204020204" charset="-122"/>
            </a:endParaRPr>
          </a:p>
          <a:p>
            <a:pPr marL="1200150" lvl="2" indent="-285750" algn="l">
              <a:lnSpc>
                <a:spcPct val="10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近期交手记录</a:t>
            </a:r>
            <a:endParaRPr lang="en-US" altLang="zh-CN" sz="2200" dirty="0">
              <a:latin typeface="微软雅黑" panose="020B0503020204020204" charset="-122"/>
              <a:ea typeface="微软雅黑" panose="020B0503020204020204" charset="-122"/>
            </a:endParaRPr>
          </a:p>
          <a:p>
            <a:pPr marL="1200150" lvl="2" indent="-285750" algn="l">
              <a:lnSpc>
                <a:spcPct val="10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近期战绩（主、客场战绩）</a:t>
            </a:r>
            <a:endParaRPr lang="en-US" altLang="zh-CN" sz="2200" dirty="0">
              <a:latin typeface="微软雅黑" panose="020B0503020204020204" charset="-122"/>
              <a:ea typeface="微软雅黑" panose="020B0503020204020204" charset="-122"/>
            </a:endParaRPr>
          </a:p>
          <a:p>
            <a:pPr marL="1200150" lvl="2" indent="-285750" algn="l">
              <a:lnSpc>
                <a:spcPct val="10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联赛排名</a:t>
            </a:r>
            <a:endParaRPr lang="en-US" altLang="zh-CN" sz="2200" dirty="0">
              <a:latin typeface="微软雅黑" panose="020B0503020204020204" charset="-122"/>
              <a:ea typeface="微软雅黑" panose="020B0503020204020204" charset="-122"/>
            </a:endParaRPr>
          </a:p>
          <a:p>
            <a:pPr marL="1200150" lvl="2" indent="-285750" algn="l">
              <a:lnSpc>
                <a:spcPct val="10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球员数据</a:t>
            </a:r>
            <a:endParaRPr lang="en-US" altLang="zh-CN" sz="2200" dirty="0">
              <a:latin typeface="微软雅黑" panose="020B0503020204020204" charset="-122"/>
              <a:ea typeface="微软雅黑" panose="020B0503020204020204" charset="-122"/>
            </a:endParaRPr>
          </a:p>
          <a:p>
            <a:pPr marL="1200150" lvl="2" indent="-285750" algn="l">
              <a:lnSpc>
                <a:spcPct val="100000"/>
              </a:lnSpc>
              <a:buFont typeface="Arial" panose="020B0604020202020204" pitchFamily="34" charset="0"/>
              <a:buChar char="•"/>
            </a:pPr>
            <a:r>
              <a:rPr lang="en-US" altLang="zh-CN" sz="2200" dirty="0">
                <a:latin typeface="微软雅黑" panose="020B0503020204020204" charset="-122"/>
                <a:ea typeface="微软雅黑" panose="020B0503020204020204" charset="-122"/>
              </a:rPr>
              <a:t>….</a:t>
            </a:r>
            <a:endParaRPr lang="en-US" altLang="zh-CN" sz="2200" dirty="0">
              <a:latin typeface="微软雅黑" panose="020B0503020204020204" charset="-122"/>
              <a:ea typeface="微软雅黑" panose="020B0503020204020204" charset="-122"/>
            </a:endParaRPr>
          </a:p>
          <a:p>
            <a:pPr lvl="1" algn="l">
              <a:spcBef>
                <a:spcPct val="20000"/>
              </a:spcBef>
            </a:pPr>
            <a:r>
              <a:rPr lang="en-US" altLang="zh-CN" sz="2800" dirty="0">
                <a:latin typeface="微软雅黑" panose="020B0503020204020204" charset="-122"/>
                <a:ea typeface="微软雅黑" panose="020B0503020204020204" charset="-122"/>
              </a:rPr>
              <a:t>	</a:t>
            </a:r>
            <a:endParaRPr lang="en-US" altLang="zh-CN" sz="2400" dirty="0">
              <a:latin typeface="微软雅黑" panose="020B0503020204020204" charset="-122"/>
              <a:ea typeface="微软雅黑" panose="020B0503020204020204" charset="-122"/>
            </a:endParaRPr>
          </a:p>
        </p:txBody>
      </p:sp>
      <p:sp>
        <p:nvSpPr>
          <p:cNvPr id="4" name="标题 1"/>
          <p:cNvSpPr txBox="1"/>
          <p:nvPr/>
        </p:nvSpPr>
        <p:spPr>
          <a:xfrm>
            <a:off x="421105" y="417095"/>
            <a:ext cx="9773653" cy="4835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b="1" dirty="0">
                <a:latin typeface="微软雅黑" panose="020B0503020204020204" charset="-122"/>
                <a:ea typeface="微软雅黑" panose="020B0503020204020204" charset="-122"/>
              </a:rPr>
              <a:t>赛果预测</a:t>
            </a:r>
            <a:endParaRPr lang="zh-CN" altLang="en-US" sz="4800"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1"/>
          <a:stretch>
            <a:fillRect/>
          </a:stretch>
        </p:blipFill>
        <p:spPr>
          <a:xfrm>
            <a:off x="5899737" y="261556"/>
            <a:ext cx="5832574" cy="2212356"/>
          </a:xfrm>
          <a:prstGeom prst="rect">
            <a:avLst/>
          </a:prstGeom>
        </p:spPr>
      </p:pic>
      <p:pic>
        <p:nvPicPr>
          <p:cNvPr id="10" name="图片 9"/>
          <p:cNvPicPr>
            <a:picLocks noChangeAspect="1"/>
          </p:cNvPicPr>
          <p:nvPr/>
        </p:nvPicPr>
        <p:blipFill>
          <a:blip r:embed="rId2"/>
          <a:stretch>
            <a:fillRect/>
          </a:stretch>
        </p:blipFill>
        <p:spPr>
          <a:xfrm>
            <a:off x="5899737" y="2629451"/>
            <a:ext cx="6292263" cy="4167520"/>
          </a:xfrm>
          <a:prstGeom prst="rect">
            <a:avLst/>
          </a:prstGeom>
        </p:spPr>
      </p:pic>
      <p:pic>
        <p:nvPicPr>
          <p:cNvPr id="12" name="图片 11"/>
          <p:cNvPicPr>
            <a:picLocks noChangeAspect="1"/>
          </p:cNvPicPr>
          <p:nvPr/>
        </p:nvPicPr>
        <p:blipFill>
          <a:blip r:embed="rId3"/>
          <a:stretch>
            <a:fillRect/>
          </a:stretch>
        </p:blipFill>
        <p:spPr>
          <a:xfrm>
            <a:off x="13152" y="4261758"/>
            <a:ext cx="5886585" cy="18152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903159"/>
            <a:ext cx="10010274" cy="5740817"/>
          </a:xfrm>
        </p:spPr>
        <p:txBody>
          <a:bodyPr>
            <a:normAutofit/>
          </a:bodyPr>
          <a:lstStyle/>
          <a:p>
            <a:pPr lvl="1" algn="l">
              <a:spcBef>
                <a:spcPct val="20000"/>
              </a:spcBef>
            </a:pPr>
            <a:r>
              <a:rPr lang="zh-CN" altLang="en-US" sz="3200" dirty="0">
                <a:latin typeface="微软雅黑" panose="020B0503020204020204" charset="-122"/>
                <a:ea typeface="微软雅黑" panose="020B0503020204020204" charset="-122"/>
              </a:rPr>
              <a:t>比分预测</a:t>
            </a:r>
            <a:endParaRPr lang="en-US" altLang="zh-CN" sz="3200" dirty="0">
              <a:latin typeface="微软雅黑" panose="020B0503020204020204" charset="-122"/>
              <a:ea typeface="微软雅黑" panose="020B0503020204020204" charset="-122"/>
            </a:endParaRPr>
          </a:p>
          <a:p>
            <a:pPr marL="914400" lvl="1" indent="-457200" algn="l">
              <a:spcBef>
                <a:spcPct val="20000"/>
              </a:spcBef>
              <a:buFont typeface="Wingdings" panose="05000000000000000000" pitchFamily="2" charset="2"/>
              <a:buChar char="Ø"/>
            </a:pPr>
            <a:r>
              <a:rPr lang="zh-CN" altLang="en-US" sz="2800" dirty="0">
                <a:latin typeface="微软雅黑" panose="020B0503020204020204" charset="-122"/>
                <a:ea typeface="微软雅黑" panose="020B0503020204020204" charset="-122"/>
              </a:rPr>
              <a:t>使用两只球队的相关数据</a:t>
            </a:r>
            <a:endParaRPr lang="en-US" altLang="zh-CN" sz="2800" dirty="0">
              <a:latin typeface="微软雅黑" panose="020B0503020204020204" charset="-122"/>
              <a:ea typeface="微软雅黑" panose="020B0503020204020204" charset="-122"/>
            </a:endParaRPr>
          </a:p>
          <a:p>
            <a:pPr marL="1200150" lvl="2" indent="-285750" algn="l">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近期战绩（主、客场战绩）</a:t>
            </a:r>
            <a:endParaRPr lang="en-US" altLang="zh-CN" sz="2200" dirty="0">
              <a:latin typeface="微软雅黑" panose="020B0503020204020204" charset="-122"/>
              <a:ea typeface="微软雅黑" panose="020B0503020204020204" charset="-122"/>
            </a:endParaRPr>
          </a:p>
          <a:p>
            <a:pPr marL="1200150" lvl="2" indent="-285750" algn="l">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球队进攻、防守数据</a:t>
            </a:r>
            <a:endParaRPr lang="en-US" altLang="zh-CN" sz="2200" dirty="0">
              <a:latin typeface="微软雅黑" panose="020B0503020204020204" charset="-122"/>
              <a:ea typeface="微软雅黑" panose="020B0503020204020204" charset="-122"/>
            </a:endParaRPr>
          </a:p>
          <a:p>
            <a:pPr marL="1200150" lvl="2" indent="-285750" algn="l">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球队传、控、射等次数</a:t>
            </a:r>
            <a:endParaRPr lang="en-US" altLang="zh-CN" sz="2000" dirty="0">
              <a:latin typeface="微软雅黑" panose="020B0503020204020204" charset="-122"/>
              <a:ea typeface="微软雅黑" panose="020B0503020204020204" charset="-122"/>
            </a:endParaRPr>
          </a:p>
          <a:p>
            <a:pPr marL="1200150" lvl="2" indent="-285750" algn="l">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球队打法特点</a:t>
            </a:r>
            <a:endParaRPr lang="en-US" altLang="zh-CN" sz="2200" dirty="0">
              <a:latin typeface="微软雅黑" panose="020B0503020204020204" charset="-122"/>
              <a:ea typeface="微软雅黑" panose="020B0503020204020204" charset="-122"/>
            </a:endParaRPr>
          </a:p>
          <a:p>
            <a:pPr marL="1200150" lvl="2" indent="-285750" algn="l">
              <a:lnSpc>
                <a:spcPct val="11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场均进球数</a:t>
            </a:r>
            <a:endParaRPr lang="en-US" altLang="zh-CN" sz="2200" dirty="0">
              <a:latin typeface="微软雅黑" panose="020B0503020204020204" charset="-122"/>
              <a:ea typeface="微软雅黑" panose="020B0503020204020204" charset="-122"/>
            </a:endParaRPr>
          </a:p>
          <a:p>
            <a:pPr marL="1200150" lvl="2" indent="-285750" algn="l">
              <a:lnSpc>
                <a:spcPct val="110000"/>
              </a:lnSpc>
              <a:buFont typeface="Arial" panose="020B0604020202020204" pitchFamily="34" charset="0"/>
              <a:buChar char="•"/>
            </a:pPr>
            <a:r>
              <a:rPr lang="en-US" altLang="zh-CN" sz="2200" dirty="0">
                <a:latin typeface="微软雅黑" panose="020B0503020204020204" charset="-122"/>
                <a:ea typeface="微软雅黑" panose="020B0503020204020204" charset="-122"/>
              </a:rPr>
              <a:t>….</a:t>
            </a:r>
            <a:endParaRPr lang="en-US" altLang="zh-CN" sz="2200" dirty="0">
              <a:latin typeface="微软雅黑" panose="020B0503020204020204" charset="-122"/>
              <a:ea typeface="微软雅黑" panose="020B0503020204020204" charset="-122"/>
            </a:endParaRPr>
          </a:p>
          <a:p>
            <a:pPr marL="342900" indent="-342900" algn="l">
              <a:spcBef>
                <a:spcPct val="20000"/>
              </a:spcBef>
            </a:pPr>
            <a:endParaRPr lang="en-US" altLang="zh-CN" sz="4000" b="1" dirty="0">
              <a:latin typeface="微软雅黑" panose="020B0503020204020204" charset="-122"/>
              <a:ea typeface="微软雅黑" panose="020B0503020204020204" charset="-122"/>
            </a:endParaRPr>
          </a:p>
        </p:txBody>
      </p:sp>
      <p:sp>
        <p:nvSpPr>
          <p:cNvPr id="4" name="标题 1"/>
          <p:cNvSpPr txBox="1"/>
          <p:nvPr/>
        </p:nvSpPr>
        <p:spPr>
          <a:xfrm>
            <a:off x="421105" y="417095"/>
            <a:ext cx="9773653" cy="4835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b="1" dirty="0">
                <a:latin typeface="微软雅黑" panose="020B0503020204020204" charset="-122"/>
                <a:ea typeface="微软雅黑" panose="020B0503020204020204" charset="-122"/>
              </a:rPr>
              <a:t>赛果预测</a:t>
            </a:r>
            <a:endParaRPr lang="zh-CN" altLang="en-US" sz="4800" b="1"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740760" y="5592536"/>
            <a:ext cx="10846434" cy="1051440"/>
          </a:xfrm>
          <a:prstGeom prst="rect">
            <a:avLst/>
          </a:prstGeom>
        </p:spPr>
      </p:pic>
      <p:pic>
        <p:nvPicPr>
          <p:cNvPr id="7" name="图片 6"/>
          <p:cNvPicPr>
            <a:picLocks noChangeAspect="1"/>
          </p:cNvPicPr>
          <p:nvPr/>
        </p:nvPicPr>
        <p:blipFill>
          <a:blip r:embed="rId2"/>
          <a:stretch>
            <a:fillRect/>
          </a:stretch>
        </p:blipFill>
        <p:spPr>
          <a:xfrm>
            <a:off x="6010403" y="114301"/>
            <a:ext cx="5689051" cy="533944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a:xfrm>
            <a:off x="746760" y="213360"/>
            <a:ext cx="10515600" cy="1325563"/>
          </a:xfrm>
        </p:spPr>
        <p:txBody>
          <a:bodyPr/>
          <a:p>
            <a:r>
              <a:rPr lang="en-US" altLang="zh-CN"/>
              <a:t>2022-2023</a:t>
            </a:r>
            <a:r>
              <a:rPr lang="zh-CN" altLang="en-US"/>
              <a:t>欧洲冠军联赛</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6242685" y="1398270"/>
            <a:ext cx="5949315" cy="5459730"/>
          </a:xfrm>
          <a:prstGeom prst="rect">
            <a:avLst/>
          </a:prstGeom>
        </p:spPr>
      </p:pic>
      <p:sp>
        <p:nvSpPr>
          <p:cNvPr id="5" name="文本框 4"/>
          <p:cNvSpPr txBox="1"/>
          <p:nvPr/>
        </p:nvSpPr>
        <p:spPr>
          <a:xfrm>
            <a:off x="41910" y="2256790"/>
            <a:ext cx="6344920" cy="1814830"/>
          </a:xfrm>
          <a:prstGeom prst="rect">
            <a:avLst/>
          </a:prstGeom>
          <a:noFill/>
        </p:spPr>
        <p:txBody>
          <a:bodyPr wrap="square" rtlCol="0">
            <a:spAutoFit/>
          </a:bodyPr>
          <a:p>
            <a:pPr indent="457200" fontAlgn="auto"/>
            <a:r>
              <a:rPr lang="zh-CN" altLang="en-US" sz="2800">
                <a:solidFill>
                  <a:schemeClr val="tx1"/>
                </a:solidFill>
                <a:uFillTx/>
              </a:rPr>
              <a:t>我们会就目前阶段进行赛事的预测。</a:t>
            </a:r>
            <a:endParaRPr lang="zh-CN" altLang="en-US" sz="2800">
              <a:solidFill>
                <a:schemeClr val="tx1"/>
              </a:solidFill>
              <a:uFillTx/>
            </a:endParaRPr>
          </a:p>
          <a:p>
            <a:pPr indent="457200" fontAlgn="auto"/>
            <a:r>
              <a:rPr lang="zh-CN" altLang="en-US" sz="2800">
                <a:solidFill>
                  <a:schemeClr val="tx1"/>
                </a:solidFill>
                <a:uFillTx/>
              </a:rPr>
              <a:t>按照赛程，今年的欧冠决赛将会与</a:t>
            </a:r>
            <a:r>
              <a:rPr lang="en-US" altLang="zh-CN" sz="2800">
                <a:solidFill>
                  <a:schemeClr val="tx1"/>
                </a:solidFill>
                <a:uFillTx/>
              </a:rPr>
              <a:t>6.11</a:t>
            </a:r>
            <a:r>
              <a:rPr lang="zh-CN" altLang="en-US" sz="2800">
                <a:solidFill>
                  <a:schemeClr val="tx1"/>
                </a:solidFill>
                <a:uFillTx/>
              </a:rPr>
              <a:t>日举行，而</a:t>
            </a:r>
            <a:r>
              <a:rPr lang="en-US" altLang="zh-CN" sz="2800">
                <a:solidFill>
                  <a:schemeClr val="tx1"/>
                </a:solidFill>
                <a:uFillTx/>
              </a:rPr>
              <a:t>6.11</a:t>
            </a:r>
            <a:r>
              <a:rPr lang="zh-CN" altLang="en-US" sz="2800">
                <a:solidFill>
                  <a:schemeClr val="tx1"/>
                </a:solidFill>
                <a:uFillTx/>
              </a:rPr>
              <a:t>日刚好是</a:t>
            </a:r>
            <a:r>
              <a:rPr lang="en-US" altLang="zh-CN" sz="2800">
                <a:solidFill>
                  <a:schemeClr val="tx1"/>
                </a:solidFill>
                <a:uFillTx/>
              </a:rPr>
              <a:t>16</a:t>
            </a:r>
            <a:r>
              <a:rPr lang="zh-CN" altLang="en-US" sz="2800">
                <a:solidFill>
                  <a:schemeClr val="tx1"/>
                </a:solidFill>
                <a:uFillTx/>
              </a:rPr>
              <a:t>周的周日，预测结果可以与真实结果进行比对。</a:t>
            </a:r>
            <a:endParaRPr lang="zh-CN" altLang="en-US" sz="2800">
              <a:solidFill>
                <a:schemeClr val="tx1"/>
              </a:solidFill>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展示内容</a:t>
            </a:r>
            <a:endParaRPr lang="zh-CN" altLang="en-US"/>
          </a:p>
        </p:txBody>
      </p:sp>
      <p:sp>
        <p:nvSpPr>
          <p:cNvPr id="3" name="内容占位符 2"/>
          <p:cNvSpPr>
            <a:spLocks noGrp="1"/>
          </p:cNvSpPr>
          <p:nvPr>
            <p:ph idx="1"/>
          </p:nvPr>
        </p:nvSpPr>
        <p:spPr/>
        <p:txBody>
          <a:bodyPr/>
          <a:p>
            <a:r>
              <a:rPr lang="zh-CN" altLang="en-US"/>
              <a:t>数据集来源及介绍</a:t>
            </a:r>
            <a:endParaRPr lang="zh-CN" altLang="en-US"/>
          </a:p>
          <a:p>
            <a:r>
              <a:rPr lang="zh-CN" altLang="en-US"/>
              <a:t>基础分析</a:t>
            </a:r>
            <a:endParaRPr lang="zh-CN" altLang="en-US"/>
          </a:p>
          <a:p>
            <a:r>
              <a:rPr lang="zh-CN" altLang="en-US"/>
              <a:t>进阶分析</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628265"/>
            <a:ext cx="10515600" cy="1325563"/>
          </a:xfrm>
        </p:spPr>
        <p:txBody>
          <a:bodyPr>
            <a:noAutofit/>
          </a:bodyPr>
          <a:p>
            <a:pPr algn="ctr"/>
            <a:r>
              <a:rPr lang="zh-CN" altLang="en-US" sz="8800" b="1"/>
              <a:t>谢谢！</a:t>
            </a:r>
            <a:endParaRPr lang="zh-CN" altLang="en-US" sz="8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数据集来源及介绍</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38015" y="142875"/>
            <a:ext cx="3302635" cy="1256030"/>
          </a:xfrm>
        </p:spPr>
        <p:txBody>
          <a:bodyPr/>
          <a:p>
            <a:r>
              <a:rPr lang="zh-CN" altLang="en-US"/>
              <a:t>数据来源</a:t>
            </a:r>
            <a:r>
              <a:rPr lang="en-US" altLang="zh-CN"/>
              <a:t> </a:t>
            </a:r>
            <a:endParaRPr lang="en-US" altLang="zh-CN"/>
          </a:p>
        </p:txBody>
      </p:sp>
      <p:sp>
        <p:nvSpPr>
          <p:cNvPr id="3" name="文本占位符 2"/>
          <p:cNvSpPr>
            <a:spLocks noGrp="1"/>
          </p:cNvSpPr>
          <p:nvPr>
            <p:ph type="body" idx="1"/>
          </p:nvPr>
        </p:nvSpPr>
        <p:spPr>
          <a:xfrm>
            <a:off x="838835" y="1398588"/>
            <a:ext cx="10515600" cy="1500187"/>
          </a:xfrm>
        </p:spPr>
        <p:txBody>
          <a:bodyPr>
            <a:normAutofit lnSpcReduction="10000"/>
          </a:bodyPr>
          <a:p>
            <a:pPr indent="457200" fontAlgn="auto"/>
            <a:r>
              <a:rPr lang="zh-CN" altLang="en-US" b="1">
                <a:solidFill>
                  <a:schemeClr val="tx1"/>
                </a:solidFill>
                <a:latin typeface="黑体" panose="02010609060101010101" charset="-122"/>
                <a:ea typeface="黑体" panose="02010609060101010101" charset="-122"/>
              </a:rPr>
              <a:t>数据来源于</a:t>
            </a:r>
            <a:r>
              <a:rPr lang="en-US" altLang="zh-CN" b="1">
                <a:solidFill>
                  <a:schemeClr val="tx1"/>
                </a:solidFill>
                <a:latin typeface="黑体" panose="02010609060101010101" charset="-122"/>
                <a:ea typeface="黑体" panose="02010609060101010101" charset="-122"/>
              </a:rPr>
              <a:t>www.whoscored.com</a:t>
            </a:r>
            <a:endParaRPr lang="en-US" altLang="zh-CN" b="1">
              <a:solidFill>
                <a:schemeClr val="tx1"/>
              </a:solidFill>
              <a:latin typeface="黑体" panose="02010609060101010101" charset="-122"/>
              <a:ea typeface="黑体" panose="02010609060101010101" charset="-122"/>
            </a:endParaRPr>
          </a:p>
          <a:p>
            <a:pPr indent="457200" fontAlgn="auto"/>
            <a:r>
              <a:rPr lang="en-US" altLang="zh-CN" b="1">
                <a:solidFill>
                  <a:schemeClr val="tx1"/>
                </a:solidFill>
                <a:latin typeface="黑体" panose="02010609060101010101" charset="-122"/>
                <a:ea typeface="黑体" panose="02010609060101010101" charset="-122"/>
              </a:rPr>
              <a:t>Whoscored</a:t>
            </a:r>
            <a:r>
              <a:rPr lang="zh-CN" altLang="en-US" b="1">
                <a:solidFill>
                  <a:schemeClr val="tx1"/>
                </a:solidFill>
                <a:latin typeface="黑体" panose="02010609060101010101" charset="-122"/>
                <a:ea typeface="黑体" panose="02010609060101010101" charset="-122"/>
              </a:rPr>
              <a:t>是一个专门提供足球数据统计的网站，收集来自世界各地各种比赛的数据，包括比赛结果、球员表现数据、球队数据，还提供独特的数据指标，如控球率、射门次数、过人次数、传球成功率等等。</a:t>
            </a:r>
            <a:endParaRPr lang="en-US" altLang="zh-CN" b="1">
              <a:solidFill>
                <a:schemeClr val="tx1"/>
              </a:solidFill>
              <a:latin typeface="黑体" panose="02010609060101010101" charset="-122"/>
              <a:ea typeface="黑体" panose="02010609060101010101" charset="-122"/>
            </a:endParaRPr>
          </a:p>
          <a:p>
            <a:endParaRPr lang="en-US" altLang="zh-CN" b="1">
              <a:solidFill>
                <a:schemeClr val="tx1"/>
              </a:solidFill>
              <a:latin typeface="黑体" panose="02010609060101010101" charset="-122"/>
              <a:ea typeface="黑体" panose="02010609060101010101" charset="-122"/>
            </a:endParaRPr>
          </a:p>
        </p:txBody>
      </p:sp>
      <p:pic>
        <p:nvPicPr>
          <p:cNvPr id="4" name="图片 3"/>
          <p:cNvPicPr>
            <a:picLocks noChangeAspect="1"/>
          </p:cNvPicPr>
          <p:nvPr>
            <p:custDataLst>
              <p:tags r:id="rId1"/>
            </p:custDataLst>
          </p:nvPr>
        </p:nvPicPr>
        <p:blipFill>
          <a:blip r:embed="rId2"/>
          <a:stretch>
            <a:fillRect/>
          </a:stretch>
        </p:blipFill>
        <p:spPr>
          <a:xfrm>
            <a:off x="2118995" y="3478530"/>
            <a:ext cx="7954645" cy="3291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smtClean="0"/>
              <a:t>球员数据</a:t>
            </a:r>
            <a:endParaRPr lang="zh-CN" altLang="en-US" sz="5400" b="1" dirty="0"/>
          </a:p>
        </p:txBody>
      </p:sp>
      <p:sp>
        <p:nvSpPr>
          <p:cNvPr id="8" name="TextBox 7"/>
          <p:cNvSpPr txBox="1"/>
          <p:nvPr/>
        </p:nvSpPr>
        <p:spPr>
          <a:xfrm>
            <a:off x="2063552" y="4599677"/>
            <a:ext cx="2160240" cy="175323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Apps</a:t>
            </a:r>
            <a:r>
              <a:rPr lang="zh-CN" altLang="en-US" dirty="0" smtClean="0"/>
              <a:t>：出场数</a:t>
            </a:r>
            <a:endParaRPr lang="en-US" altLang="zh-CN" dirty="0" smtClean="0"/>
          </a:p>
          <a:p>
            <a:pPr marL="285750" indent="-285750">
              <a:buFont typeface="Arial" panose="020B0604020202020204" pitchFamily="34" charset="0"/>
              <a:buChar char="•"/>
            </a:pPr>
            <a:r>
              <a:rPr lang="en-US" altLang="zh-CN" dirty="0" smtClean="0"/>
              <a:t>Min</a:t>
            </a:r>
            <a:r>
              <a:rPr lang="zh-CN" altLang="en-US" dirty="0" smtClean="0"/>
              <a:t>：出场时间</a:t>
            </a:r>
            <a:endParaRPr lang="en-US" altLang="zh-CN" dirty="0" smtClean="0"/>
          </a:p>
          <a:p>
            <a:pPr marL="285750" indent="-285750">
              <a:buFont typeface="Arial" panose="020B0604020202020204" pitchFamily="34" charset="0"/>
              <a:buChar char="•"/>
            </a:pPr>
            <a:r>
              <a:rPr lang="en-US" altLang="zh-CN" dirty="0" smtClean="0"/>
              <a:t>Goals</a:t>
            </a:r>
            <a:r>
              <a:rPr lang="zh-CN" altLang="en-US" dirty="0" smtClean="0"/>
              <a:t>：进球数</a:t>
            </a:r>
            <a:endParaRPr lang="en-US" altLang="zh-CN" dirty="0" smtClean="0"/>
          </a:p>
          <a:p>
            <a:pPr marL="285750" indent="-285750">
              <a:buFont typeface="Arial" panose="020B0604020202020204" pitchFamily="34" charset="0"/>
              <a:buChar char="•"/>
            </a:pPr>
            <a:r>
              <a:rPr lang="en-US" altLang="zh-CN" dirty="0" smtClean="0"/>
              <a:t>Assists</a:t>
            </a:r>
            <a:r>
              <a:rPr lang="zh-CN" altLang="en-US" dirty="0" smtClean="0"/>
              <a:t>：助攻数</a:t>
            </a:r>
            <a:endParaRPr lang="en-US" altLang="zh-CN" dirty="0" smtClean="0"/>
          </a:p>
          <a:p>
            <a:pPr marL="285750" indent="-285750">
              <a:buFont typeface="Arial" panose="020B0604020202020204" pitchFamily="34" charset="0"/>
              <a:buChar char="•"/>
            </a:pPr>
            <a:r>
              <a:rPr lang="en-US" altLang="zh-CN" dirty="0" smtClean="0"/>
              <a:t>…</a:t>
            </a:r>
            <a:endParaRPr lang="en-US" altLang="zh-CN" dirty="0" smtClean="0"/>
          </a:p>
          <a:p>
            <a:endParaRPr lang="zh-CN" altLang="en-US" dirty="0"/>
          </a:p>
        </p:txBody>
      </p:sp>
      <p:pic>
        <p:nvPicPr>
          <p:cNvPr id="12" name="内容占位符 1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52295" y="2135406"/>
            <a:ext cx="8229600" cy="2343344"/>
          </a:xfrm>
        </p:spPr>
      </p:pic>
      <p:sp>
        <p:nvSpPr>
          <p:cNvPr id="15" name="TextBox 14"/>
          <p:cNvSpPr txBox="1"/>
          <p:nvPr/>
        </p:nvSpPr>
        <p:spPr>
          <a:xfrm>
            <a:off x="4655840" y="4599677"/>
            <a:ext cx="2736304" cy="147637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Summary</a:t>
            </a:r>
            <a:r>
              <a:rPr lang="zh-CN" altLang="en-US" dirty="0" smtClean="0"/>
              <a:t>：总结</a:t>
            </a:r>
            <a:endParaRPr lang="en-US" altLang="zh-CN" dirty="0" smtClean="0"/>
          </a:p>
          <a:p>
            <a:pPr marL="285750" indent="-285750">
              <a:buFont typeface="Arial" panose="020B0604020202020204" pitchFamily="34" charset="0"/>
              <a:buChar char="•"/>
            </a:pPr>
            <a:r>
              <a:rPr lang="en-US" altLang="zh-CN" dirty="0" smtClean="0"/>
              <a:t>Defensive</a:t>
            </a:r>
            <a:r>
              <a:rPr lang="zh-CN" altLang="en-US" dirty="0" smtClean="0"/>
              <a:t>：防守数据</a:t>
            </a:r>
            <a:endParaRPr lang="en-US" altLang="zh-CN" dirty="0" smtClean="0"/>
          </a:p>
          <a:p>
            <a:pPr marL="285750" indent="-285750">
              <a:buFont typeface="Arial" panose="020B0604020202020204" pitchFamily="34" charset="0"/>
              <a:buChar char="•"/>
            </a:pPr>
            <a:r>
              <a:rPr lang="en-US" altLang="zh-CN" dirty="0" smtClean="0"/>
              <a:t>Offensive</a:t>
            </a:r>
            <a:r>
              <a:rPr lang="zh-CN" altLang="en-US" dirty="0" smtClean="0"/>
              <a:t>：进攻数据</a:t>
            </a:r>
            <a:endParaRPr lang="en-US" altLang="zh-CN" dirty="0"/>
          </a:p>
          <a:p>
            <a:pPr marL="285750" indent="-285750">
              <a:buFont typeface="Arial" panose="020B0604020202020204" pitchFamily="34" charset="0"/>
              <a:buChar char="•"/>
            </a:pPr>
            <a:r>
              <a:rPr lang="en-US" altLang="zh-CN" dirty="0" smtClean="0"/>
              <a:t>Passing</a:t>
            </a:r>
            <a:r>
              <a:rPr lang="zh-CN" altLang="en-US" dirty="0" smtClean="0"/>
              <a:t>：传球数据</a:t>
            </a:r>
            <a:endParaRPr lang="en-US" altLang="zh-CN" dirty="0"/>
          </a:p>
          <a:p>
            <a:pPr marL="285750" indent="-285750">
              <a:buFont typeface="Arial" panose="020B0604020202020204" pitchFamily="34" charset="0"/>
              <a:buChar char="•"/>
            </a:pPr>
            <a:r>
              <a:rPr lang="en-US" altLang="zh-CN" dirty="0" smtClean="0"/>
              <a:t>Detailed</a:t>
            </a:r>
            <a:r>
              <a:rPr lang="zh-CN" altLang="en-US" dirty="0" smtClean="0"/>
              <a:t>：条件搜索</a:t>
            </a:r>
            <a:endParaRPr lang="zh-CN" altLang="en-US" dirty="0"/>
          </a:p>
        </p:txBody>
      </p:sp>
      <p:sp>
        <p:nvSpPr>
          <p:cNvPr id="16" name="TextBox 15"/>
          <p:cNvSpPr txBox="1"/>
          <p:nvPr/>
        </p:nvSpPr>
        <p:spPr>
          <a:xfrm>
            <a:off x="7700605" y="4599677"/>
            <a:ext cx="2736304" cy="922020"/>
          </a:xfrm>
          <a:prstGeom prst="rect">
            <a:avLst/>
          </a:prstGeom>
          <a:noFill/>
        </p:spPr>
        <p:txBody>
          <a:bodyPr wrap="square" rtlCol="0">
            <a:spAutoFit/>
          </a:bodyPr>
          <a:lstStyle/>
          <a:p>
            <a:r>
              <a:rPr lang="en-US" altLang="zh-CN" dirty="0" smtClean="0"/>
              <a:t>Overall</a:t>
            </a:r>
            <a:r>
              <a:rPr lang="zh-CN" altLang="en-US" dirty="0" smtClean="0"/>
              <a:t>：数据总览</a:t>
            </a:r>
            <a:endParaRPr lang="en-US" altLang="zh-CN" dirty="0" smtClean="0"/>
          </a:p>
          <a:p>
            <a:r>
              <a:rPr lang="en-US" altLang="zh-CN" dirty="0" smtClean="0"/>
              <a:t>Home</a:t>
            </a:r>
            <a:r>
              <a:rPr lang="zh-CN" altLang="en-US" dirty="0" smtClean="0"/>
              <a:t>：主场数据</a:t>
            </a:r>
            <a:endParaRPr lang="en-US" altLang="zh-CN" dirty="0" smtClean="0"/>
          </a:p>
          <a:p>
            <a:r>
              <a:rPr lang="en-US" altLang="zh-CN" dirty="0" smtClean="0"/>
              <a:t>Away</a:t>
            </a:r>
            <a:r>
              <a:rPr lang="zh-CN" altLang="en-US" dirty="0" smtClean="0"/>
              <a:t>：客场数据</a:t>
            </a:r>
            <a:endParaRPr lang="zh-CN" altLang="en-US" dirty="0"/>
          </a:p>
        </p:txBody>
      </p:sp>
      <p:pic>
        <p:nvPicPr>
          <p:cNvPr id="5" name="图片 4"/>
          <p:cNvPicPr>
            <a:picLocks noChangeAspect="1"/>
          </p:cNvPicPr>
          <p:nvPr>
            <p:custDataLst>
              <p:tags r:id="rId2"/>
            </p:custDataLst>
          </p:nvPr>
        </p:nvPicPr>
        <p:blipFill>
          <a:blip r:embed="rId3"/>
          <a:stretch>
            <a:fillRect/>
          </a:stretch>
        </p:blipFill>
        <p:spPr>
          <a:xfrm>
            <a:off x="4031615" y="156845"/>
            <a:ext cx="3546475" cy="17418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smtClean="0"/>
              <a:t>球队数据</a:t>
            </a:r>
            <a:endParaRPr lang="zh-CN" altLang="en-US" sz="5400" b="1"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19536" y="1340768"/>
            <a:ext cx="8229600" cy="3135749"/>
          </a:xfrm>
        </p:spPr>
      </p:pic>
      <p:sp>
        <p:nvSpPr>
          <p:cNvPr id="5" name="TextBox 4"/>
          <p:cNvSpPr txBox="1"/>
          <p:nvPr/>
        </p:nvSpPr>
        <p:spPr>
          <a:xfrm>
            <a:off x="2135560" y="4941168"/>
            <a:ext cx="7704856" cy="460375"/>
          </a:xfrm>
          <a:prstGeom prst="rect">
            <a:avLst/>
          </a:prstGeom>
          <a:noFill/>
        </p:spPr>
        <p:txBody>
          <a:bodyPr wrap="square" rtlCol="0">
            <a:spAutoFit/>
          </a:bodyPr>
          <a:lstStyle/>
          <a:p>
            <a:pPr algn="ctr"/>
            <a:r>
              <a:rPr lang="zh-CN" altLang="en-US" sz="2400" dirty="0" smtClean="0"/>
              <a:t>球队的比赛结果数据</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smtClean="0"/>
              <a:t>球队数据</a:t>
            </a:r>
            <a:endParaRPr lang="zh-CN" altLang="en-US" sz="5400" b="1"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855640" y="1340768"/>
            <a:ext cx="6469680" cy="3905623"/>
          </a:xfrm>
        </p:spPr>
      </p:pic>
      <p:sp>
        <p:nvSpPr>
          <p:cNvPr id="7" name="TextBox 6"/>
          <p:cNvSpPr txBox="1"/>
          <p:nvPr/>
        </p:nvSpPr>
        <p:spPr>
          <a:xfrm>
            <a:off x="2927648" y="5661248"/>
            <a:ext cx="6696744" cy="460375"/>
          </a:xfrm>
          <a:prstGeom prst="rect">
            <a:avLst/>
          </a:prstGeom>
          <a:noFill/>
        </p:spPr>
        <p:txBody>
          <a:bodyPr wrap="square" rtlCol="0">
            <a:spAutoFit/>
          </a:bodyPr>
          <a:lstStyle/>
          <a:p>
            <a:pPr algn="ctr"/>
            <a:r>
              <a:rPr lang="zh-CN" altLang="en-US" sz="2400" dirty="0" smtClean="0"/>
              <a:t>球队的进攻、传球方式数据</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smtClean="0"/>
              <a:t>联赛数据</a:t>
            </a:r>
            <a:endParaRPr lang="zh-CN" altLang="en-US" sz="5400" b="1"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81200" y="2035931"/>
            <a:ext cx="8229600" cy="36545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基础分析</a:t>
            </a: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COMMONDATA" val="eyJoZGlkIjoiMmNmZGM2NThkNzcwODE2MWNiMzk3Nzc3NzJlMGNlOWUifQ=="/>
  <p:tag name="KSO_WPP_MARK_KEY" val="fbd0f448-a2b0-41e5-8fff-b5268db500c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1112</Words>
  <Application>WPS 演示</Application>
  <PresentationFormat>宽屏</PresentationFormat>
  <Paragraphs>110</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Wingdings</vt:lpstr>
      <vt:lpstr>黑体</vt:lpstr>
      <vt:lpstr>微软雅黑</vt:lpstr>
      <vt:lpstr>Calibri</vt:lpstr>
      <vt:lpstr>Arial Unicode MS</vt:lpstr>
      <vt:lpstr>Office 主题</vt:lpstr>
      <vt:lpstr>足球的发展与预测</vt:lpstr>
      <vt:lpstr>展示内容</vt:lpstr>
      <vt:lpstr>数据集来源及介绍</vt:lpstr>
      <vt:lpstr>数据来源 </vt:lpstr>
      <vt:lpstr>球员数据</vt:lpstr>
      <vt:lpstr>球队数据</vt:lpstr>
      <vt:lpstr>球队数据</vt:lpstr>
      <vt:lpstr>联赛数据</vt:lpstr>
      <vt:lpstr>基础分析</vt:lpstr>
      <vt:lpstr>1. 一个球队历年的主流战术</vt:lpstr>
      <vt:lpstr>2. 主客场胜率比较</vt:lpstr>
      <vt:lpstr>3.球员的巅峰年龄分析</vt:lpstr>
      <vt:lpstr>4.球员的水平与国籍的关系</vt:lpstr>
      <vt:lpstr>5. 球员收入随年份的变化</vt:lpstr>
      <vt:lpstr>进阶分析</vt:lpstr>
      <vt:lpstr>PowerPoint 演示文稿</vt:lpstr>
      <vt:lpstr>PowerPoint 演示文稿</vt:lpstr>
      <vt:lpstr>PowerPoint 演示文稿</vt:lpstr>
      <vt:lpstr>2022-2023欧洲冠军联赛</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Natt1e</dc:creator>
  <cp:lastModifiedBy>永不言败</cp:lastModifiedBy>
  <cp:revision>32</cp:revision>
  <dcterms:created xsi:type="dcterms:W3CDTF">2023-04-18T13:13:00Z</dcterms:created>
  <dcterms:modified xsi:type="dcterms:W3CDTF">2023-04-18T15:38:10Z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22163EE2D5E1445A8E9AD36A6F4A2C17_12</vt:lpwstr>
  </property>
  <property fmtid="{D5CDD505-2E9C-101B-9397-08002B2CF9AE}" pid="3" name="KSOProductBuildVer">
    <vt:lpwstr>2052-11.1.0.14036</vt:lpwstr>
  </property>
</Properties>
</file>