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1"/>
  </p:notesMasterIdLst>
  <p:sldIdLst>
    <p:sldId id="256" r:id="rId4"/>
    <p:sldId id="265" r:id="rId5"/>
    <p:sldId id="278" r:id="rId6"/>
    <p:sldId id="303" r:id="rId7"/>
    <p:sldId id="304" r:id="rId8"/>
    <p:sldId id="311" r:id="rId9"/>
    <p:sldId id="305" r:id="rId10"/>
    <p:sldId id="315" r:id="rId11"/>
    <p:sldId id="307" r:id="rId12"/>
    <p:sldId id="318" r:id="rId13"/>
    <p:sldId id="302" r:id="rId14"/>
    <p:sldId id="317" r:id="rId15"/>
    <p:sldId id="313" r:id="rId16"/>
    <p:sldId id="284" r:id="rId17"/>
    <p:sldId id="309" r:id="rId18"/>
    <p:sldId id="319" r:id="rId19"/>
    <p:sldId id="262" r:id="rId2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13" autoAdjust="0"/>
    <p:restoredTop sz="71641" autoAdjust="0"/>
  </p:normalViewPr>
  <p:slideViewPr>
    <p:cSldViewPr>
      <p:cViewPr>
        <p:scale>
          <a:sx n="130" d="100"/>
          <a:sy n="130" d="100"/>
        </p:scale>
        <p:origin x="264" y="144"/>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2"/>
            </a:solidFill>
            <a:ln>
              <a:noFill/>
            </a:ln>
            <a:effectLst/>
            <a:scene3d>
              <a:camera prst="orthographicFront"/>
              <a:lightRig rig="brightRoom" dir="t"/>
            </a:scene3d>
            <a:sp3d prstMaterial="flat">
              <a:bevelT w="50800" h="101600" prst="angle"/>
              <a:contourClr>
                <a:srgbClr val="000000"/>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85000"/>
                        <a:lumOff val="15000"/>
                      </a:schemeClr>
                    </a:solidFill>
                    <a:latin typeface="+mn-lt"/>
                    <a:ea typeface="+mn-ea"/>
                    <a:cs typeface="+mn-cs"/>
                  </a:defRPr>
                </a:pPr>
                <a:endParaRPr lang="en-T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'[PPT-helpdesk_tickets - 1.1.xlsx]Summary'!$F$4:$F$6</c:f>
              <c:strCache>
                <c:ptCount val="3"/>
                <c:pt idx="0">
                  <c:v>Incident / Problem</c:v>
                </c:pt>
                <c:pt idx="1">
                  <c:v>Request</c:v>
                </c:pt>
                <c:pt idx="2">
                  <c:v>(Blanks)</c:v>
                </c:pt>
              </c:strCache>
            </c:strRef>
          </c:cat>
          <c:val>
            <c:numRef>
              <c:f>'[PPT-helpdesk_tickets - 1.1.xlsx]Summary'!$G$4:$G$6</c:f>
              <c:numCache>
                <c:formatCode>General</c:formatCode>
                <c:ptCount val="3"/>
                <c:pt idx="0">
                  <c:v>373</c:v>
                </c:pt>
                <c:pt idx="1">
                  <c:v>174</c:v>
                </c:pt>
                <c:pt idx="2">
                  <c:v>2</c:v>
                </c:pt>
              </c:numCache>
            </c:numRef>
          </c:val>
          <c:extLst>
            <c:ext xmlns:c16="http://schemas.microsoft.com/office/drawing/2014/chart" uri="{C3380CC4-5D6E-409C-BE32-E72D297353CC}">
              <c16:uniqueId val="{00000000-6012-5747-BB85-D9C5FB2A5D38}"/>
            </c:ext>
          </c:extLst>
        </c:ser>
        <c:dLbls>
          <c:dLblPos val="outEnd"/>
          <c:showLegendKey val="0"/>
          <c:showVal val="1"/>
          <c:showCatName val="0"/>
          <c:showSerName val="0"/>
          <c:showPercent val="0"/>
          <c:showBubbleSize val="0"/>
        </c:dLbls>
        <c:gapWidth val="150"/>
        <c:axId val="280723983"/>
        <c:axId val="280916575"/>
      </c:barChart>
      <c:valAx>
        <c:axId val="280916575"/>
        <c:scaling>
          <c:orientation val="minMax"/>
          <c:max val="400"/>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280723983"/>
        <c:crossBetween val="between"/>
        <c:majorUnit val="50"/>
      </c:valAx>
      <c:catAx>
        <c:axId val="28072398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280916575"/>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'[PPT-helpdesk-tickets - 1.1 copy.xlsx]Sheet1'!$D$1</c:f>
              <c:strCache>
                <c:ptCount val="1"/>
                <c:pt idx="0">
                  <c:v>Total tickets</c:v>
                </c:pt>
              </c:strCache>
            </c:strRef>
          </c:tx>
          <c:spPr>
            <a:solidFill>
              <a:schemeClr val="accent2"/>
            </a:solidFill>
            <a:ln w="19050">
              <a:solidFill>
                <a:schemeClr val="bg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baseline="0">
                    <a:solidFill>
                      <a:schemeClr val="tx1">
                        <a:lumMod val="65000"/>
                        <a:lumOff val="35000"/>
                      </a:schemeClr>
                    </a:solidFill>
                    <a:latin typeface="+mn-lt"/>
                    <a:ea typeface="+mn-ea"/>
                    <a:cs typeface="+mn-cs"/>
                  </a:defRPr>
                </a:pPr>
                <a:endParaRPr lang="en-T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'[PPT-helpdesk-tickets - 1.1 copy.xlsx]Sheet1'!$C$2:$C$10</c:f>
              <c:strCache>
                <c:ptCount val="9"/>
                <c:pt idx="0">
                  <c:v>AWS Team</c:v>
                </c:pt>
                <c:pt idx="1">
                  <c:v>JDE Support Team</c:v>
                </c:pt>
                <c:pt idx="2">
                  <c:v>SAP Support Team</c:v>
                </c:pt>
                <c:pt idx="3">
                  <c:v>Network Team</c:v>
                </c:pt>
                <c:pt idx="4">
                  <c:v>Help Desk Team</c:v>
                </c:pt>
                <c:pt idx="5">
                  <c:v>Hardware Team</c:v>
                </c:pt>
                <c:pt idx="6">
                  <c:v>BPM - ProcessMaker Support Team</c:v>
                </c:pt>
                <c:pt idx="7">
                  <c:v>Workday Team</c:v>
                </c:pt>
                <c:pt idx="8">
                  <c:v>Salesforce Team</c:v>
                </c:pt>
              </c:strCache>
            </c:strRef>
          </c:cat>
          <c:val>
            <c:numRef>
              <c:f>'[PPT-helpdesk-tickets - 1.1 copy.xlsx]Sheet1'!$D$2:$D$10</c:f>
              <c:numCache>
                <c:formatCode>General</c:formatCode>
                <c:ptCount val="9"/>
                <c:pt idx="0">
                  <c:v>6</c:v>
                </c:pt>
                <c:pt idx="1">
                  <c:v>187</c:v>
                </c:pt>
                <c:pt idx="2">
                  <c:v>129</c:v>
                </c:pt>
                <c:pt idx="3">
                  <c:v>23</c:v>
                </c:pt>
                <c:pt idx="4">
                  <c:v>19</c:v>
                </c:pt>
                <c:pt idx="5">
                  <c:v>1</c:v>
                </c:pt>
                <c:pt idx="6">
                  <c:v>2</c:v>
                </c:pt>
                <c:pt idx="7">
                  <c:v>6</c:v>
                </c:pt>
                <c:pt idx="8">
                  <c:v>0</c:v>
                </c:pt>
              </c:numCache>
            </c:numRef>
          </c:val>
          <c:extLst>
            <c:ext xmlns:c16="http://schemas.microsoft.com/office/drawing/2014/chart" uri="{C3380CC4-5D6E-409C-BE32-E72D297353CC}">
              <c16:uniqueId val="{00000000-1B08-314A-A863-CA43E3657F15}"/>
            </c:ext>
          </c:extLst>
        </c:ser>
        <c:dLbls>
          <c:dLblPos val="outEnd"/>
          <c:showLegendKey val="0"/>
          <c:showVal val="1"/>
          <c:showCatName val="0"/>
          <c:showSerName val="0"/>
          <c:showPercent val="0"/>
          <c:showBubbleSize val="0"/>
        </c:dLbls>
        <c:gapWidth val="15"/>
        <c:axId val="449522783"/>
        <c:axId val="416704943"/>
      </c:barChart>
      <c:catAx>
        <c:axId val="4495227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baseline="0">
                <a:solidFill>
                  <a:schemeClr val="tx1">
                    <a:lumMod val="65000"/>
                    <a:lumOff val="35000"/>
                  </a:schemeClr>
                </a:solidFill>
                <a:latin typeface="+mn-lt"/>
                <a:ea typeface="+mn-ea"/>
                <a:cs typeface="+mn-cs"/>
              </a:defRPr>
            </a:pPr>
            <a:endParaRPr lang="en-TH"/>
          </a:p>
        </c:txPr>
        <c:crossAx val="416704943"/>
        <c:crosses val="autoZero"/>
        <c:auto val="1"/>
        <c:lblAlgn val="ctr"/>
        <c:lblOffset val="100"/>
        <c:noMultiLvlLbl val="0"/>
      </c:catAx>
      <c:valAx>
        <c:axId val="4167049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baseline="0">
                <a:solidFill>
                  <a:schemeClr val="tx1">
                    <a:lumMod val="65000"/>
                    <a:lumOff val="35000"/>
                  </a:schemeClr>
                </a:solidFill>
                <a:latin typeface="+mn-lt"/>
                <a:ea typeface="+mn-ea"/>
                <a:cs typeface="+mn-cs"/>
              </a:defRPr>
            </a:pPr>
            <a:endParaRPr lang="en-TH"/>
          </a:p>
        </c:txPr>
        <c:crossAx val="4495227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61187107413824E-2"/>
          <c:y val="3.4508093914185162E-2"/>
          <c:w val="0.94938812892586177"/>
          <c:h val="0.83699626334403532"/>
        </c:manualLayout>
      </c:layout>
      <c:pie3DChart>
        <c:varyColors val="1"/>
        <c:ser>
          <c:idx val="0"/>
          <c:order val="0"/>
          <c:tx>
            <c:strRef>
              <c:f>Sheet1!$B$1</c:f>
              <c:strCache>
                <c:ptCount val="1"/>
                <c:pt idx="0">
                  <c:v>Number of tickets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2-139B-B742-B576-5AE962B1044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1-139B-B742-B576-5AE962B1044C}"/>
              </c:ext>
            </c:extLst>
          </c:dPt>
          <c:dLbls>
            <c:dLbl>
              <c:idx val="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TH"/>
                </a:p>
              </c:txPr>
              <c:dLblPos val="ctr"/>
              <c:showLegendKey val="0"/>
              <c:showVal val="0"/>
              <c:showCatName val="0"/>
              <c:showSerName val="0"/>
              <c:showPercent val="1"/>
              <c:showBubbleSize val="0"/>
              <c:extLst>
                <c:ext xmlns:c16="http://schemas.microsoft.com/office/drawing/2014/chart" uri="{C3380CC4-5D6E-409C-BE32-E72D297353CC}">
                  <c16:uniqueId val="{00000002-139B-B742-B576-5AE962B1044C}"/>
                </c:ext>
              </c:extLst>
            </c:dLbl>
            <c:dLbl>
              <c:idx val="1"/>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TH"/>
                </a:p>
              </c:txPr>
              <c:dLblPos val="ctr"/>
              <c:showLegendKey val="0"/>
              <c:showVal val="0"/>
              <c:showCatName val="0"/>
              <c:showSerName val="0"/>
              <c:showPercent val="1"/>
              <c:showBubbleSize val="0"/>
              <c:extLst>
                <c:ext xmlns:c16="http://schemas.microsoft.com/office/drawing/2014/chart" uri="{C3380CC4-5D6E-409C-BE32-E72D297353CC}">
                  <c16:uniqueId val="{00000001-139B-B742-B576-5AE962B1044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Breached SLA</c:v>
                </c:pt>
                <c:pt idx="1">
                  <c:v>Non-breached SLA</c:v>
                </c:pt>
              </c:strCache>
            </c:strRef>
          </c:cat>
          <c:val>
            <c:numRef>
              <c:f>Sheet1!$B$2:$B$3</c:f>
              <c:numCache>
                <c:formatCode>General</c:formatCode>
                <c:ptCount val="2"/>
                <c:pt idx="0">
                  <c:v>315</c:v>
                </c:pt>
                <c:pt idx="1">
                  <c:v>58</c:v>
                </c:pt>
              </c:numCache>
            </c:numRef>
          </c:val>
          <c:extLst>
            <c:ext xmlns:c16="http://schemas.microsoft.com/office/drawing/2014/chart" uri="{C3380CC4-5D6E-409C-BE32-E72D297353CC}">
              <c16:uniqueId val="{00000000-139B-B742-B576-5AE962B1044C}"/>
            </c:ext>
          </c:extLst>
        </c:ser>
        <c:dLbls>
          <c:dLblPos val="ctr"/>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solidFill>
          <a:schemeClr val="lt1">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'[3]PPT data'!$S$1</c:f>
              <c:strCache>
                <c:ptCount val="1"/>
                <c:pt idx="0">
                  <c:v>Total tickets</c:v>
                </c:pt>
              </c:strCache>
            </c:strRef>
          </c:tx>
          <c:spPr>
            <a:solidFill>
              <a:schemeClr val="tx2"/>
            </a:solidFill>
            <a:ln>
              <a:solidFill>
                <a:schemeClr val="tx2">
                  <a:lumMod val="50000"/>
                </a:schemeClr>
              </a:solidFill>
            </a:ln>
            <a:effectLst/>
            <a:scene3d>
              <a:camera prst="orthographicFront"/>
              <a:lightRig rig="threePt" dir="t"/>
            </a:scene3d>
            <a:sp3d prstMaterial="translucentPowder">
              <a:contourClr>
                <a:schemeClr val="tx2">
                  <a:lumMod val="50000"/>
                </a:schemeClr>
              </a:contourClr>
            </a:sp3d>
          </c:spPr>
          <c:invertIfNegative val="0"/>
          <c:dLbls>
            <c:dLbl>
              <c:idx val="0"/>
              <c:layout>
                <c:manualLayout>
                  <c:x val="7.6021246681403217E-3"/>
                  <c:y val="-2.18750000000000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3907-B04E-8C3B-FE3C0751B5CE}"/>
                </c:ext>
              </c:extLst>
            </c:dLbl>
            <c:dLbl>
              <c:idx val="1"/>
              <c:layout>
                <c:manualLayout>
                  <c:x val="9.122549601768358E-3"/>
                  <c:y val="-1.87499999999999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907-B04E-8C3B-FE3C0751B5CE}"/>
                </c:ext>
              </c:extLst>
            </c:dLbl>
            <c:dLbl>
              <c:idx val="2"/>
              <c:layout>
                <c:manualLayout>
                  <c:x val="9.1225496017683858E-3"/>
                  <c:y val="-3.1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907-B04E-8C3B-FE3C0751B5CE}"/>
                </c:ext>
              </c:extLst>
            </c:dLbl>
            <c:dLbl>
              <c:idx val="3"/>
              <c:layout>
                <c:manualLayout>
                  <c:x val="1.0642974535396395E-2"/>
                  <c:y val="-1.875000000000002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907-B04E-8C3B-FE3C0751B5CE}"/>
                </c:ext>
              </c:extLst>
            </c:dLbl>
            <c:dLbl>
              <c:idx val="4"/>
              <c:layout>
                <c:manualLayout>
                  <c:x val="6.0816997345122569E-3"/>
                  <c:y val="-1.875000000000001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907-B04E-8C3B-FE3C0751B5CE}"/>
                </c:ext>
              </c:extLst>
            </c:dLbl>
            <c:dLbl>
              <c:idx val="5"/>
              <c:layout>
                <c:manualLayout>
                  <c:x val="1.3683824402652579E-2"/>
                  <c:y val="-1.87499999999999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907-B04E-8C3B-FE3C0751B5CE}"/>
                </c:ext>
              </c:extLst>
            </c:dLbl>
            <c:dLbl>
              <c:idx val="6"/>
              <c:layout>
                <c:manualLayout>
                  <c:x val="1.0642974535396562E-2"/>
                  <c:y val="-2.18750000000000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907-B04E-8C3B-FE3C0751B5CE}"/>
                </c:ext>
              </c:extLst>
            </c:dLbl>
            <c:dLbl>
              <c:idx val="7"/>
              <c:layout>
                <c:manualLayout>
                  <c:x val="7.6021246681403217E-3"/>
                  <c:y val="-1.87499999999999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3907-B04E-8C3B-FE3C0751B5CE}"/>
                </c:ext>
              </c:extLst>
            </c:dLbl>
            <c:spPr>
              <a:noFill/>
              <a:ln>
                <a:noFill/>
              </a:ln>
              <a:effectLst/>
            </c:spPr>
            <c:txPr>
              <a:bodyPr rot="0" spcFirstLastPara="1" vertOverflow="ellipsis" vert="horz" wrap="square" lIns="38100" tIns="19050" rIns="38100" bIns="19050" anchor="ctr" anchorCtr="0">
                <a:spAutoFit/>
              </a:bodyPr>
              <a:lstStyle/>
              <a:p>
                <a:pPr algn="r">
                  <a:defRPr sz="1000" b="0" i="0" u="none" strike="noStrike" kern="1200" baseline="0">
                    <a:solidFill>
                      <a:schemeClr val="tx1">
                        <a:lumMod val="50000"/>
                        <a:lumOff val="50000"/>
                      </a:schemeClr>
                    </a:solidFill>
                    <a:latin typeface="+mn-lt"/>
                    <a:ea typeface="+mn-ea"/>
                    <a:cs typeface="+mn-cs"/>
                  </a:defRPr>
                </a:pPr>
                <a:endParaRPr lang="en-TH"/>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'[3]PPT data'!$R$2:$R$9</c:f>
              <c:strCache>
                <c:ptCount val="8"/>
                <c:pt idx="0">
                  <c:v>AWS Team</c:v>
                </c:pt>
                <c:pt idx="1">
                  <c:v>JDE Support Team</c:v>
                </c:pt>
                <c:pt idx="2">
                  <c:v>SAP Support Team</c:v>
                </c:pt>
                <c:pt idx="3">
                  <c:v>Network Team</c:v>
                </c:pt>
                <c:pt idx="4">
                  <c:v>Help Desk Team</c:v>
                </c:pt>
                <c:pt idx="5">
                  <c:v>Hardware Team</c:v>
                </c:pt>
                <c:pt idx="6">
                  <c:v>BPM - ProcessMaker Support Team</c:v>
                </c:pt>
                <c:pt idx="7">
                  <c:v>Workday Team</c:v>
                </c:pt>
              </c:strCache>
            </c:strRef>
          </c:cat>
          <c:val>
            <c:numRef>
              <c:f>'[3]PPT data'!$S$2:$S$9</c:f>
              <c:numCache>
                <c:formatCode>General</c:formatCode>
                <c:ptCount val="8"/>
                <c:pt idx="0">
                  <c:v>6</c:v>
                </c:pt>
                <c:pt idx="1">
                  <c:v>187</c:v>
                </c:pt>
                <c:pt idx="2">
                  <c:v>129</c:v>
                </c:pt>
                <c:pt idx="3">
                  <c:v>23</c:v>
                </c:pt>
                <c:pt idx="4">
                  <c:v>19</c:v>
                </c:pt>
                <c:pt idx="5">
                  <c:v>1</c:v>
                </c:pt>
                <c:pt idx="6">
                  <c:v>2</c:v>
                </c:pt>
                <c:pt idx="7">
                  <c:v>6</c:v>
                </c:pt>
              </c:numCache>
            </c:numRef>
          </c:val>
          <c:extLst>
            <c:ext xmlns:c16="http://schemas.microsoft.com/office/drawing/2014/chart" uri="{C3380CC4-5D6E-409C-BE32-E72D297353CC}">
              <c16:uniqueId val="{00000000-3907-B04E-8C3B-FE3C0751B5CE}"/>
            </c:ext>
          </c:extLst>
        </c:ser>
        <c:ser>
          <c:idx val="1"/>
          <c:order val="1"/>
          <c:tx>
            <c:strRef>
              <c:f>'[3]PPT data'!$T$1</c:f>
              <c:strCache>
                <c:ptCount val="1"/>
                <c:pt idx="0">
                  <c:v>Breached SLA tickets</c:v>
                </c:pt>
              </c:strCache>
            </c:strRef>
          </c:tx>
          <c:spPr>
            <a:solidFill>
              <a:schemeClr val="accent2"/>
            </a:solidFill>
            <a:ln>
              <a:solidFill>
                <a:schemeClr val="accent2">
                  <a:lumMod val="75000"/>
                </a:schemeClr>
              </a:solidFill>
            </a:ln>
            <a:effectLst/>
            <a:scene3d>
              <a:camera prst="orthographicFront"/>
              <a:lightRig rig="threePt" dir="t"/>
            </a:scene3d>
            <a:sp3d prstMaterial="translucentPowder">
              <a:contourClr>
                <a:schemeClr val="accent2">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50000"/>
                        <a:lumOff val="50000"/>
                      </a:schemeClr>
                    </a:solidFill>
                    <a:latin typeface="+mn-lt"/>
                    <a:ea typeface="+mn-ea"/>
                    <a:cs typeface="+mn-cs"/>
                  </a:defRPr>
                </a:pPr>
                <a:endParaRPr lang="en-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'[3]PPT data'!$R$2:$R$9</c:f>
              <c:strCache>
                <c:ptCount val="8"/>
                <c:pt idx="0">
                  <c:v>AWS Team</c:v>
                </c:pt>
                <c:pt idx="1">
                  <c:v>JDE Support Team</c:v>
                </c:pt>
                <c:pt idx="2">
                  <c:v>SAP Support Team</c:v>
                </c:pt>
                <c:pt idx="3">
                  <c:v>Network Team</c:v>
                </c:pt>
                <c:pt idx="4">
                  <c:v>Help Desk Team</c:v>
                </c:pt>
                <c:pt idx="5">
                  <c:v>Hardware Team</c:v>
                </c:pt>
                <c:pt idx="6">
                  <c:v>BPM - ProcessMaker Support Team</c:v>
                </c:pt>
                <c:pt idx="7">
                  <c:v>Workday Team</c:v>
                </c:pt>
              </c:strCache>
            </c:strRef>
          </c:cat>
          <c:val>
            <c:numRef>
              <c:f>'[3]PPT data'!$T$2:$T$9</c:f>
              <c:numCache>
                <c:formatCode>General</c:formatCode>
                <c:ptCount val="8"/>
                <c:pt idx="0">
                  <c:v>5</c:v>
                </c:pt>
                <c:pt idx="1">
                  <c:v>171</c:v>
                </c:pt>
                <c:pt idx="2">
                  <c:v>112</c:v>
                </c:pt>
                <c:pt idx="3">
                  <c:v>14</c:v>
                </c:pt>
                <c:pt idx="4">
                  <c:v>6</c:v>
                </c:pt>
                <c:pt idx="5">
                  <c:v>0</c:v>
                </c:pt>
                <c:pt idx="6">
                  <c:v>2</c:v>
                </c:pt>
                <c:pt idx="7">
                  <c:v>5</c:v>
                </c:pt>
              </c:numCache>
            </c:numRef>
          </c:val>
          <c:extLst>
            <c:ext xmlns:c16="http://schemas.microsoft.com/office/drawing/2014/chart" uri="{C3380CC4-5D6E-409C-BE32-E72D297353CC}">
              <c16:uniqueId val="{00000002-94CA-5849-96CD-B16CF709AF01}"/>
            </c:ext>
          </c:extLst>
        </c:ser>
        <c:ser>
          <c:idx val="2"/>
          <c:order val="2"/>
          <c:tx>
            <c:strRef>
              <c:f>'[3]PPT data'!$U$1</c:f>
              <c:strCache>
                <c:ptCount val="1"/>
                <c:pt idx="0">
                  <c:v>Percentage</c:v>
                </c:pt>
              </c:strCache>
            </c:strRef>
          </c:tx>
          <c:spPr>
            <a:solidFill>
              <a:schemeClr val="accent3"/>
            </a:solidFill>
            <a:ln>
              <a:solidFill>
                <a:schemeClr val="accent3">
                  <a:lumMod val="75000"/>
                </a:schemeClr>
              </a:solidFill>
            </a:ln>
            <a:effectLst/>
            <a:scene3d>
              <a:camera prst="orthographicFront"/>
              <a:lightRig rig="threePt" dir="t"/>
            </a:scene3d>
            <a:sp3d prstMaterial="translucentPowder">
              <a:contourClr>
                <a:schemeClr val="accent3">
                  <a:lumMod val="75000"/>
                </a:schemeClr>
              </a:contourClr>
            </a:sp3d>
          </c:spPr>
          <c:invertIfNegative val="0"/>
          <c:dLbls>
            <c:dLbl>
              <c:idx val="0"/>
              <c:layout>
                <c:manualLayout>
                  <c:x val="9.1225496017683858E-3"/>
                  <c:y val="0"/>
                </c:manualLayout>
              </c:layout>
              <c:tx>
                <c:rich>
                  <a:bodyPr/>
                  <a:lstStyle/>
                  <a:p>
                    <a:fld id="{EB18B82F-A3B8-EA46-B4D9-CE33DA4A55AC}"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94CA-5849-96CD-B16CF709AF01}"/>
                </c:ext>
              </c:extLst>
            </c:dLbl>
            <c:dLbl>
              <c:idx val="1"/>
              <c:layout>
                <c:manualLayout>
                  <c:x val="1.6724674269908708E-2"/>
                  <c:y val="2.8734097826254188E-3"/>
                </c:manualLayout>
              </c:layout>
              <c:tx>
                <c:rich>
                  <a:bodyPr/>
                  <a:lstStyle/>
                  <a:p>
                    <a:fld id="{104CCBEA-5C27-D440-8280-1F0C6168294C}"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94CA-5849-96CD-B16CF709AF01}"/>
                </c:ext>
              </c:extLst>
            </c:dLbl>
            <c:dLbl>
              <c:idx val="2"/>
              <c:layout>
                <c:manualLayout>
                  <c:x val="1.6724674269908708E-2"/>
                  <c:y val="-5.7468195652508377E-3"/>
                </c:manualLayout>
              </c:layout>
              <c:tx>
                <c:rich>
                  <a:bodyPr/>
                  <a:lstStyle/>
                  <a:p>
                    <a:fld id="{46507507-4B55-1D49-A364-7C06A8B6CFFC}" type="VALUE">
                      <a:rPr lang="en-US" smtClean="0"/>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94CA-5849-96CD-B16CF709AF01}"/>
                </c:ext>
              </c:extLst>
            </c:dLbl>
            <c:dLbl>
              <c:idx val="3"/>
              <c:layout>
                <c:manualLayout>
                  <c:x val="7.6021246681403217E-3"/>
                  <c:y val="-1.1493639130501675E-2"/>
                </c:manualLayout>
              </c:layout>
              <c:tx>
                <c:rich>
                  <a:bodyPr/>
                  <a:lstStyle/>
                  <a:p>
                    <a:fld id="{E6A7A50D-37EF-EF46-AFA7-34AAEB014C68}"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94CA-5849-96CD-B16CF709AF01}"/>
                </c:ext>
              </c:extLst>
            </c:dLbl>
            <c:dLbl>
              <c:idx val="4"/>
              <c:layout>
                <c:manualLayout>
                  <c:x val="9.1225496017683858E-3"/>
                  <c:y val="-2.8734097826254188E-3"/>
                </c:manualLayout>
              </c:layout>
              <c:tx>
                <c:rich>
                  <a:bodyPr/>
                  <a:lstStyle/>
                  <a:p>
                    <a:fld id="{FC0211F5-CA10-CF4F-A3FC-ABB1ED09A825}"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94CA-5849-96CD-B16CF709AF01}"/>
                </c:ext>
              </c:extLst>
            </c:dLbl>
            <c:dLbl>
              <c:idx val="5"/>
              <c:layout>
                <c:manualLayout>
                  <c:x val="4.5612748008840819E-3"/>
                  <c:y val="-2.8734097826254188E-3"/>
                </c:manualLayout>
              </c:layout>
              <c:tx>
                <c:rich>
                  <a:bodyPr/>
                  <a:lstStyle/>
                  <a:p>
                    <a:fld id="{D5605009-B713-C440-A6AF-B69D8DEEDDB9}"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94CA-5849-96CD-B16CF709AF01}"/>
                </c:ext>
              </c:extLst>
            </c:dLbl>
            <c:dLbl>
              <c:idx val="6"/>
              <c:layout>
                <c:manualLayout>
                  <c:x val="1.2163399469024403E-2"/>
                  <c:y val="-2.8734097826254188E-3"/>
                </c:manualLayout>
              </c:layout>
              <c:tx>
                <c:rich>
                  <a:bodyPr/>
                  <a:lstStyle/>
                  <a:p>
                    <a:fld id="{7A427835-C87A-CE44-A620-F13C39ABBF58}"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A-94CA-5849-96CD-B16CF709AF01}"/>
                </c:ext>
              </c:extLst>
            </c:dLbl>
            <c:dLbl>
              <c:idx val="7"/>
              <c:layout>
                <c:manualLayout>
                  <c:x val="9.1225496017681637E-3"/>
                  <c:y val="0"/>
                </c:manualLayout>
              </c:layout>
              <c:tx>
                <c:rich>
                  <a:bodyPr/>
                  <a:lstStyle/>
                  <a:p>
                    <a:fld id="{1EC43CB2-4226-F045-8B80-CDC6ADC4BA37}"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94CA-5849-96CD-B16CF709AF01}"/>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50000"/>
                        <a:lumOff val="50000"/>
                      </a:schemeClr>
                    </a:solidFill>
                    <a:latin typeface="+mn-lt"/>
                    <a:ea typeface="+mn-ea"/>
                    <a:cs typeface="+mn-cs"/>
                  </a:defRPr>
                </a:pPr>
                <a:endParaRPr lang="en-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'[3]PPT data'!$R$2:$R$9</c:f>
              <c:strCache>
                <c:ptCount val="8"/>
                <c:pt idx="0">
                  <c:v>AWS Team</c:v>
                </c:pt>
                <c:pt idx="1">
                  <c:v>JDE Support Team</c:v>
                </c:pt>
                <c:pt idx="2">
                  <c:v>SAP Support Team</c:v>
                </c:pt>
                <c:pt idx="3">
                  <c:v>Network Team</c:v>
                </c:pt>
                <c:pt idx="4">
                  <c:v>Help Desk Team</c:v>
                </c:pt>
                <c:pt idx="5">
                  <c:v>Hardware Team</c:v>
                </c:pt>
                <c:pt idx="6">
                  <c:v>BPM - ProcessMaker Support Team</c:v>
                </c:pt>
                <c:pt idx="7">
                  <c:v>Workday Team</c:v>
                </c:pt>
              </c:strCache>
            </c:strRef>
          </c:cat>
          <c:val>
            <c:numRef>
              <c:f>'[3]PPT data'!$U$2:$U$9</c:f>
              <c:numCache>
                <c:formatCode>0</c:formatCode>
                <c:ptCount val="8"/>
                <c:pt idx="0">
                  <c:v>83.333333333333343</c:v>
                </c:pt>
                <c:pt idx="1">
                  <c:v>91.443850267379673</c:v>
                </c:pt>
                <c:pt idx="2">
                  <c:v>86.821705426356587</c:v>
                </c:pt>
                <c:pt idx="3">
                  <c:v>60.869565217391312</c:v>
                </c:pt>
                <c:pt idx="4">
                  <c:v>31.578947368421051</c:v>
                </c:pt>
                <c:pt idx="5">
                  <c:v>0</c:v>
                </c:pt>
                <c:pt idx="6">
                  <c:v>100</c:v>
                </c:pt>
                <c:pt idx="7">
                  <c:v>83.333333333333343</c:v>
                </c:pt>
              </c:numCache>
            </c:numRef>
          </c:val>
          <c:extLst>
            <c:ext xmlns:c16="http://schemas.microsoft.com/office/drawing/2014/chart" uri="{C3380CC4-5D6E-409C-BE32-E72D297353CC}">
              <c16:uniqueId val="{00000003-94CA-5849-96CD-B16CF709AF01}"/>
            </c:ext>
          </c:extLst>
        </c:ser>
        <c:dLbls>
          <c:showLegendKey val="0"/>
          <c:showVal val="1"/>
          <c:showCatName val="0"/>
          <c:showSerName val="0"/>
          <c:showPercent val="0"/>
          <c:showBubbleSize val="0"/>
        </c:dLbls>
        <c:gapWidth val="150"/>
        <c:shape val="box"/>
        <c:axId val="280735343"/>
        <c:axId val="280676047"/>
        <c:axId val="0"/>
      </c:bar3DChart>
      <c:catAx>
        <c:axId val="28073534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50000"/>
                    <a:lumOff val="50000"/>
                  </a:schemeClr>
                </a:solidFill>
                <a:latin typeface="+mn-lt"/>
                <a:ea typeface="+mn-ea"/>
                <a:cs typeface="+mn-cs"/>
              </a:defRPr>
            </a:pPr>
            <a:endParaRPr lang="en-TH"/>
          </a:p>
        </c:txPr>
        <c:crossAx val="280676047"/>
        <c:crosses val="autoZero"/>
        <c:auto val="1"/>
        <c:lblAlgn val="ctr"/>
        <c:lblOffset val="100"/>
        <c:noMultiLvlLbl val="0"/>
      </c:catAx>
      <c:valAx>
        <c:axId val="280676047"/>
        <c:scaling>
          <c:orientation val="minMax"/>
        </c:scaling>
        <c:delete val="0"/>
        <c:axPos val="l"/>
        <c:majorGridlines>
          <c:spPr>
            <a:ln w="9525" cap="flat" cmpd="sng" algn="ctr">
              <a:solidFill>
                <a:schemeClr val="tx1">
                  <a:lumMod val="5000"/>
                  <a:lumOff val="95000"/>
                </a:schemeClr>
              </a:solidFill>
              <a:round/>
            </a:ln>
            <a:effectLst/>
          </c:spPr>
        </c:majorGridlines>
        <c:title>
          <c:tx>
            <c:rich>
              <a:bodyPr rot="-5400000" spcFirstLastPara="1" vertOverflow="ellipsis" vert="horz" wrap="square" anchor="ctr" anchorCtr="1"/>
              <a:lstStyle/>
              <a:p>
                <a:pPr>
                  <a:defRPr sz="1050" b="0" i="0" u="none" strike="noStrike" kern="1200" baseline="0">
                    <a:solidFill>
                      <a:schemeClr val="tx1">
                        <a:lumMod val="50000"/>
                        <a:lumOff val="50000"/>
                      </a:schemeClr>
                    </a:solidFill>
                    <a:latin typeface="+mn-lt"/>
                    <a:ea typeface="+mn-ea"/>
                    <a:cs typeface="+mn-cs"/>
                  </a:defRPr>
                </a:pPr>
                <a:r>
                  <a:rPr lang="en-US" sz="1050" dirty="0"/>
                  <a:t>Number of tickets</a:t>
                </a:r>
              </a:p>
            </c:rich>
          </c:tx>
          <c:overlay val="0"/>
          <c:spPr>
            <a:noFill/>
            <a:ln>
              <a:noFill/>
            </a:ln>
            <a:effectLst/>
          </c:spPr>
          <c:txPr>
            <a:bodyPr rot="-5400000" spcFirstLastPara="1" vertOverflow="ellipsis" vert="horz" wrap="square" anchor="ctr" anchorCtr="1"/>
            <a:lstStyle/>
            <a:p>
              <a:pPr>
                <a:defRPr sz="1050" b="0" i="0" u="none" strike="noStrike" kern="1200" baseline="0">
                  <a:solidFill>
                    <a:schemeClr val="tx1">
                      <a:lumMod val="50000"/>
                      <a:lumOff val="50000"/>
                    </a:schemeClr>
                  </a:solidFill>
                  <a:latin typeface="+mn-lt"/>
                  <a:ea typeface="+mn-ea"/>
                  <a:cs typeface="+mn-cs"/>
                </a:defRPr>
              </a:pPr>
              <a:endParaRPr lang="en-TH"/>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TH"/>
          </a:p>
        </c:txPr>
        <c:crossAx val="2807353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'[1]PPT data'!$I$1</c:f>
              <c:strCache>
                <c:ptCount val="1"/>
                <c:pt idx="0">
                  <c:v>Total tickets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'[1]PPT data'!$H$2:$H$5</c:f>
              <c:strCache>
                <c:ptCount val="4"/>
                <c:pt idx="0">
                  <c:v>Emergency</c:v>
                </c:pt>
                <c:pt idx="1">
                  <c:v>High</c:v>
                </c:pt>
                <c:pt idx="2">
                  <c:v>Normal</c:v>
                </c:pt>
                <c:pt idx="3">
                  <c:v>Low</c:v>
                </c:pt>
              </c:strCache>
            </c:strRef>
          </c:cat>
          <c:val>
            <c:numRef>
              <c:f>'[1]PPT data'!$I$2:$I$5</c:f>
              <c:numCache>
                <c:formatCode>General</c:formatCode>
                <c:ptCount val="4"/>
                <c:pt idx="0">
                  <c:v>46</c:v>
                </c:pt>
                <c:pt idx="1">
                  <c:v>100</c:v>
                </c:pt>
                <c:pt idx="2">
                  <c:v>212</c:v>
                </c:pt>
                <c:pt idx="3">
                  <c:v>15</c:v>
                </c:pt>
              </c:numCache>
            </c:numRef>
          </c:val>
          <c:extLst>
            <c:ext xmlns:c16="http://schemas.microsoft.com/office/drawing/2014/chart" uri="{C3380CC4-5D6E-409C-BE32-E72D297353CC}">
              <c16:uniqueId val="{00000000-67BF-6244-8F30-8056A787E423}"/>
            </c:ext>
          </c:extLst>
        </c:ser>
        <c:ser>
          <c:idx val="1"/>
          <c:order val="1"/>
          <c:tx>
            <c:strRef>
              <c:f>'[1]PPT data'!$J$1</c:f>
              <c:strCache>
                <c:ptCount val="1"/>
                <c:pt idx="0">
                  <c:v>Breached SLA tickets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'[1]PPT data'!$H$2:$H$5</c:f>
              <c:strCache>
                <c:ptCount val="4"/>
                <c:pt idx="0">
                  <c:v>Emergency</c:v>
                </c:pt>
                <c:pt idx="1">
                  <c:v>High</c:v>
                </c:pt>
                <c:pt idx="2">
                  <c:v>Normal</c:v>
                </c:pt>
                <c:pt idx="3">
                  <c:v>Low</c:v>
                </c:pt>
              </c:strCache>
            </c:strRef>
          </c:cat>
          <c:val>
            <c:numRef>
              <c:f>'[1]PPT data'!$J$2:$J$5</c:f>
              <c:numCache>
                <c:formatCode>General</c:formatCode>
                <c:ptCount val="4"/>
                <c:pt idx="0">
                  <c:v>46</c:v>
                </c:pt>
                <c:pt idx="1">
                  <c:v>94</c:v>
                </c:pt>
                <c:pt idx="2">
                  <c:v>168</c:v>
                </c:pt>
                <c:pt idx="3">
                  <c:v>7</c:v>
                </c:pt>
              </c:numCache>
            </c:numRef>
          </c:val>
          <c:extLst>
            <c:ext xmlns:c16="http://schemas.microsoft.com/office/drawing/2014/chart" uri="{C3380CC4-5D6E-409C-BE32-E72D297353CC}">
              <c16:uniqueId val="{00000001-67BF-6244-8F30-8056A787E423}"/>
            </c:ext>
          </c:extLst>
        </c:ser>
        <c:ser>
          <c:idx val="2"/>
          <c:order val="2"/>
          <c:tx>
            <c:strRef>
              <c:f>'[1]PPT data'!$K$1</c:f>
              <c:strCache>
                <c:ptCount val="1"/>
                <c:pt idx="0">
                  <c:v>Percentage</c:v>
                </c:pt>
              </c:strCache>
            </c:strRef>
          </c:tx>
          <c:spPr>
            <a:solidFill>
              <a:schemeClr val="tx2"/>
            </a:solidFill>
            <a:ln>
              <a:noFill/>
            </a:ln>
            <a:effectLst/>
          </c:spPr>
          <c:invertIfNegative val="0"/>
          <c:dLbls>
            <c:dLbl>
              <c:idx val="0"/>
              <c:tx>
                <c:rich>
                  <a:bodyPr/>
                  <a:lstStyle/>
                  <a:p>
                    <a:fld id="{1A8BEC68-5F4E-E24F-8035-7445D26B6F84}" type="VALUE">
                      <a:rPr lang="en-US" smtClean="0"/>
                      <a:pPr/>
                      <a:t>[VALUE]</a:t>
                    </a:fld>
                    <a:r>
                      <a:rPr lang="en-US" sz="1000" b="0" i="0" u="none" strike="noStrike" kern="1200" baseline="0" dirty="0">
                        <a:solidFill>
                          <a:prstClr val="black">
                            <a:lumMod val="75000"/>
                            <a:lumOff val="25000"/>
                          </a:prstClr>
                        </a:solidFill>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67BF-6244-8F30-8056A787E423}"/>
                </c:ext>
              </c:extLst>
            </c:dLbl>
            <c:dLbl>
              <c:idx val="1"/>
              <c:tx>
                <c:rich>
                  <a:bodyPr/>
                  <a:lstStyle/>
                  <a:p>
                    <a:fld id="{CE494017-98B1-5046-9828-E156A44CA150}" type="VALUE">
                      <a:rPr lang="en-US" smtClean="0"/>
                      <a:pPr/>
                      <a:t>[VALUE]</a:t>
                    </a:fld>
                    <a:r>
                      <a:rPr lang="en-US" sz="1000" b="0" i="0" u="none" strike="noStrike" kern="1200" baseline="0" dirty="0">
                        <a:solidFill>
                          <a:prstClr val="black">
                            <a:lumMod val="75000"/>
                            <a:lumOff val="25000"/>
                          </a:prstClr>
                        </a:solidFill>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67BF-6244-8F30-8056A787E423}"/>
                </c:ext>
              </c:extLst>
            </c:dLbl>
            <c:dLbl>
              <c:idx val="2"/>
              <c:tx>
                <c:rich>
                  <a:bodyPr/>
                  <a:lstStyle/>
                  <a:p>
                    <a:fld id="{352839A5-0DE3-CD43-921A-07670585E5B9}" type="VALUE">
                      <a:rPr lang="en-US" smtClean="0"/>
                      <a:pPr/>
                      <a:t>[VALUE]</a:t>
                    </a:fld>
                    <a:r>
                      <a:rPr lang="en-US" sz="1000" b="0" i="0" u="none" strike="noStrike" kern="1200" baseline="0" dirty="0">
                        <a:solidFill>
                          <a:prstClr val="black">
                            <a:lumMod val="75000"/>
                            <a:lumOff val="25000"/>
                          </a:prstClr>
                        </a:solidFill>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67BF-6244-8F30-8056A787E423}"/>
                </c:ext>
              </c:extLst>
            </c:dLbl>
            <c:dLbl>
              <c:idx val="3"/>
              <c:tx>
                <c:rich>
                  <a:bodyPr/>
                  <a:lstStyle/>
                  <a:p>
                    <a:fld id="{95F4797D-2A6F-D945-B49F-494CFA02370D}"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67BF-6244-8F30-8056A787E42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'[1]PPT data'!$H$2:$H$5</c:f>
              <c:strCache>
                <c:ptCount val="4"/>
                <c:pt idx="0">
                  <c:v>Emergency</c:v>
                </c:pt>
                <c:pt idx="1">
                  <c:v>High</c:v>
                </c:pt>
                <c:pt idx="2">
                  <c:v>Normal</c:v>
                </c:pt>
                <c:pt idx="3">
                  <c:v>Low</c:v>
                </c:pt>
              </c:strCache>
            </c:strRef>
          </c:cat>
          <c:val>
            <c:numRef>
              <c:f>'[1]PPT data'!$K$2:$K$5</c:f>
              <c:numCache>
                <c:formatCode>0</c:formatCode>
                <c:ptCount val="4"/>
                <c:pt idx="0">
                  <c:v>100</c:v>
                </c:pt>
                <c:pt idx="1">
                  <c:v>94</c:v>
                </c:pt>
                <c:pt idx="2">
                  <c:v>79.245283018867923</c:v>
                </c:pt>
                <c:pt idx="3">
                  <c:v>46.666666666666664</c:v>
                </c:pt>
              </c:numCache>
            </c:numRef>
          </c:val>
          <c:extLst>
            <c:ext xmlns:c16="http://schemas.microsoft.com/office/drawing/2014/chart" uri="{C3380CC4-5D6E-409C-BE32-E72D297353CC}">
              <c16:uniqueId val="{00000002-67BF-6244-8F30-8056A787E423}"/>
            </c:ext>
          </c:extLst>
        </c:ser>
        <c:dLbls>
          <c:showLegendKey val="0"/>
          <c:showVal val="1"/>
          <c:showCatName val="0"/>
          <c:showSerName val="0"/>
          <c:showPercent val="0"/>
          <c:showBubbleSize val="0"/>
        </c:dLbls>
        <c:gapWidth val="75"/>
        <c:axId val="449413007"/>
        <c:axId val="2069152688"/>
      </c:barChart>
      <c:catAx>
        <c:axId val="449413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2069152688"/>
        <c:crosses val="autoZero"/>
        <c:auto val="1"/>
        <c:lblAlgn val="ctr"/>
        <c:lblOffset val="100"/>
        <c:noMultiLvlLbl val="0"/>
      </c:catAx>
      <c:valAx>
        <c:axId val="206915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4494130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'[1]Team x Priority'!$B$50</c:f>
              <c:strCache>
                <c:ptCount val="1"/>
                <c:pt idx="0">
                  <c:v>Emergency</c:v>
                </c:pt>
              </c:strCache>
            </c:strRef>
          </c:tx>
          <c:spPr>
            <a:solidFill>
              <a:schemeClr val="accent3">
                <a:alpha val="75000"/>
              </a:schemeClr>
            </a:solidFill>
            <a:ln>
              <a:noFill/>
            </a:ln>
            <a:effectLst/>
          </c:spPr>
          <c:invertIfNegative val="0"/>
          <c:cat>
            <c:strRef>
              <c:f>'[1]Team x Priority'!$A$51:$A$58</c:f>
              <c:strCache>
                <c:ptCount val="8"/>
                <c:pt idx="0">
                  <c:v>AWS Team</c:v>
                </c:pt>
                <c:pt idx="1">
                  <c:v>JDE Support Team</c:v>
                </c:pt>
                <c:pt idx="2">
                  <c:v>SAP Support Team</c:v>
                </c:pt>
                <c:pt idx="3">
                  <c:v>Network Team</c:v>
                </c:pt>
                <c:pt idx="4">
                  <c:v>Help Desk Team</c:v>
                </c:pt>
                <c:pt idx="5">
                  <c:v>Hardware Team</c:v>
                </c:pt>
                <c:pt idx="6">
                  <c:v>BPM - ProcessMaker Support Team</c:v>
                </c:pt>
                <c:pt idx="7">
                  <c:v>Workday Team</c:v>
                </c:pt>
              </c:strCache>
            </c:strRef>
          </c:cat>
          <c:val>
            <c:numRef>
              <c:f>'[1]Team x Priority'!$B$51:$B$58</c:f>
              <c:numCache>
                <c:formatCode>0</c:formatCode>
                <c:ptCount val="8"/>
                <c:pt idx="0">
                  <c:v>100</c:v>
                </c:pt>
                <c:pt idx="1">
                  <c:v>100</c:v>
                </c:pt>
                <c:pt idx="2">
                  <c:v>100</c:v>
                </c:pt>
                <c:pt idx="3">
                  <c:v>100</c:v>
                </c:pt>
                <c:pt idx="4">
                  <c:v>100</c:v>
                </c:pt>
              </c:numCache>
            </c:numRef>
          </c:val>
          <c:extLst>
            <c:ext xmlns:c16="http://schemas.microsoft.com/office/drawing/2014/chart" uri="{C3380CC4-5D6E-409C-BE32-E72D297353CC}">
              <c16:uniqueId val="{00000000-18B4-D548-9BA1-E07BA8CDACE6}"/>
            </c:ext>
          </c:extLst>
        </c:ser>
        <c:ser>
          <c:idx val="1"/>
          <c:order val="1"/>
          <c:tx>
            <c:strRef>
              <c:f>'[1]Team x Priority'!$C$50</c:f>
              <c:strCache>
                <c:ptCount val="1"/>
                <c:pt idx="0">
                  <c:v>High</c:v>
                </c:pt>
              </c:strCache>
            </c:strRef>
          </c:tx>
          <c:spPr>
            <a:solidFill>
              <a:schemeClr val="accent2">
                <a:alpha val="75000"/>
              </a:schemeClr>
            </a:solidFill>
            <a:ln>
              <a:noFill/>
            </a:ln>
            <a:effectLst/>
          </c:spPr>
          <c:invertIfNegative val="0"/>
          <c:cat>
            <c:strRef>
              <c:f>'[1]Team x Priority'!$A$51:$A$58</c:f>
              <c:strCache>
                <c:ptCount val="8"/>
                <c:pt idx="0">
                  <c:v>AWS Team</c:v>
                </c:pt>
                <c:pt idx="1">
                  <c:v>JDE Support Team</c:v>
                </c:pt>
                <c:pt idx="2">
                  <c:v>SAP Support Team</c:v>
                </c:pt>
                <c:pt idx="3">
                  <c:v>Network Team</c:v>
                </c:pt>
                <c:pt idx="4">
                  <c:v>Help Desk Team</c:v>
                </c:pt>
                <c:pt idx="5">
                  <c:v>Hardware Team</c:v>
                </c:pt>
                <c:pt idx="6">
                  <c:v>BPM - ProcessMaker Support Team</c:v>
                </c:pt>
                <c:pt idx="7">
                  <c:v>Workday Team</c:v>
                </c:pt>
              </c:strCache>
            </c:strRef>
          </c:cat>
          <c:val>
            <c:numRef>
              <c:f>'[1]Team x Priority'!$C$51:$C$58</c:f>
              <c:numCache>
                <c:formatCode>0</c:formatCode>
                <c:ptCount val="8"/>
                <c:pt idx="0">
                  <c:v>66.666666666666657</c:v>
                </c:pt>
                <c:pt idx="1">
                  <c:v>98.305084745762713</c:v>
                </c:pt>
                <c:pt idx="2">
                  <c:v>86.206896551724128</c:v>
                </c:pt>
                <c:pt idx="3">
                  <c:v>100</c:v>
                </c:pt>
                <c:pt idx="4">
                  <c:v>100</c:v>
                </c:pt>
                <c:pt idx="6">
                  <c:v>100</c:v>
                </c:pt>
                <c:pt idx="7">
                  <c:v>100</c:v>
                </c:pt>
              </c:numCache>
            </c:numRef>
          </c:val>
          <c:extLst>
            <c:ext xmlns:c16="http://schemas.microsoft.com/office/drawing/2014/chart" uri="{C3380CC4-5D6E-409C-BE32-E72D297353CC}">
              <c16:uniqueId val="{00000003-18B4-D548-9BA1-E07BA8CDACE6}"/>
            </c:ext>
          </c:extLst>
        </c:ser>
        <c:ser>
          <c:idx val="2"/>
          <c:order val="2"/>
          <c:tx>
            <c:strRef>
              <c:f>'[1]Team x Priority'!$D$50</c:f>
              <c:strCache>
                <c:ptCount val="1"/>
                <c:pt idx="0">
                  <c:v>Normal</c:v>
                </c:pt>
              </c:strCache>
            </c:strRef>
          </c:tx>
          <c:spPr>
            <a:solidFill>
              <a:schemeClr val="accent3">
                <a:lumMod val="60000"/>
                <a:lumOff val="40000"/>
                <a:alpha val="75000"/>
              </a:schemeClr>
            </a:solidFill>
            <a:ln>
              <a:noFill/>
            </a:ln>
            <a:effectLst/>
          </c:spPr>
          <c:invertIfNegative val="0"/>
          <c:cat>
            <c:strRef>
              <c:f>'[1]Team x Priority'!$A$51:$A$58</c:f>
              <c:strCache>
                <c:ptCount val="8"/>
                <c:pt idx="0">
                  <c:v>AWS Team</c:v>
                </c:pt>
                <c:pt idx="1">
                  <c:v>JDE Support Team</c:v>
                </c:pt>
                <c:pt idx="2">
                  <c:v>SAP Support Team</c:v>
                </c:pt>
                <c:pt idx="3">
                  <c:v>Network Team</c:v>
                </c:pt>
                <c:pt idx="4">
                  <c:v>Help Desk Team</c:v>
                </c:pt>
                <c:pt idx="5">
                  <c:v>Hardware Team</c:v>
                </c:pt>
                <c:pt idx="6">
                  <c:v>BPM - ProcessMaker Support Team</c:v>
                </c:pt>
                <c:pt idx="7">
                  <c:v>Workday Team</c:v>
                </c:pt>
              </c:strCache>
            </c:strRef>
          </c:cat>
          <c:val>
            <c:numRef>
              <c:f>'[1]Team x Priority'!$D$51:$D$58</c:f>
              <c:numCache>
                <c:formatCode>0</c:formatCode>
                <c:ptCount val="8"/>
                <c:pt idx="0">
                  <c:v>100</c:v>
                </c:pt>
                <c:pt idx="1">
                  <c:v>87.5</c:v>
                </c:pt>
                <c:pt idx="2">
                  <c:v>87.323943661971825</c:v>
                </c:pt>
                <c:pt idx="3">
                  <c:v>47.058823529411761</c:v>
                </c:pt>
                <c:pt idx="4">
                  <c:v>7.6923076923076925</c:v>
                </c:pt>
                <c:pt idx="5">
                  <c:v>0</c:v>
                </c:pt>
                <c:pt idx="7">
                  <c:v>100</c:v>
                </c:pt>
              </c:numCache>
            </c:numRef>
          </c:val>
          <c:extLst>
            <c:ext xmlns:c16="http://schemas.microsoft.com/office/drawing/2014/chart" uri="{C3380CC4-5D6E-409C-BE32-E72D297353CC}">
              <c16:uniqueId val="{00000004-18B4-D548-9BA1-E07BA8CDACE6}"/>
            </c:ext>
          </c:extLst>
        </c:ser>
        <c:ser>
          <c:idx val="3"/>
          <c:order val="3"/>
          <c:tx>
            <c:strRef>
              <c:f>'[1]Team x Priority'!$E$50</c:f>
              <c:strCache>
                <c:ptCount val="1"/>
                <c:pt idx="0">
                  <c:v>Low</c:v>
                </c:pt>
              </c:strCache>
            </c:strRef>
          </c:tx>
          <c:spPr>
            <a:solidFill>
              <a:schemeClr val="accent4">
                <a:lumMod val="60000"/>
                <a:lumOff val="40000"/>
                <a:alpha val="75000"/>
              </a:schemeClr>
            </a:solidFill>
            <a:ln>
              <a:noFill/>
            </a:ln>
            <a:effectLst/>
          </c:spPr>
          <c:invertIfNegative val="0"/>
          <c:cat>
            <c:strRef>
              <c:f>'[1]Team x Priority'!$A$51:$A$58</c:f>
              <c:strCache>
                <c:ptCount val="8"/>
                <c:pt idx="0">
                  <c:v>AWS Team</c:v>
                </c:pt>
                <c:pt idx="1">
                  <c:v>JDE Support Team</c:v>
                </c:pt>
                <c:pt idx="2">
                  <c:v>SAP Support Team</c:v>
                </c:pt>
                <c:pt idx="3">
                  <c:v>Network Team</c:v>
                </c:pt>
                <c:pt idx="4">
                  <c:v>Help Desk Team</c:v>
                </c:pt>
                <c:pt idx="5">
                  <c:v>Hardware Team</c:v>
                </c:pt>
                <c:pt idx="6">
                  <c:v>BPM - ProcessMaker Support Team</c:v>
                </c:pt>
                <c:pt idx="7">
                  <c:v>Workday Team</c:v>
                </c:pt>
              </c:strCache>
            </c:strRef>
          </c:cat>
          <c:val>
            <c:numRef>
              <c:f>'[1]Team x Priority'!$E$51:$E$58</c:f>
              <c:numCache>
                <c:formatCode>0</c:formatCode>
                <c:ptCount val="8"/>
                <c:pt idx="1">
                  <c:v>60</c:v>
                </c:pt>
                <c:pt idx="2">
                  <c:v>50</c:v>
                </c:pt>
                <c:pt idx="4">
                  <c:v>0</c:v>
                </c:pt>
                <c:pt idx="7">
                  <c:v>0</c:v>
                </c:pt>
              </c:numCache>
            </c:numRef>
          </c:val>
          <c:extLst>
            <c:ext xmlns:c16="http://schemas.microsoft.com/office/drawing/2014/chart" uri="{C3380CC4-5D6E-409C-BE32-E72D297353CC}">
              <c16:uniqueId val="{00000005-18B4-D548-9BA1-E07BA8CDACE6}"/>
            </c:ext>
          </c:extLst>
        </c:ser>
        <c:dLbls>
          <c:showLegendKey val="0"/>
          <c:showVal val="0"/>
          <c:showCatName val="0"/>
          <c:showSerName val="0"/>
          <c:showPercent val="0"/>
          <c:showBubbleSize val="0"/>
        </c:dLbls>
        <c:gapWidth val="150"/>
        <c:axId val="776507856"/>
        <c:axId val="192064479"/>
      </c:barChart>
      <c:catAx>
        <c:axId val="7765078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192064479"/>
        <c:crosses val="autoZero"/>
        <c:auto val="1"/>
        <c:lblAlgn val="ctr"/>
        <c:lblOffset val="100"/>
        <c:noMultiLvlLbl val="0"/>
      </c:catAx>
      <c:valAx>
        <c:axId val="192064479"/>
        <c:scaling>
          <c:orientation val="minMax"/>
          <c:max val="11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Number</a:t>
                </a:r>
                <a:r>
                  <a:rPr lang="en-US" baseline="0" dirty="0"/>
                  <a:t> of tickets</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TH"/>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77650785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TH"/>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'[2]PPT data'!$AC$1</c:f>
              <c:strCache>
                <c:ptCount val="1"/>
                <c:pt idx="0">
                  <c:v>Total assigned tickets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'[2]PPT data'!$AB$2:$AB$7</c:f>
              <c:strCache>
                <c:ptCount val="6"/>
                <c:pt idx="0">
                  <c:v>Jared Smith</c:v>
                </c:pt>
                <c:pt idx="1">
                  <c:v>Mark Jikkins</c:v>
                </c:pt>
                <c:pt idx="2">
                  <c:v>Stellar Murad</c:v>
                </c:pt>
                <c:pt idx="3">
                  <c:v>Satya Prakash</c:v>
                </c:pt>
                <c:pt idx="4">
                  <c:v>Raya Musk</c:v>
                </c:pt>
                <c:pt idx="5">
                  <c:v>Jose Satary</c:v>
                </c:pt>
              </c:strCache>
            </c:strRef>
          </c:cat>
          <c:val>
            <c:numRef>
              <c:f>'[2]PPT data'!$AC$2:$AC$7</c:f>
              <c:numCache>
                <c:formatCode>General</c:formatCode>
                <c:ptCount val="6"/>
                <c:pt idx="0">
                  <c:v>429</c:v>
                </c:pt>
                <c:pt idx="1">
                  <c:v>9</c:v>
                </c:pt>
                <c:pt idx="2">
                  <c:v>33</c:v>
                </c:pt>
                <c:pt idx="3">
                  <c:v>19</c:v>
                </c:pt>
                <c:pt idx="4">
                  <c:v>40</c:v>
                </c:pt>
                <c:pt idx="5">
                  <c:v>19</c:v>
                </c:pt>
              </c:numCache>
            </c:numRef>
          </c:val>
          <c:extLst>
            <c:ext xmlns:c16="http://schemas.microsoft.com/office/drawing/2014/chart" uri="{C3380CC4-5D6E-409C-BE32-E72D297353CC}">
              <c16:uniqueId val="{00000000-67BF-6244-8F30-8056A787E423}"/>
            </c:ext>
          </c:extLst>
        </c:ser>
        <c:ser>
          <c:idx val="1"/>
          <c:order val="1"/>
          <c:tx>
            <c:strRef>
              <c:f>'[2]PPT data'!$AD$1</c:f>
              <c:strCache>
                <c:ptCount val="1"/>
                <c:pt idx="0">
                  <c:v>Breached SLA tickets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'[2]PPT data'!$AB$2:$AB$7</c:f>
              <c:strCache>
                <c:ptCount val="6"/>
                <c:pt idx="0">
                  <c:v>Jared Smith</c:v>
                </c:pt>
                <c:pt idx="1">
                  <c:v>Mark Jikkins</c:v>
                </c:pt>
                <c:pt idx="2">
                  <c:v>Stellar Murad</c:v>
                </c:pt>
                <c:pt idx="3">
                  <c:v>Satya Prakash</c:v>
                </c:pt>
                <c:pt idx="4">
                  <c:v>Raya Musk</c:v>
                </c:pt>
                <c:pt idx="5">
                  <c:v>Jose Satary</c:v>
                </c:pt>
              </c:strCache>
            </c:strRef>
          </c:cat>
          <c:val>
            <c:numRef>
              <c:f>'[2]PPT data'!$AD$2:$AD$7</c:f>
              <c:numCache>
                <c:formatCode>General</c:formatCode>
                <c:ptCount val="6"/>
                <c:pt idx="0">
                  <c:v>267</c:v>
                </c:pt>
                <c:pt idx="1">
                  <c:v>8</c:v>
                </c:pt>
                <c:pt idx="2">
                  <c:v>18</c:v>
                </c:pt>
                <c:pt idx="3">
                  <c:v>10</c:v>
                </c:pt>
                <c:pt idx="4">
                  <c:v>8</c:v>
                </c:pt>
                <c:pt idx="5">
                  <c:v>4</c:v>
                </c:pt>
              </c:numCache>
            </c:numRef>
          </c:val>
          <c:extLst>
            <c:ext xmlns:c16="http://schemas.microsoft.com/office/drawing/2014/chart" uri="{C3380CC4-5D6E-409C-BE32-E72D297353CC}">
              <c16:uniqueId val="{00000001-67BF-6244-8F30-8056A787E423}"/>
            </c:ext>
          </c:extLst>
        </c:ser>
        <c:ser>
          <c:idx val="2"/>
          <c:order val="2"/>
          <c:tx>
            <c:strRef>
              <c:f>'[2]PPT data'!$AE$1</c:f>
              <c:strCache>
                <c:ptCount val="1"/>
                <c:pt idx="0">
                  <c:v>Percentage</c:v>
                </c:pt>
              </c:strCache>
            </c:strRef>
          </c:tx>
          <c:spPr>
            <a:solidFill>
              <a:schemeClr val="tx2"/>
            </a:solidFill>
            <a:ln>
              <a:noFill/>
            </a:ln>
            <a:effectLst/>
          </c:spPr>
          <c:invertIfNegative val="0"/>
          <c:dLbls>
            <c:dLbl>
              <c:idx val="0"/>
              <c:tx>
                <c:rich>
                  <a:bodyPr/>
                  <a:lstStyle/>
                  <a:p>
                    <a:fld id="{1A8BEC68-5F4E-E24F-8035-7445D26B6F84}" type="VALUE">
                      <a:rPr lang="en-US" smtClean="0"/>
                      <a:pPr/>
                      <a:t>[VALUE]</a:t>
                    </a:fld>
                    <a:r>
                      <a:rPr lang="en-US" sz="1000" b="0" i="0" u="none" strike="noStrike" kern="1200" baseline="0" dirty="0">
                        <a:solidFill>
                          <a:prstClr val="black">
                            <a:lumMod val="75000"/>
                            <a:lumOff val="25000"/>
                          </a:prstClr>
                        </a:solidFill>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67BF-6244-8F30-8056A787E423}"/>
                </c:ext>
              </c:extLst>
            </c:dLbl>
            <c:dLbl>
              <c:idx val="1"/>
              <c:tx>
                <c:rich>
                  <a:bodyPr/>
                  <a:lstStyle/>
                  <a:p>
                    <a:fld id="{CE494017-98B1-5046-9828-E156A44CA150}" type="VALUE">
                      <a:rPr lang="en-US" smtClean="0"/>
                      <a:pPr/>
                      <a:t>[VALUE]</a:t>
                    </a:fld>
                    <a:r>
                      <a:rPr lang="en-US" sz="1000" b="0" i="0" u="none" strike="noStrike" kern="1200" baseline="0" dirty="0">
                        <a:solidFill>
                          <a:prstClr val="black">
                            <a:lumMod val="75000"/>
                            <a:lumOff val="25000"/>
                          </a:prstClr>
                        </a:solidFill>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67BF-6244-8F30-8056A787E423}"/>
                </c:ext>
              </c:extLst>
            </c:dLbl>
            <c:dLbl>
              <c:idx val="2"/>
              <c:tx>
                <c:rich>
                  <a:bodyPr/>
                  <a:lstStyle/>
                  <a:p>
                    <a:fld id="{352839A5-0DE3-CD43-921A-07670585E5B9}" type="VALUE">
                      <a:rPr lang="en-US" smtClean="0"/>
                      <a:pPr/>
                      <a:t>[VALUE]</a:t>
                    </a:fld>
                    <a:r>
                      <a:rPr lang="en-US" sz="1000" b="0" i="0" u="none" strike="noStrike" kern="1200" baseline="0" dirty="0">
                        <a:solidFill>
                          <a:prstClr val="black">
                            <a:lumMod val="75000"/>
                            <a:lumOff val="25000"/>
                          </a:prstClr>
                        </a:solidFill>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67BF-6244-8F30-8056A787E423}"/>
                </c:ext>
              </c:extLst>
            </c:dLbl>
            <c:dLbl>
              <c:idx val="3"/>
              <c:tx>
                <c:rich>
                  <a:bodyPr/>
                  <a:lstStyle/>
                  <a:p>
                    <a:fld id="{95F4797D-2A6F-D945-B49F-494CFA02370D}"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67BF-6244-8F30-8056A787E423}"/>
                </c:ext>
              </c:extLst>
            </c:dLbl>
            <c:dLbl>
              <c:idx val="4"/>
              <c:tx>
                <c:rich>
                  <a:bodyPr/>
                  <a:lstStyle/>
                  <a:p>
                    <a:fld id="{0006A53C-F42F-1143-9C1F-7F55481C3D64}"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5CC2-434F-A719-8EF1FAE660D8}"/>
                </c:ext>
              </c:extLst>
            </c:dLbl>
            <c:dLbl>
              <c:idx val="5"/>
              <c:tx>
                <c:rich>
                  <a:bodyPr/>
                  <a:lstStyle/>
                  <a:p>
                    <a:fld id="{A5373216-4DBC-F049-A7D9-12E46AA16CF0}"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5CC2-434F-A719-8EF1FAE660D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'[2]PPT data'!$AB$2:$AB$7</c:f>
              <c:strCache>
                <c:ptCount val="6"/>
                <c:pt idx="0">
                  <c:v>Jared Smith</c:v>
                </c:pt>
                <c:pt idx="1">
                  <c:v>Mark Jikkins</c:v>
                </c:pt>
                <c:pt idx="2">
                  <c:v>Stellar Murad</c:v>
                </c:pt>
                <c:pt idx="3">
                  <c:v>Satya Prakash</c:v>
                </c:pt>
                <c:pt idx="4">
                  <c:v>Raya Musk</c:v>
                </c:pt>
                <c:pt idx="5">
                  <c:v>Jose Satary</c:v>
                </c:pt>
              </c:strCache>
            </c:strRef>
          </c:cat>
          <c:val>
            <c:numRef>
              <c:f>'[2]PPT data'!$AE$2:$AE$7</c:f>
              <c:numCache>
                <c:formatCode>0</c:formatCode>
                <c:ptCount val="6"/>
                <c:pt idx="0">
                  <c:v>62.23776223776224</c:v>
                </c:pt>
                <c:pt idx="1">
                  <c:v>88.888888888888886</c:v>
                </c:pt>
                <c:pt idx="2">
                  <c:v>54.54545454545454</c:v>
                </c:pt>
                <c:pt idx="3">
                  <c:v>52.631578947368418</c:v>
                </c:pt>
                <c:pt idx="4">
                  <c:v>20</c:v>
                </c:pt>
                <c:pt idx="5">
                  <c:v>21.052631578947366</c:v>
                </c:pt>
              </c:numCache>
            </c:numRef>
          </c:val>
          <c:extLst>
            <c:ext xmlns:c16="http://schemas.microsoft.com/office/drawing/2014/chart" uri="{C3380CC4-5D6E-409C-BE32-E72D297353CC}">
              <c16:uniqueId val="{00000002-67BF-6244-8F30-8056A787E423}"/>
            </c:ext>
          </c:extLst>
        </c:ser>
        <c:dLbls>
          <c:showLegendKey val="0"/>
          <c:showVal val="1"/>
          <c:showCatName val="0"/>
          <c:showSerName val="0"/>
          <c:showPercent val="0"/>
          <c:showBubbleSize val="0"/>
        </c:dLbls>
        <c:gapWidth val="75"/>
        <c:axId val="449413007"/>
        <c:axId val="2069152688"/>
      </c:barChart>
      <c:catAx>
        <c:axId val="449413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2069152688"/>
        <c:crosses val="autoZero"/>
        <c:auto val="1"/>
        <c:lblAlgn val="ctr"/>
        <c:lblOffset val="100"/>
        <c:noMultiLvlLbl val="0"/>
      </c:catAx>
      <c:valAx>
        <c:axId val="206915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4494130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'[PPT-helpdesk-tickets - 1.1 copy (2).xlsx]Sheet1'!$N$1</c:f>
              <c:strCache>
                <c:ptCount val="1"/>
                <c:pt idx="0">
                  <c:v>Total tickets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'[PPT-helpdesk-tickets - 1.1 copy (2).xlsx]Sheet1'!$M$2:$M$5</c:f>
              <c:strCache>
                <c:ptCount val="4"/>
                <c:pt idx="0">
                  <c:v>Email</c:v>
                </c:pt>
                <c:pt idx="1">
                  <c:v>Phone</c:v>
                </c:pt>
                <c:pt idx="2">
                  <c:v>Web</c:v>
                </c:pt>
                <c:pt idx="3">
                  <c:v>Other</c:v>
                </c:pt>
              </c:strCache>
            </c:strRef>
          </c:cat>
          <c:val>
            <c:numRef>
              <c:f>'[PPT-helpdesk-tickets - 1.1 copy (2).xlsx]Sheet1'!$N$2:$N$5</c:f>
              <c:numCache>
                <c:formatCode>General</c:formatCode>
                <c:ptCount val="4"/>
                <c:pt idx="0">
                  <c:v>31</c:v>
                </c:pt>
                <c:pt idx="1">
                  <c:v>24</c:v>
                </c:pt>
                <c:pt idx="2">
                  <c:v>491</c:v>
                </c:pt>
                <c:pt idx="3">
                  <c:v>3</c:v>
                </c:pt>
              </c:numCache>
            </c:numRef>
          </c:val>
          <c:extLst>
            <c:ext xmlns:c16="http://schemas.microsoft.com/office/drawing/2014/chart" uri="{C3380CC4-5D6E-409C-BE32-E72D297353CC}">
              <c16:uniqueId val="{00000000-F6F0-024E-92C1-1C893E282521}"/>
            </c:ext>
          </c:extLst>
        </c:ser>
        <c:ser>
          <c:idx val="1"/>
          <c:order val="1"/>
          <c:tx>
            <c:strRef>
              <c:f>'[PPT-helpdesk-tickets - 1.1 copy (2).xlsx]Sheet1'!$O$1</c:f>
              <c:strCache>
                <c:ptCount val="1"/>
                <c:pt idx="0">
                  <c:v>Breached SLA tickets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'[PPT-helpdesk-tickets - 1.1 copy (2).xlsx]Sheet1'!$M$2:$M$5</c:f>
              <c:strCache>
                <c:ptCount val="4"/>
                <c:pt idx="0">
                  <c:v>Email</c:v>
                </c:pt>
                <c:pt idx="1">
                  <c:v>Phone</c:v>
                </c:pt>
                <c:pt idx="2">
                  <c:v>Web</c:v>
                </c:pt>
                <c:pt idx="3">
                  <c:v>Other</c:v>
                </c:pt>
              </c:strCache>
            </c:strRef>
          </c:cat>
          <c:val>
            <c:numRef>
              <c:f>'[PPT-helpdesk-tickets - 1.1 copy (2).xlsx]Sheet1'!$O$2:$O$5</c:f>
              <c:numCache>
                <c:formatCode>General</c:formatCode>
                <c:ptCount val="4"/>
                <c:pt idx="0">
                  <c:v>20</c:v>
                </c:pt>
                <c:pt idx="1">
                  <c:v>5</c:v>
                </c:pt>
                <c:pt idx="2">
                  <c:v>289</c:v>
                </c:pt>
                <c:pt idx="3">
                  <c:v>1</c:v>
                </c:pt>
              </c:numCache>
            </c:numRef>
          </c:val>
          <c:extLst>
            <c:ext xmlns:c16="http://schemas.microsoft.com/office/drawing/2014/chart" uri="{C3380CC4-5D6E-409C-BE32-E72D297353CC}">
              <c16:uniqueId val="{00000001-F6F0-024E-92C1-1C893E282521}"/>
            </c:ext>
          </c:extLst>
        </c:ser>
        <c:ser>
          <c:idx val="2"/>
          <c:order val="2"/>
          <c:tx>
            <c:strRef>
              <c:f>'[PPT-helpdesk-tickets - 1.1 copy (2).xlsx]Sheet1'!$P$1</c:f>
              <c:strCache>
                <c:ptCount val="1"/>
                <c:pt idx="0">
                  <c:v>Percentage</c:v>
                </c:pt>
              </c:strCache>
            </c:strRef>
          </c:tx>
          <c:spPr>
            <a:solidFill>
              <a:schemeClr val="tx2"/>
            </a:solidFill>
            <a:ln>
              <a:noFill/>
            </a:ln>
            <a:effectLst/>
          </c:spPr>
          <c:invertIfNegative val="0"/>
          <c:dLbls>
            <c:dLbl>
              <c:idx val="0"/>
              <c:tx>
                <c:rich>
                  <a:bodyPr/>
                  <a:lstStyle/>
                  <a:p>
                    <a:fld id="{62027E42-EFD3-034F-B61D-2F2336601F47}"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F6F0-024E-92C1-1C893E282521}"/>
                </c:ext>
              </c:extLst>
            </c:dLbl>
            <c:dLbl>
              <c:idx val="1"/>
              <c:tx>
                <c:rich>
                  <a:bodyPr/>
                  <a:lstStyle/>
                  <a:p>
                    <a:fld id="{EAE9CD5B-0DEE-BD4F-9507-F6843795F202}"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F6F0-024E-92C1-1C893E282521}"/>
                </c:ext>
              </c:extLst>
            </c:dLbl>
            <c:dLbl>
              <c:idx val="2"/>
              <c:tx>
                <c:rich>
                  <a:bodyPr/>
                  <a:lstStyle/>
                  <a:p>
                    <a:fld id="{689E6F6F-7FD2-FE43-9FAD-863E7D020850}"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F6F0-024E-92C1-1C893E282521}"/>
                </c:ext>
              </c:extLst>
            </c:dLbl>
            <c:dLbl>
              <c:idx val="3"/>
              <c:tx>
                <c:rich>
                  <a:bodyPr/>
                  <a:lstStyle/>
                  <a:p>
                    <a:r>
                      <a:rPr lang="en-US"/>
                      <a:t>33%</a:t>
                    </a:r>
                    <a:endParaRPr lang="en-US" dirty="0"/>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F6F0-024E-92C1-1C893E28252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T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'[PPT-helpdesk-tickets - 1.1 copy (2).xlsx]Sheet1'!$M$2:$M$5</c:f>
              <c:strCache>
                <c:ptCount val="4"/>
                <c:pt idx="0">
                  <c:v>Email</c:v>
                </c:pt>
                <c:pt idx="1">
                  <c:v>Phone</c:v>
                </c:pt>
                <c:pt idx="2">
                  <c:v>Web</c:v>
                </c:pt>
                <c:pt idx="3">
                  <c:v>Other</c:v>
                </c:pt>
              </c:strCache>
            </c:strRef>
          </c:cat>
          <c:val>
            <c:numRef>
              <c:f>'[PPT-helpdesk-tickets - 1.1 copy (2).xlsx]Sheet1'!$P$2:$P$5</c:f>
              <c:numCache>
                <c:formatCode>0</c:formatCode>
                <c:ptCount val="4"/>
                <c:pt idx="0">
                  <c:v>64.516129032258064</c:v>
                </c:pt>
                <c:pt idx="1">
                  <c:v>20.833333333333336</c:v>
                </c:pt>
                <c:pt idx="2">
                  <c:v>58.859470468431773</c:v>
                </c:pt>
                <c:pt idx="3">
                  <c:v>33.333333333333329</c:v>
                </c:pt>
              </c:numCache>
            </c:numRef>
          </c:val>
          <c:extLst>
            <c:ext xmlns:c16="http://schemas.microsoft.com/office/drawing/2014/chart" uri="{C3380CC4-5D6E-409C-BE32-E72D297353CC}">
              <c16:uniqueId val="{00000002-F6F0-024E-92C1-1C893E282521}"/>
            </c:ext>
          </c:extLst>
        </c:ser>
        <c:dLbls>
          <c:showLegendKey val="0"/>
          <c:showVal val="1"/>
          <c:showCatName val="0"/>
          <c:showSerName val="0"/>
          <c:showPercent val="0"/>
          <c:showBubbleSize val="0"/>
        </c:dLbls>
        <c:gapWidth val="75"/>
        <c:axId val="449413007"/>
        <c:axId val="2069152688"/>
      </c:barChart>
      <c:catAx>
        <c:axId val="44941300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2069152688"/>
        <c:crosses val="autoZero"/>
        <c:auto val="1"/>
        <c:lblAlgn val="ctr"/>
        <c:lblOffset val="100"/>
        <c:noMultiLvlLbl val="0"/>
      </c:catAx>
      <c:valAx>
        <c:axId val="2069152688"/>
        <c:scaling>
          <c:orientation val="minMax"/>
          <c:max val="50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crossAx val="4494130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2">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lumMod val="75000"/>
          </a:schemeClr>
        </a:solidFill>
      </a:ln>
    </cs:spPr>
  </cs:dataPoint>
  <cs:dataPoint3D>
    <cs:lnRef idx="0">
      <cs:styleClr val="auto"/>
    </cs:lnRef>
    <cs:fillRef idx="0">
      <cs:styleClr val="auto"/>
    </cs:fillRef>
    <cs:effectRef idx="0"/>
    <cs:fontRef idx="minor">
      <a:schemeClr val="tx1"/>
    </cs:fontRef>
    <cs:spPr>
      <a:solidFill>
        <a:schemeClr val="phClr"/>
      </a:solidFill>
      <a:ln>
        <a:solidFill>
          <a:schemeClr val="phClr">
            <a:lumMod val="75000"/>
          </a:schemeClr>
        </a:solidFill>
      </a:ln>
      <a:scene3d>
        <a:camera prst="orthographicFront"/>
        <a:lightRig rig="threePt" dir="t"/>
      </a:scene3d>
      <a:sp3d prstMaterial="translucentPowder"/>
    </cs:spPr>
  </cs:dataPoint3D>
  <cs:dataPointLine>
    <cs:lnRef idx="0">
      <cs:styleClr val="auto"/>
    </cs:lnRef>
    <cs:fillRef idx="0"/>
    <cs:effectRef idx="0"/>
    <cs:fontRef idx="minor">
      <a:schemeClr val="tx1"/>
    </cs:fontRef>
    <cs:spPr>
      <a:ln w="28575" cap="rnd">
        <a:solidFill>
          <a:schemeClr val="phClr">
            <a:alpha val="70000"/>
          </a:schemeClr>
        </a:solidFill>
        <a:round/>
      </a:ln>
    </cs:spPr>
  </cs:dataPointLine>
  <cs:dataPointMarker>
    <cs:lnRef idx="0">
      <cs:styleClr val="auto"/>
    </cs:lnRef>
    <cs:fillRef idx="0">
      <cs:styleClr val="auto"/>
    </cs:fillRef>
    <cs:effectRef idx="0"/>
    <cs:fontRef idx="minor">
      <a:schemeClr val="dk1"/>
    </cs:fontRef>
    <cs:spPr>
      <a:solidFill>
        <a:schemeClr val="phClr">
          <a:alpha val="70000"/>
        </a:schemeClr>
      </a:solidFill>
      <a:ln>
        <a:solidFill>
          <a:schemeClr val="phClr">
            <a:lumMod val="7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tx1"/>
    </cs:fontRef>
    <cs:spPr>
      <a:solidFill>
        <a:schemeClr val="lt1">
          <a:alpha val="27000"/>
        </a:schemeClr>
      </a:solidFill>
      <a:sp3d/>
    </cs:spPr>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0" kern="1200" cap="none" spc="5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tx1"/>
    </cs:fontRef>
    <cs:spPr>
      <a:sp3d/>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D445DA-B570-9241-BDBB-B3808343B918}" type="doc">
      <dgm:prSet loTypeId="urn:microsoft.com/office/officeart/2005/8/layout/hierarchy3" loCatId="hierarchy" qsTypeId="urn:microsoft.com/office/officeart/2005/8/quickstyle/simple1" qsCatId="simple" csTypeId="urn:microsoft.com/office/officeart/2005/8/colors/accent1_3" csCatId="accent1" phldr="1"/>
      <dgm:spPr/>
      <dgm:t>
        <a:bodyPr/>
        <a:lstStyle/>
        <a:p>
          <a:endParaRPr lang="en-US"/>
        </a:p>
      </dgm:t>
    </dgm:pt>
    <dgm:pt modelId="{51C4BACE-4EF2-1D4B-ABE0-52C9D63BF066}">
      <dgm:prSet custT="1"/>
      <dgm:spPr/>
      <dgm:t>
        <a:bodyPr/>
        <a:lstStyle/>
        <a:p>
          <a:r>
            <a:rPr lang="en-US" sz="1050" b="0" i="0"/>
            <a:t>For High</a:t>
          </a:r>
          <a:r>
            <a:rPr lang="en-US" sz="1050" b="1" i="0"/>
            <a:t> </a:t>
          </a:r>
          <a:r>
            <a:rPr lang="en-US" sz="1050" b="0" i="0"/>
            <a:t>Breach Teams (JDE and SAP Support Teams):</a:t>
          </a:r>
          <a:endParaRPr lang="en-TH" sz="1050" dirty="0"/>
        </a:p>
      </dgm:t>
    </dgm:pt>
    <dgm:pt modelId="{E6CCA945-DF5F-9B49-8E3D-A1A55A655DFE}" type="parTrans" cxnId="{518DCA81-4C75-1640-89C0-FAF62B961803}">
      <dgm:prSet/>
      <dgm:spPr/>
      <dgm:t>
        <a:bodyPr/>
        <a:lstStyle/>
        <a:p>
          <a:endParaRPr lang="en-US"/>
        </a:p>
      </dgm:t>
    </dgm:pt>
    <dgm:pt modelId="{F8DE78E4-3767-0A4E-A672-85BDABC1A5FE}" type="sibTrans" cxnId="{518DCA81-4C75-1640-89C0-FAF62B961803}">
      <dgm:prSet/>
      <dgm:spPr/>
      <dgm:t>
        <a:bodyPr/>
        <a:lstStyle/>
        <a:p>
          <a:endParaRPr lang="en-US"/>
        </a:p>
      </dgm:t>
    </dgm:pt>
    <dgm:pt modelId="{5E48AC0F-4070-BF45-A759-E4AEBB7BB9DB}">
      <dgm:prSet custT="1"/>
      <dgm:spPr/>
      <dgm:t>
        <a:bodyPr/>
        <a:lstStyle/>
        <a:p>
          <a:r>
            <a:rPr lang="en-US" sz="1000" b="1" i="0" dirty="0"/>
            <a:t>Training</a:t>
          </a:r>
          <a:endParaRPr lang="en-TH" sz="1000" dirty="0"/>
        </a:p>
      </dgm:t>
    </dgm:pt>
    <dgm:pt modelId="{6BDC1771-3E2D-444A-85AB-B2F3A51C7B05}" type="parTrans" cxnId="{E2C3E2FA-2DBD-4445-A1E1-090C3FECA7F2}">
      <dgm:prSet/>
      <dgm:spPr/>
      <dgm:t>
        <a:bodyPr/>
        <a:lstStyle/>
        <a:p>
          <a:endParaRPr lang="en-US"/>
        </a:p>
      </dgm:t>
    </dgm:pt>
    <dgm:pt modelId="{4DB3902A-1319-8E4E-8F32-9AB1F7F54EAA}" type="sibTrans" cxnId="{E2C3E2FA-2DBD-4445-A1E1-090C3FECA7F2}">
      <dgm:prSet/>
      <dgm:spPr/>
      <dgm:t>
        <a:bodyPr/>
        <a:lstStyle/>
        <a:p>
          <a:endParaRPr lang="en-US"/>
        </a:p>
      </dgm:t>
    </dgm:pt>
    <dgm:pt modelId="{0317F327-E246-CC47-BC10-AA1E4679AE0A}">
      <dgm:prSet custT="1"/>
      <dgm:spPr/>
      <dgm:t>
        <a:bodyPr/>
        <a:lstStyle/>
        <a:p>
          <a:r>
            <a:rPr lang="en-US" sz="1000" b="1" i="0" dirty="0"/>
            <a:t>Review SLA Policies</a:t>
          </a:r>
          <a:endParaRPr lang="en-TH" sz="1000" dirty="0"/>
        </a:p>
      </dgm:t>
    </dgm:pt>
    <dgm:pt modelId="{AF9A1668-B34A-F84C-8FB0-4A224018E6E7}" type="parTrans" cxnId="{E2136A2E-AE61-E043-9B02-5F9CD863F179}">
      <dgm:prSet/>
      <dgm:spPr/>
      <dgm:t>
        <a:bodyPr/>
        <a:lstStyle/>
        <a:p>
          <a:endParaRPr lang="en-US"/>
        </a:p>
      </dgm:t>
    </dgm:pt>
    <dgm:pt modelId="{2210B642-90DE-BD40-919C-F2DD5672E110}" type="sibTrans" cxnId="{E2136A2E-AE61-E043-9B02-5F9CD863F179}">
      <dgm:prSet/>
      <dgm:spPr/>
      <dgm:t>
        <a:bodyPr/>
        <a:lstStyle/>
        <a:p>
          <a:endParaRPr lang="en-US"/>
        </a:p>
      </dgm:t>
    </dgm:pt>
    <dgm:pt modelId="{94DB7C4E-EA86-4A49-8084-03B66C3B7635}">
      <dgm:prSet custT="1"/>
      <dgm:spPr/>
      <dgm:t>
        <a:bodyPr/>
        <a:lstStyle/>
        <a:p>
          <a:r>
            <a:rPr lang="en-US" sz="1050" b="0" i="0"/>
            <a:t>For Moderate Breach Teams (AWS, Workday, Network):</a:t>
          </a:r>
          <a:endParaRPr lang="en-TH" sz="1050" dirty="0"/>
        </a:p>
      </dgm:t>
    </dgm:pt>
    <dgm:pt modelId="{7E84182E-DEC1-5441-9744-6CC6FC030134}" type="parTrans" cxnId="{3F04B15F-84D7-FB4C-B142-2909D818D7B1}">
      <dgm:prSet/>
      <dgm:spPr/>
      <dgm:t>
        <a:bodyPr/>
        <a:lstStyle/>
        <a:p>
          <a:endParaRPr lang="en-US"/>
        </a:p>
      </dgm:t>
    </dgm:pt>
    <dgm:pt modelId="{5AF8BE6F-47C9-2A46-B15A-ED294FD3D839}" type="sibTrans" cxnId="{3F04B15F-84D7-FB4C-B142-2909D818D7B1}">
      <dgm:prSet/>
      <dgm:spPr/>
      <dgm:t>
        <a:bodyPr/>
        <a:lstStyle/>
        <a:p>
          <a:endParaRPr lang="en-US"/>
        </a:p>
      </dgm:t>
    </dgm:pt>
    <dgm:pt modelId="{CA136B06-7A8C-7C42-8CDB-8FC1091FE81C}">
      <dgm:prSet custT="1"/>
      <dgm:spPr/>
      <dgm:t>
        <a:bodyPr/>
        <a:lstStyle/>
        <a:p>
          <a:r>
            <a:rPr lang="en-US" sz="1000" b="1" i="0" dirty="0"/>
            <a:t>Process Audit</a:t>
          </a:r>
          <a:endParaRPr lang="en-TH" sz="1000" dirty="0"/>
        </a:p>
      </dgm:t>
    </dgm:pt>
    <dgm:pt modelId="{34EDF056-5CD5-6941-8FAA-B527F606DF41}" type="parTrans" cxnId="{41747CB3-E438-4F43-8094-F72EF2387DEF}">
      <dgm:prSet/>
      <dgm:spPr/>
      <dgm:t>
        <a:bodyPr/>
        <a:lstStyle/>
        <a:p>
          <a:endParaRPr lang="en-US"/>
        </a:p>
      </dgm:t>
    </dgm:pt>
    <dgm:pt modelId="{EE70DA4A-845A-354A-AD86-BF1AB3FEE1DF}" type="sibTrans" cxnId="{41747CB3-E438-4F43-8094-F72EF2387DEF}">
      <dgm:prSet/>
      <dgm:spPr/>
      <dgm:t>
        <a:bodyPr/>
        <a:lstStyle/>
        <a:p>
          <a:endParaRPr lang="en-US"/>
        </a:p>
      </dgm:t>
    </dgm:pt>
    <dgm:pt modelId="{C2B2B9D0-9BD9-E54D-8FC1-D3E0B3FAF835}">
      <dgm:prSet custT="1"/>
      <dgm:spPr/>
      <dgm:t>
        <a:bodyPr/>
        <a:lstStyle/>
        <a:p>
          <a:r>
            <a:rPr lang="en-US" sz="1000" b="1" i="0" dirty="0"/>
            <a:t>Prioritization</a:t>
          </a:r>
          <a:endParaRPr lang="en-TH" sz="1000" dirty="0"/>
        </a:p>
      </dgm:t>
    </dgm:pt>
    <dgm:pt modelId="{5555F2A2-6C05-FC4C-8C34-4C9C4B5283AE}" type="parTrans" cxnId="{11C8D984-E1C3-574C-8EFE-7924AF1C3EC8}">
      <dgm:prSet/>
      <dgm:spPr/>
      <dgm:t>
        <a:bodyPr/>
        <a:lstStyle/>
        <a:p>
          <a:endParaRPr lang="en-US"/>
        </a:p>
      </dgm:t>
    </dgm:pt>
    <dgm:pt modelId="{C55B7DF8-0B3A-D842-8149-D0A3D90D7546}" type="sibTrans" cxnId="{11C8D984-E1C3-574C-8EFE-7924AF1C3EC8}">
      <dgm:prSet/>
      <dgm:spPr/>
      <dgm:t>
        <a:bodyPr/>
        <a:lstStyle/>
        <a:p>
          <a:endParaRPr lang="en-US"/>
        </a:p>
      </dgm:t>
    </dgm:pt>
    <dgm:pt modelId="{F77D82FF-8D94-2A47-8D6B-1B50DB11374A}">
      <dgm:prSet custT="1"/>
      <dgm:spPr/>
      <dgm:t>
        <a:bodyPr/>
        <a:lstStyle/>
        <a:p>
          <a:r>
            <a:rPr lang="en-US" sz="1050" b="0" i="0"/>
            <a:t>For Low Breach Teams (Help Desk):</a:t>
          </a:r>
          <a:endParaRPr lang="en-TH" sz="1050" dirty="0"/>
        </a:p>
      </dgm:t>
    </dgm:pt>
    <dgm:pt modelId="{CC566410-036A-DD40-B89F-48EE911CCAF8}" type="parTrans" cxnId="{FA945629-0F49-0746-8775-9FFBF373348C}">
      <dgm:prSet/>
      <dgm:spPr/>
      <dgm:t>
        <a:bodyPr/>
        <a:lstStyle/>
        <a:p>
          <a:endParaRPr lang="en-US"/>
        </a:p>
      </dgm:t>
    </dgm:pt>
    <dgm:pt modelId="{A21EDCBC-5F53-B74E-A19E-01286E899755}" type="sibTrans" cxnId="{FA945629-0F49-0746-8775-9FFBF373348C}">
      <dgm:prSet/>
      <dgm:spPr/>
      <dgm:t>
        <a:bodyPr/>
        <a:lstStyle/>
        <a:p>
          <a:endParaRPr lang="en-US"/>
        </a:p>
      </dgm:t>
    </dgm:pt>
    <dgm:pt modelId="{D74037BA-BC4B-684A-92F1-C179520956E6}">
      <dgm:prSet custT="1"/>
      <dgm:spPr/>
      <dgm:t>
        <a:bodyPr/>
        <a:lstStyle/>
        <a:p>
          <a:r>
            <a:rPr lang="en-US" sz="1000" b="1" i="0" dirty="0"/>
            <a:t>Best Practices</a:t>
          </a:r>
          <a:endParaRPr lang="en-TH" sz="1000" dirty="0"/>
        </a:p>
      </dgm:t>
    </dgm:pt>
    <dgm:pt modelId="{D3D0A8F7-9142-634C-A7C7-AE250F7C4AA5}" type="parTrans" cxnId="{F459381F-4105-334D-91C2-4D0FA0E06FEB}">
      <dgm:prSet/>
      <dgm:spPr/>
      <dgm:t>
        <a:bodyPr/>
        <a:lstStyle/>
        <a:p>
          <a:endParaRPr lang="en-US"/>
        </a:p>
      </dgm:t>
    </dgm:pt>
    <dgm:pt modelId="{02BD3097-BB2E-2C4E-873B-E7C9DCE210A7}" type="sibTrans" cxnId="{F459381F-4105-334D-91C2-4D0FA0E06FEB}">
      <dgm:prSet/>
      <dgm:spPr/>
      <dgm:t>
        <a:bodyPr/>
        <a:lstStyle/>
        <a:p>
          <a:endParaRPr lang="en-US"/>
        </a:p>
      </dgm:t>
    </dgm:pt>
    <dgm:pt modelId="{8519B4E1-13A2-B840-ADCE-DF3973D08539}">
      <dgm:prSet custT="1"/>
      <dgm:spPr/>
      <dgm:t>
        <a:bodyPr/>
        <a:lstStyle/>
        <a:p>
          <a:r>
            <a:rPr lang="en-US" sz="1050" b="0" i="0"/>
            <a:t>For Zero Breach Teams (Hardware, Salesforce):</a:t>
          </a:r>
          <a:endParaRPr lang="en-TH" sz="1050" dirty="0"/>
        </a:p>
      </dgm:t>
    </dgm:pt>
    <dgm:pt modelId="{8272A4E6-31C9-1040-B695-826F47FE610C}" type="parTrans" cxnId="{30519B4F-F4EC-C549-8C75-C69D6C134132}">
      <dgm:prSet/>
      <dgm:spPr/>
      <dgm:t>
        <a:bodyPr/>
        <a:lstStyle/>
        <a:p>
          <a:endParaRPr lang="en-US"/>
        </a:p>
      </dgm:t>
    </dgm:pt>
    <dgm:pt modelId="{CAD461D7-053E-0B43-ADD8-F7B5AD8FEC55}" type="sibTrans" cxnId="{30519B4F-F4EC-C549-8C75-C69D6C134132}">
      <dgm:prSet/>
      <dgm:spPr/>
      <dgm:t>
        <a:bodyPr/>
        <a:lstStyle/>
        <a:p>
          <a:endParaRPr lang="en-US"/>
        </a:p>
      </dgm:t>
    </dgm:pt>
    <dgm:pt modelId="{8CD5F4C1-265D-F548-9F68-86F16E553610}">
      <dgm:prSet custT="1"/>
      <dgm:spPr/>
      <dgm:t>
        <a:bodyPr/>
        <a:lstStyle/>
        <a:p>
          <a:r>
            <a:rPr lang="en-US" sz="1000" b="1" i="0" dirty="0"/>
            <a:t>Keep Monitoring</a:t>
          </a:r>
          <a:endParaRPr lang="en-TH" sz="1000" dirty="0"/>
        </a:p>
      </dgm:t>
    </dgm:pt>
    <dgm:pt modelId="{C2EE45C8-DF49-6F4B-98FB-B4B1B1D90148}" type="parTrans" cxnId="{E6BFC6C1-2B27-A947-92FB-857549C6D526}">
      <dgm:prSet/>
      <dgm:spPr/>
      <dgm:t>
        <a:bodyPr/>
        <a:lstStyle/>
        <a:p>
          <a:endParaRPr lang="en-US"/>
        </a:p>
      </dgm:t>
    </dgm:pt>
    <dgm:pt modelId="{1DC35996-B2A8-8549-A4AC-618B1B504FD1}" type="sibTrans" cxnId="{E6BFC6C1-2B27-A947-92FB-857549C6D526}">
      <dgm:prSet/>
      <dgm:spPr/>
      <dgm:t>
        <a:bodyPr/>
        <a:lstStyle/>
        <a:p>
          <a:endParaRPr lang="en-US"/>
        </a:p>
      </dgm:t>
    </dgm:pt>
    <dgm:pt modelId="{A863CA9E-4DF0-A643-8787-B72F6A89295D}">
      <dgm:prSet custT="1"/>
      <dgm:spPr/>
      <dgm:t>
        <a:bodyPr/>
        <a:lstStyle/>
        <a:p>
          <a:r>
            <a:rPr lang="en-US" sz="1050" b="0" i="0"/>
            <a:t>For All Teams:</a:t>
          </a:r>
          <a:endParaRPr lang="en-TH" sz="1050" dirty="0"/>
        </a:p>
      </dgm:t>
    </dgm:pt>
    <dgm:pt modelId="{72CE9DC6-F61B-1241-B95B-6F812D11D549}" type="parTrans" cxnId="{688B4F7B-5BF2-AE47-B718-177B50C4DAB1}">
      <dgm:prSet/>
      <dgm:spPr/>
      <dgm:t>
        <a:bodyPr/>
        <a:lstStyle/>
        <a:p>
          <a:endParaRPr lang="en-US"/>
        </a:p>
      </dgm:t>
    </dgm:pt>
    <dgm:pt modelId="{72987ECC-4F2A-9E4C-A0E0-11CBE530E522}" type="sibTrans" cxnId="{688B4F7B-5BF2-AE47-B718-177B50C4DAB1}">
      <dgm:prSet/>
      <dgm:spPr/>
      <dgm:t>
        <a:bodyPr/>
        <a:lstStyle/>
        <a:p>
          <a:endParaRPr lang="en-US"/>
        </a:p>
      </dgm:t>
    </dgm:pt>
    <dgm:pt modelId="{9E85460F-DFE1-9B49-A7F5-BB878FA95802}">
      <dgm:prSet custT="1"/>
      <dgm:spPr/>
      <dgm:t>
        <a:bodyPr/>
        <a:lstStyle/>
        <a:p>
          <a:r>
            <a:rPr lang="en-US" sz="1000" b="1" i="0" dirty="0"/>
            <a:t>Technology Utilization</a:t>
          </a:r>
          <a:endParaRPr lang="en-TH" sz="1000" dirty="0"/>
        </a:p>
      </dgm:t>
    </dgm:pt>
    <dgm:pt modelId="{9F567CDE-8B9A-D645-9B5C-9279987CAF40}" type="parTrans" cxnId="{5159FCDC-F3B8-CA4D-B3BE-A84CEA3861C6}">
      <dgm:prSet/>
      <dgm:spPr/>
      <dgm:t>
        <a:bodyPr/>
        <a:lstStyle/>
        <a:p>
          <a:endParaRPr lang="en-US"/>
        </a:p>
      </dgm:t>
    </dgm:pt>
    <dgm:pt modelId="{CA69FA9E-7033-1149-B18D-2DD6D5398867}" type="sibTrans" cxnId="{5159FCDC-F3B8-CA4D-B3BE-A84CEA3861C6}">
      <dgm:prSet/>
      <dgm:spPr/>
      <dgm:t>
        <a:bodyPr/>
        <a:lstStyle/>
        <a:p>
          <a:endParaRPr lang="en-US"/>
        </a:p>
      </dgm:t>
    </dgm:pt>
    <dgm:pt modelId="{31C07CCB-63DD-5D40-8FCB-6B15768445A9}">
      <dgm:prSet custT="1"/>
      <dgm:spPr/>
      <dgm:t>
        <a:bodyPr/>
        <a:lstStyle/>
        <a:p>
          <a:r>
            <a:rPr lang="en-US" sz="1000" b="1" i="0" dirty="0"/>
            <a:t>Regular Review</a:t>
          </a:r>
          <a:endParaRPr lang="en-TH" sz="1000" dirty="0"/>
        </a:p>
      </dgm:t>
    </dgm:pt>
    <dgm:pt modelId="{048D8BD2-19FA-C14F-AEC2-BCB7ACF71D76}" type="parTrans" cxnId="{21EA27A8-E16C-EF4B-9901-9AA072C41AA4}">
      <dgm:prSet/>
      <dgm:spPr/>
      <dgm:t>
        <a:bodyPr/>
        <a:lstStyle/>
        <a:p>
          <a:endParaRPr lang="en-US"/>
        </a:p>
      </dgm:t>
    </dgm:pt>
    <dgm:pt modelId="{870C9494-5098-9A4A-AA5B-A94D71783397}" type="sibTrans" cxnId="{21EA27A8-E16C-EF4B-9901-9AA072C41AA4}">
      <dgm:prSet/>
      <dgm:spPr/>
      <dgm:t>
        <a:bodyPr/>
        <a:lstStyle/>
        <a:p>
          <a:endParaRPr lang="en-US"/>
        </a:p>
      </dgm:t>
    </dgm:pt>
    <dgm:pt modelId="{8FFF08D4-915B-514E-8E70-169F0E07DC37}">
      <dgm:prSet custT="1"/>
      <dgm:spPr/>
      <dgm:t>
        <a:bodyPr/>
        <a:lstStyle/>
        <a:p>
          <a:r>
            <a:rPr lang="en-US" sz="1000" b="1" i="0" dirty="0"/>
            <a:t>Resource Allocation</a:t>
          </a:r>
          <a:endParaRPr lang="en-TH" sz="1000" dirty="0"/>
        </a:p>
      </dgm:t>
    </dgm:pt>
    <dgm:pt modelId="{1DAF7959-9C0A-3742-A012-1214DCCF388B}" type="parTrans" cxnId="{78293DBA-B67C-0F49-9FDD-95ED1FE4DA8C}">
      <dgm:prSet/>
      <dgm:spPr/>
      <dgm:t>
        <a:bodyPr/>
        <a:lstStyle/>
        <a:p>
          <a:endParaRPr lang="en-US"/>
        </a:p>
      </dgm:t>
    </dgm:pt>
    <dgm:pt modelId="{2FFD092A-1849-3540-B4A8-35BA289C4477}" type="sibTrans" cxnId="{78293DBA-B67C-0F49-9FDD-95ED1FE4DA8C}">
      <dgm:prSet/>
      <dgm:spPr/>
      <dgm:t>
        <a:bodyPr/>
        <a:lstStyle/>
        <a:p>
          <a:endParaRPr lang="en-US"/>
        </a:p>
      </dgm:t>
    </dgm:pt>
    <dgm:pt modelId="{1A189538-2F3E-C946-8162-CF6BA4CE0BF2}" type="pres">
      <dgm:prSet presAssocID="{D3D445DA-B570-9241-BDBB-B3808343B918}" presName="diagram" presStyleCnt="0">
        <dgm:presLayoutVars>
          <dgm:chPref val="1"/>
          <dgm:dir/>
          <dgm:animOne val="branch"/>
          <dgm:animLvl val="lvl"/>
          <dgm:resizeHandles/>
        </dgm:presLayoutVars>
      </dgm:prSet>
      <dgm:spPr/>
    </dgm:pt>
    <dgm:pt modelId="{828429FB-0F18-1A47-8603-6F99237FD63C}" type="pres">
      <dgm:prSet presAssocID="{51C4BACE-4EF2-1D4B-ABE0-52C9D63BF066}" presName="root" presStyleCnt="0"/>
      <dgm:spPr/>
    </dgm:pt>
    <dgm:pt modelId="{065E1CAC-1ABF-9840-9285-2475257392C3}" type="pres">
      <dgm:prSet presAssocID="{51C4BACE-4EF2-1D4B-ABE0-52C9D63BF066}" presName="rootComposite" presStyleCnt="0"/>
      <dgm:spPr/>
    </dgm:pt>
    <dgm:pt modelId="{3E5213C2-EB85-A543-834F-8D71C003CA24}" type="pres">
      <dgm:prSet presAssocID="{51C4BACE-4EF2-1D4B-ABE0-52C9D63BF066}" presName="rootText" presStyleLbl="node1" presStyleIdx="0" presStyleCnt="5"/>
      <dgm:spPr/>
    </dgm:pt>
    <dgm:pt modelId="{EB0B070A-80E1-9A48-A472-F39632ECAAE9}" type="pres">
      <dgm:prSet presAssocID="{51C4BACE-4EF2-1D4B-ABE0-52C9D63BF066}" presName="rootConnector" presStyleLbl="node1" presStyleIdx="0" presStyleCnt="5"/>
      <dgm:spPr/>
    </dgm:pt>
    <dgm:pt modelId="{8FBD9136-BF22-DD4A-92A6-AB80D3629FEC}" type="pres">
      <dgm:prSet presAssocID="{51C4BACE-4EF2-1D4B-ABE0-52C9D63BF066}" presName="childShape" presStyleCnt="0"/>
      <dgm:spPr/>
    </dgm:pt>
    <dgm:pt modelId="{6CE3FC67-4ED9-3242-96BE-943385B36A9A}" type="pres">
      <dgm:prSet presAssocID="{1DAF7959-9C0A-3742-A012-1214DCCF388B}" presName="Name13" presStyleLbl="parChTrans1D2" presStyleIdx="0" presStyleCnt="9"/>
      <dgm:spPr/>
    </dgm:pt>
    <dgm:pt modelId="{459D47B2-B512-5A4B-A18D-20F69E788611}" type="pres">
      <dgm:prSet presAssocID="{8FFF08D4-915B-514E-8E70-169F0E07DC37}" presName="childText" presStyleLbl="bgAcc1" presStyleIdx="0" presStyleCnt="9">
        <dgm:presLayoutVars>
          <dgm:bulletEnabled val="1"/>
        </dgm:presLayoutVars>
      </dgm:prSet>
      <dgm:spPr/>
    </dgm:pt>
    <dgm:pt modelId="{2230CF1C-590C-A74E-A12E-682D5934824B}" type="pres">
      <dgm:prSet presAssocID="{6BDC1771-3E2D-444A-85AB-B2F3A51C7B05}" presName="Name13" presStyleLbl="parChTrans1D2" presStyleIdx="1" presStyleCnt="9"/>
      <dgm:spPr/>
    </dgm:pt>
    <dgm:pt modelId="{D4505ECC-A06B-A144-9D9B-7AD6423457BD}" type="pres">
      <dgm:prSet presAssocID="{5E48AC0F-4070-BF45-A759-E4AEBB7BB9DB}" presName="childText" presStyleLbl="bgAcc1" presStyleIdx="1" presStyleCnt="9">
        <dgm:presLayoutVars>
          <dgm:bulletEnabled val="1"/>
        </dgm:presLayoutVars>
      </dgm:prSet>
      <dgm:spPr/>
    </dgm:pt>
    <dgm:pt modelId="{240051A2-31EB-A84A-963E-B959A79098C4}" type="pres">
      <dgm:prSet presAssocID="{AF9A1668-B34A-F84C-8FB0-4A224018E6E7}" presName="Name13" presStyleLbl="parChTrans1D2" presStyleIdx="2" presStyleCnt="9"/>
      <dgm:spPr/>
    </dgm:pt>
    <dgm:pt modelId="{5D3872F1-B7FB-CC40-B689-C9CFD807B1D1}" type="pres">
      <dgm:prSet presAssocID="{0317F327-E246-CC47-BC10-AA1E4679AE0A}" presName="childText" presStyleLbl="bgAcc1" presStyleIdx="2" presStyleCnt="9">
        <dgm:presLayoutVars>
          <dgm:bulletEnabled val="1"/>
        </dgm:presLayoutVars>
      </dgm:prSet>
      <dgm:spPr/>
    </dgm:pt>
    <dgm:pt modelId="{969AA478-C39B-6C4D-BDB2-BA3534C628B2}" type="pres">
      <dgm:prSet presAssocID="{94DB7C4E-EA86-4A49-8084-03B66C3B7635}" presName="root" presStyleCnt="0"/>
      <dgm:spPr/>
    </dgm:pt>
    <dgm:pt modelId="{FE4EF144-F1DE-CA41-BBA0-4DF06A087FDA}" type="pres">
      <dgm:prSet presAssocID="{94DB7C4E-EA86-4A49-8084-03B66C3B7635}" presName="rootComposite" presStyleCnt="0"/>
      <dgm:spPr/>
    </dgm:pt>
    <dgm:pt modelId="{130DAB93-557F-3645-B1DD-772907F3BCF3}" type="pres">
      <dgm:prSet presAssocID="{94DB7C4E-EA86-4A49-8084-03B66C3B7635}" presName="rootText" presStyleLbl="node1" presStyleIdx="1" presStyleCnt="5"/>
      <dgm:spPr/>
    </dgm:pt>
    <dgm:pt modelId="{D19A44CB-2BA8-6F45-84C2-637BFD0FFBF4}" type="pres">
      <dgm:prSet presAssocID="{94DB7C4E-EA86-4A49-8084-03B66C3B7635}" presName="rootConnector" presStyleLbl="node1" presStyleIdx="1" presStyleCnt="5"/>
      <dgm:spPr/>
    </dgm:pt>
    <dgm:pt modelId="{5531762B-B5D7-8741-8EDA-C45C4CF2F90A}" type="pres">
      <dgm:prSet presAssocID="{94DB7C4E-EA86-4A49-8084-03B66C3B7635}" presName="childShape" presStyleCnt="0"/>
      <dgm:spPr/>
    </dgm:pt>
    <dgm:pt modelId="{C3F48E2B-7298-E54A-88F4-73097B92768A}" type="pres">
      <dgm:prSet presAssocID="{34EDF056-5CD5-6941-8FAA-B527F606DF41}" presName="Name13" presStyleLbl="parChTrans1D2" presStyleIdx="3" presStyleCnt="9"/>
      <dgm:spPr/>
    </dgm:pt>
    <dgm:pt modelId="{E3913FDE-4DFA-D440-9644-0C846CD7C1E6}" type="pres">
      <dgm:prSet presAssocID="{CA136B06-7A8C-7C42-8CDB-8FC1091FE81C}" presName="childText" presStyleLbl="bgAcc1" presStyleIdx="3" presStyleCnt="9">
        <dgm:presLayoutVars>
          <dgm:bulletEnabled val="1"/>
        </dgm:presLayoutVars>
      </dgm:prSet>
      <dgm:spPr/>
    </dgm:pt>
    <dgm:pt modelId="{4F7AD6C8-E2BB-F945-B56C-6E7C82823848}" type="pres">
      <dgm:prSet presAssocID="{5555F2A2-6C05-FC4C-8C34-4C9C4B5283AE}" presName="Name13" presStyleLbl="parChTrans1D2" presStyleIdx="4" presStyleCnt="9"/>
      <dgm:spPr/>
    </dgm:pt>
    <dgm:pt modelId="{5B5CEA4F-EC31-A540-863D-1291DC1B6156}" type="pres">
      <dgm:prSet presAssocID="{C2B2B9D0-9BD9-E54D-8FC1-D3E0B3FAF835}" presName="childText" presStyleLbl="bgAcc1" presStyleIdx="4" presStyleCnt="9">
        <dgm:presLayoutVars>
          <dgm:bulletEnabled val="1"/>
        </dgm:presLayoutVars>
      </dgm:prSet>
      <dgm:spPr/>
    </dgm:pt>
    <dgm:pt modelId="{A7E2B3D5-9B49-6D44-B30B-62A653E9B1D7}" type="pres">
      <dgm:prSet presAssocID="{F77D82FF-8D94-2A47-8D6B-1B50DB11374A}" presName="root" presStyleCnt="0"/>
      <dgm:spPr/>
    </dgm:pt>
    <dgm:pt modelId="{363E6627-B7B8-F344-99D5-3B7D4C8F4274}" type="pres">
      <dgm:prSet presAssocID="{F77D82FF-8D94-2A47-8D6B-1B50DB11374A}" presName="rootComposite" presStyleCnt="0"/>
      <dgm:spPr/>
    </dgm:pt>
    <dgm:pt modelId="{58718BE0-5614-5C48-89C2-8A90CAAB8F1F}" type="pres">
      <dgm:prSet presAssocID="{F77D82FF-8D94-2A47-8D6B-1B50DB11374A}" presName="rootText" presStyleLbl="node1" presStyleIdx="2" presStyleCnt="5"/>
      <dgm:spPr/>
    </dgm:pt>
    <dgm:pt modelId="{21006B92-16B0-244D-9C58-CFE0357778CF}" type="pres">
      <dgm:prSet presAssocID="{F77D82FF-8D94-2A47-8D6B-1B50DB11374A}" presName="rootConnector" presStyleLbl="node1" presStyleIdx="2" presStyleCnt="5"/>
      <dgm:spPr/>
    </dgm:pt>
    <dgm:pt modelId="{3D4743D5-94E3-6043-BF03-9587A75DF50B}" type="pres">
      <dgm:prSet presAssocID="{F77D82FF-8D94-2A47-8D6B-1B50DB11374A}" presName="childShape" presStyleCnt="0"/>
      <dgm:spPr/>
    </dgm:pt>
    <dgm:pt modelId="{AA192B82-1F40-6348-B034-1DCC55ACBE11}" type="pres">
      <dgm:prSet presAssocID="{D3D0A8F7-9142-634C-A7C7-AE250F7C4AA5}" presName="Name13" presStyleLbl="parChTrans1D2" presStyleIdx="5" presStyleCnt="9"/>
      <dgm:spPr/>
    </dgm:pt>
    <dgm:pt modelId="{37F8E04A-D4C0-014D-8F61-EE327F5A6292}" type="pres">
      <dgm:prSet presAssocID="{D74037BA-BC4B-684A-92F1-C179520956E6}" presName="childText" presStyleLbl="bgAcc1" presStyleIdx="5" presStyleCnt="9">
        <dgm:presLayoutVars>
          <dgm:bulletEnabled val="1"/>
        </dgm:presLayoutVars>
      </dgm:prSet>
      <dgm:spPr/>
    </dgm:pt>
    <dgm:pt modelId="{BC64E50C-E9E7-F946-B297-422581CB8822}" type="pres">
      <dgm:prSet presAssocID="{8519B4E1-13A2-B840-ADCE-DF3973D08539}" presName="root" presStyleCnt="0"/>
      <dgm:spPr/>
    </dgm:pt>
    <dgm:pt modelId="{45F2DF39-6AA5-5042-AD08-89D1C275C780}" type="pres">
      <dgm:prSet presAssocID="{8519B4E1-13A2-B840-ADCE-DF3973D08539}" presName="rootComposite" presStyleCnt="0"/>
      <dgm:spPr/>
    </dgm:pt>
    <dgm:pt modelId="{0CE166BA-F6C8-1248-9521-D3241E61C940}" type="pres">
      <dgm:prSet presAssocID="{8519B4E1-13A2-B840-ADCE-DF3973D08539}" presName="rootText" presStyleLbl="node1" presStyleIdx="3" presStyleCnt="5"/>
      <dgm:spPr/>
    </dgm:pt>
    <dgm:pt modelId="{FEDA016A-7764-FB4F-BC8A-30FC240B7495}" type="pres">
      <dgm:prSet presAssocID="{8519B4E1-13A2-B840-ADCE-DF3973D08539}" presName="rootConnector" presStyleLbl="node1" presStyleIdx="3" presStyleCnt="5"/>
      <dgm:spPr/>
    </dgm:pt>
    <dgm:pt modelId="{E22DFC9E-78B2-4A4C-ABA5-6809996F274F}" type="pres">
      <dgm:prSet presAssocID="{8519B4E1-13A2-B840-ADCE-DF3973D08539}" presName="childShape" presStyleCnt="0"/>
      <dgm:spPr/>
    </dgm:pt>
    <dgm:pt modelId="{DD21E25B-687E-5641-87C4-EA11BF22364C}" type="pres">
      <dgm:prSet presAssocID="{C2EE45C8-DF49-6F4B-98FB-B4B1B1D90148}" presName="Name13" presStyleLbl="parChTrans1D2" presStyleIdx="6" presStyleCnt="9"/>
      <dgm:spPr/>
    </dgm:pt>
    <dgm:pt modelId="{13CEAE46-D880-204F-AC4A-13439B7DDDD2}" type="pres">
      <dgm:prSet presAssocID="{8CD5F4C1-265D-F548-9F68-86F16E553610}" presName="childText" presStyleLbl="bgAcc1" presStyleIdx="6" presStyleCnt="9">
        <dgm:presLayoutVars>
          <dgm:bulletEnabled val="1"/>
        </dgm:presLayoutVars>
      </dgm:prSet>
      <dgm:spPr/>
    </dgm:pt>
    <dgm:pt modelId="{3254361B-4885-E34F-958E-0C9E5CF5BDEC}" type="pres">
      <dgm:prSet presAssocID="{A863CA9E-4DF0-A643-8787-B72F6A89295D}" presName="root" presStyleCnt="0"/>
      <dgm:spPr/>
    </dgm:pt>
    <dgm:pt modelId="{9E3F0B17-3DA6-7C4F-9896-43FAEADE7E38}" type="pres">
      <dgm:prSet presAssocID="{A863CA9E-4DF0-A643-8787-B72F6A89295D}" presName="rootComposite" presStyleCnt="0"/>
      <dgm:spPr/>
    </dgm:pt>
    <dgm:pt modelId="{BC548F26-994E-C44F-88B7-0428C0C72598}" type="pres">
      <dgm:prSet presAssocID="{A863CA9E-4DF0-A643-8787-B72F6A89295D}" presName="rootText" presStyleLbl="node1" presStyleIdx="4" presStyleCnt="5"/>
      <dgm:spPr/>
    </dgm:pt>
    <dgm:pt modelId="{216F6EB6-C23E-7B47-BDE7-ECED9E540520}" type="pres">
      <dgm:prSet presAssocID="{A863CA9E-4DF0-A643-8787-B72F6A89295D}" presName="rootConnector" presStyleLbl="node1" presStyleIdx="4" presStyleCnt="5"/>
      <dgm:spPr/>
    </dgm:pt>
    <dgm:pt modelId="{E3721C4A-8CE8-6E45-9FAA-16D89ECD9B42}" type="pres">
      <dgm:prSet presAssocID="{A863CA9E-4DF0-A643-8787-B72F6A89295D}" presName="childShape" presStyleCnt="0"/>
      <dgm:spPr/>
    </dgm:pt>
    <dgm:pt modelId="{10247DC6-0B71-B445-938A-F608E123965B}" type="pres">
      <dgm:prSet presAssocID="{9F567CDE-8B9A-D645-9B5C-9279987CAF40}" presName="Name13" presStyleLbl="parChTrans1D2" presStyleIdx="7" presStyleCnt="9"/>
      <dgm:spPr/>
    </dgm:pt>
    <dgm:pt modelId="{CC789B49-71D9-E349-B196-7171A3EFD0EA}" type="pres">
      <dgm:prSet presAssocID="{9E85460F-DFE1-9B49-A7F5-BB878FA95802}" presName="childText" presStyleLbl="bgAcc1" presStyleIdx="7" presStyleCnt="9">
        <dgm:presLayoutVars>
          <dgm:bulletEnabled val="1"/>
        </dgm:presLayoutVars>
      </dgm:prSet>
      <dgm:spPr/>
    </dgm:pt>
    <dgm:pt modelId="{124DF5C7-EA24-FE44-95D7-B75AAE2E0CD4}" type="pres">
      <dgm:prSet presAssocID="{048D8BD2-19FA-C14F-AEC2-BCB7ACF71D76}" presName="Name13" presStyleLbl="parChTrans1D2" presStyleIdx="8" presStyleCnt="9"/>
      <dgm:spPr/>
    </dgm:pt>
    <dgm:pt modelId="{2D20659F-B556-B24F-9799-7541321B495A}" type="pres">
      <dgm:prSet presAssocID="{31C07CCB-63DD-5D40-8FCB-6B15768445A9}" presName="childText" presStyleLbl="bgAcc1" presStyleIdx="8" presStyleCnt="9">
        <dgm:presLayoutVars>
          <dgm:bulletEnabled val="1"/>
        </dgm:presLayoutVars>
      </dgm:prSet>
      <dgm:spPr/>
    </dgm:pt>
  </dgm:ptLst>
  <dgm:cxnLst>
    <dgm:cxn modelId="{D40EEF04-39D7-D84A-ADDE-4A0ABCEB35AF}" type="presOf" srcId="{51C4BACE-4EF2-1D4B-ABE0-52C9D63BF066}" destId="{EB0B070A-80E1-9A48-A472-F39632ECAAE9}" srcOrd="1" destOrd="0" presId="urn:microsoft.com/office/officeart/2005/8/layout/hierarchy3"/>
    <dgm:cxn modelId="{845F2814-D0E5-EB44-B2E7-BB4B4F064094}" type="presOf" srcId="{C2B2B9D0-9BD9-E54D-8FC1-D3E0B3FAF835}" destId="{5B5CEA4F-EC31-A540-863D-1291DC1B6156}" srcOrd="0" destOrd="0" presId="urn:microsoft.com/office/officeart/2005/8/layout/hierarchy3"/>
    <dgm:cxn modelId="{81D8821C-EC78-F641-8A5C-3681C5B7553A}" type="presOf" srcId="{D3D445DA-B570-9241-BDBB-B3808343B918}" destId="{1A189538-2F3E-C946-8162-CF6BA4CE0BF2}" srcOrd="0" destOrd="0" presId="urn:microsoft.com/office/officeart/2005/8/layout/hierarchy3"/>
    <dgm:cxn modelId="{F459381F-4105-334D-91C2-4D0FA0E06FEB}" srcId="{F77D82FF-8D94-2A47-8D6B-1B50DB11374A}" destId="{D74037BA-BC4B-684A-92F1-C179520956E6}" srcOrd="0" destOrd="0" parTransId="{D3D0A8F7-9142-634C-A7C7-AE250F7C4AA5}" sibTransId="{02BD3097-BB2E-2C4E-873B-E7C9DCE210A7}"/>
    <dgm:cxn modelId="{FA945629-0F49-0746-8775-9FFBF373348C}" srcId="{D3D445DA-B570-9241-BDBB-B3808343B918}" destId="{F77D82FF-8D94-2A47-8D6B-1B50DB11374A}" srcOrd="2" destOrd="0" parTransId="{CC566410-036A-DD40-B89F-48EE911CCAF8}" sibTransId="{A21EDCBC-5F53-B74E-A19E-01286E899755}"/>
    <dgm:cxn modelId="{E2136A2E-AE61-E043-9B02-5F9CD863F179}" srcId="{51C4BACE-4EF2-1D4B-ABE0-52C9D63BF066}" destId="{0317F327-E246-CC47-BC10-AA1E4679AE0A}" srcOrd="2" destOrd="0" parTransId="{AF9A1668-B34A-F84C-8FB0-4A224018E6E7}" sibTransId="{2210B642-90DE-BD40-919C-F2DD5672E110}"/>
    <dgm:cxn modelId="{28748043-8F30-A64A-AEB8-CDBBB4A31E52}" type="presOf" srcId="{CA136B06-7A8C-7C42-8CDB-8FC1091FE81C}" destId="{E3913FDE-4DFA-D440-9644-0C846CD7C1E6}" srcOrd="0" destOrd="0" presId="urn:microsoft.com/office/officeart/2005/8/layout/hierarchy3"/>
    <dgm:cxn modelId="{F647E54B-C315-5543-B064-6D42FA15BDC2}" type="presOf" srcId="{5E48AC0F-4070-BF45-A759-E4AEBB7BB9DB}" destId="{D4505ECC-A06B-A144-9D9B-7AD6423457BD}" srcOrd="0" destOrd="0" presId="urn:microsoft.com/office/officeart/2005/8/layout/hierarchy3"/>
    <dgm:cxn modelId="{17E76C4D-CC91-7846-ABEE-37774A68ABD4}" type="presOf" srcId="{F77D82FF-8D94-2A47-8D6B-1B50DB11374A}" destId="{58718BE0-5614-5C48-89C2-8A90CAAB8F1F}" srcOrd="0" destOrd="0" presId="urn:microsoft.com/office/officeart/2005/8/layout/hierarchy3"/>
    <dgm:cxn modelId="{30519B4F-F4EC-C549-8C75-C69D6C134132}" srcId="{D3D445DA-B570-9241-BDBB-B3808343B918}" destId="{8519B4E1-13A2-B840-ADCE-DF3973D08539}" srcOrd="3" destOrd="0" parTransId="{8272A4E6-31C9-1040-B695-826F47FE610C}" sibTransId="{CAD461D7-053E-0B43-ADD8-F7B5AD8FEC55}"/>
    <dgm:cxn modelId="{25323A57-EA7A-694E-9A44-C29F3DE1FCBF}" type="presOf" srcId="{F77D82FF-8D94-2A47-8D6B-1B50DB11374A}" destId="{21006B92-16B0-244D-9C58-CFE0357778CF}" srcOrd="1" destOrd="0" presId="urn:microsoft.com/office/officeart/2005/8/layout/hierarchy3"/>
    <dgm:cxn modelId="{DABA785B-0EE2-0842-9D53-EA4EC79C2516}" type="presOf" srcId="{A863CA9E-4DF0-A643-8787-B72F6A89295D}" destId="{216F6EB6-C23E-7B47-BDE7-ECED9E540520}" srcOrd="1" destOrd="0" presId="urn:microsoft.com/office/officeart/2005/8/layout/hierarchy3"/>
    <dgm:cxn modelId="{7A93835F-D3A2-0541-BA59-0F6E30175FCE}" type="presOf" srcId="{5555F2A2-6C05-FC4C-8C34-4C9C4B5283AE}" destId="{4F7AD6C8-E2BB-F945-B56C-6E7C82823848}" srcOrd="0" destOrd="0" presId="urn:microsoft.com/office/officeart/2005/8/layout/hierarchy3"/>
    <dgm:cxn modelId="{3F04B15F-84D7-FB4C-B142-2909D818D7B1}" srcId="{D3D445DA-B570-9241-BDBB-B3808343B918}" destId="{94DB7C4E-EA86-4A49-8084-03B66C3B7635}" srcOrd="1" destOrd="0" parTransId="{7E84182E-DEC1-5441-9744-6CC6FC030134}" sibTransId="{5AF8BE6F-47C9-2A46-B15A-ED294FD3D839}"/>
    <dgm:cxn modelId="{4AA7DB62-A861-894D-943D-63FBE285C6CD}" type="presOf" srcId="{51C4BACE-4EF2-1D4B-ABE0-52C9D63BF066}" destId="{3E5213C2-EB85-A543-834F-8D71C003CA24}" srcOrd="0" destOrd="0" presId="urn:microsoft.com/office/officeart/2005/8/layout/hierarchy3"/>
    <dgm:cxn modelId="{DD0C1566-7E50-E54F-B7D5-E400E3E2302C}" type="presOf" srcId="{0317F327-E246-CC47-BC10-AA1E4679AE0A}" destId="{5D3872F1-B7FB-CC40-B689-C9CFD807B1D1}" srcOrd="0" destOrd="0" presId="urn:microsoft.com/office/officeart/2005/8/layout/hierarchy3"/>
    <dgm:cxn modelId="{508BB76A-3EF2-164F-BCA5-5375B84ABF65}" type="presOf" srcId="{C2EE45C8-DF49-6F4B-98FB-B4B1B1D90148}" destId="{DD21E25B-687E-5641-87C4-EA11BF22364C}" srcOrd="0" destOrd="0" presId="urn:microsoft.com/office/officeart/2005/8/layout/hierarchy3"/>
    <dgm:cxn modelId="{71EF2671-9A4F-D64A-AB1F-D48A1D6B10FD}" type="presOf" srcId="{8FFF08D4-915B-514E-8E70-169F0E07DC37}" destId="{459D47B2-B512-5A4B-A18D-20F69E788611}" srcOrd="0" destOrd="0" presId="urn:microsoft.com/office/officeart/2005/8/layout/hierarchy3"/>
    <dgm:cxn modelId="{688B4F7B-5BF2-AE47-B718-177B50C4DAB1}" srcId="{D3D445DA-B570-9241-BDBB-B3808343B918}" destId="{A863CA9E-4DF0-A643-8787-B72F6A89295D}" srcOrd="4" destOrd="0" parTransId="{72CE9DC6-F61B-1241-B95B-6F812D11D549}" sibTransId="{72987ECC-4F2A-9E4C-A0E0-11CBE530E522}"/>
    <dgm:cxn modelId="{518DCA81-4C75-1640-89C0-FAF62B961803}" srcId="{D3D445DA-B570-9241-BDBB-B3808343B918}" destId="{51C4BACE-4EF2-1D4B-ABE0-52C9D63BF066}" srcOrd="0" destOrd="0" parTransId="{E6CCA945-DF5F-9B49-8E3D-A1A55A655DFE}" sibTransId="{F8DE78E4-3767-0A4E-A672-85BDABC1A5FE}"/>
    <dgm:cxn modelId="{6AF6E882-0D0C-6E47-AF19-87AD2F6F071D}" type="presOf" srcId="{8CD5F4C1-265D-F548-9F68-86F16E553610}" destId="{13CEAE46-D880-204F-AC4A-13439B7DDDD2}" srcOrd="0" destOrd="0" presId="urn:microsoft.com/office/officeart/2005/8/layout/hierarchy3"/>
    <dgm:cxn modelId="{11C8D984-E1C3-574C-8EFE-7924AF1C3EC8}" srcId="{94DB7C4E-EA86-4A49-8084-03B66C3B7635}" destId="{C2B2B9D0-9BD9-E54D-8FC1-D3E0B3FAF835}" srcOrd="1" destOrd="0" parTransId="{5555F2A2-6C05-FC4C-8C34-4C9C4B5283AE}" sibTransId="{C55B7DF8-0B3A-D842-8149-D0A3D90D7546}"/>
    <dgm:cxn modelId="{BEFA1D87-3C14-BD43-81D7-BDF99A3CE01D}" type="presOf" srcId="{9F567CDE-8B9A-D645-9B5C-9279987CAF40}" destId="{10247DC6-0B71-B445-938A-F608E123965B}" srcOrd="0" destOrd="0" presId="urn:microsoft.com/office/officeart/2005/8/layout/hierarchy3"/>
    <dgm:cxn modelId="{E254F988-9DE1-344D-A2BA-AA62B21B729D}" type="presOf" srcId="{AF9A1668-B34A-F84C-8FB0-4A224018E6E7}" destId="{240051A2-31EB-A84A-963E-B959A79098C4}" srcOrd="0" destOrd="0" presId="urn:microsoft.com/office/officeart/2005/8/layout/hierarchy3"/>
    <dgm:cxn modelId="{ADAA2099-59DF-5C47-9539-C06A10713795}" type="presOf" srcId="{31C07CCB-63DD-5D40-8FCB-6B15768445A9}" destId="{2D20659F-B556-B24F-9799-7541321B495A}" srcOrd="0" destOrd="0" presId="urn:microsoft.com/office/officeart/2005/8/layout/hierarchy3"/>
    <dgm:cxn modelId="{E0868B9C-7B25-3349-81A1-B58658E69432}" type="presOf" srcId="{94DB7C4E-EA86-4A49-8084-03B66C3B7635}" destId="{D19A44CB-2BA8-6F45-84C2-637BFD0FFBF4}" srcOrd="1" destOrd="0" presId="urn:microsoft.com/office/officeart/2005/8/layout/hierarchy3"/>
    <dgm:cxn modelId="{21EA27A8-E16C-EF4B-9901-9AA072C41AA4}" srcId="{A863CA9E-4DF0-A643-8787-B72F6A89295D}" destId="{31C07CCB-63DD-5D40-8FCB-6B15768445A9}" srcOrd="1" destOrd="0" parTransId="{048D8BD2-19FA-C14F-AEC2-BCB7ACF71D76}" sibTransId="{870C9494-5098-9A4A-AA5B-A94D71783397}"/>
    <dgm:cxn modelId="{30502BAB-1130-7841-999F-EC893E31FB7B}" type="presOf" srcId="{9E85460F-DFE1-9B49-A7F5-BB878FA95802}" destId="{CC789B49-71D9-E349-B196-7171A3EFD0EA}" srcOrd="0" destOrd="0" presId="urn:microsoft.com/office/officeart/2005/8/layout/hierarchy3"/>
    <dgm:cxn modelId="{9847D6AB-10A0-8D4D-BC13-B9453EAAD9AB}" type="presOf" srcId="{94DB7C4E-EA86-4A49-8084-03B66C3B7635}" destId="{130DAB93-557F-3645-B1DD-772907F3BCF3}" srcOrd="0" destOrd="0" presId="urn:microsoft.com/office/officeart/2005/8/layout/hierarchy3"/>
    <dgm:cxn modelId="{9825CAAC-C94C-5748-B317-E426DBA3FC7D}" type="presOf" srcId="{6BDC1771-3E2D-444A-85AB-B2F3A51C7B05}" destId="{2230CF1C-590C-A74E-A12E-682D5934824B}" srcOrd="0" destOrd="0" presId="urn:microsoft.com/office/officeart/2005/8/layout/hierarchy3"/>
    <dgm:cxn modelId="{434157B3-5913-7248-B2A8-4D1193162C3F}" type="presOf" srcId="{048D8BD2-19FA-C14F-AEC2-BCB7ACF71D76}" destId="{124DF5C7-EA24-FE44-95D7-B75AAE2E0CD4}" srcOrd="0" destOrd="0" presId="urn:microsoft.com/office/officeart/2005/8/layout/hierarchy3"/>
    <dgm:cxn modelId="{41747CB3-E438-4F43-8094-F72EF2387DEF}" srcId="{94DB7C4E-EA86-4A49-8084-03B66C3B7635}" destId="{CA136B06-7A8C-7C42-8CDB-8FC1091FE81C}" srcOrd="0" destOrd="0" parTransId="{34EDF056-5CD5-6941-8FAA-B527F606DF41}" sibTransId="{EE70DA4A-845A-354A-AD86-BF1AB3FEE1DF}"/>
    <dgm:cxn modelId="{D92356B6-7503-B640-BAC3-6C6715AE7740}" type="presOf" srcId="{D3D0A8F7-9142-634C-A7C7-AE250F7C4AA5}" destId="{AA192B82-1F40-6348-B034-1DCC55ACBE11}" srcOrd="0" destOrd="0" presId="urn:microsoft.com/office/officeart/2005/8/layout/hierarchy3"/>
    <dgm:cxn modelId="{1984FCB6-CA0D-4742-A4A1-70F760A78BAD}" type="presOf" srcId="{1DAF7959-9C0A-3742-A012-1214DCCF388B}" destId="{6CE3FC67-4ED9-3242-96BE-943385B36A9A}" srcOrd="0" destOrd="0" presId="urn:microsoft.com/office/officeart/2005/8/layout/hierarchy3"/>
    <dgm:cxn modelId="{78293DBA-B67C-0F49-9FDD-95ED1FE4DA8C}" srcId="{51C4BACE-4EF2-1D4B-ABE0-52C9D63BF066}" destId="{8FFF08D4-915B-514E-8E70-169F0E07DC37}" srcOrd="0" destOrd="0" parTransId="{1DAF7959-9C0A-3742-A012-1214DCCF388B}" sibTransId="{2FFD092A-1849-3540-B4A8-35BA289C4477}"/>
    <dgm:cxn modelId="{8AC7F2BC-C377-734A-AB1D-9B0797323F14}" type="presOf" srcId="{8519B4E1-13A2-B840-ADCE-DF3973D08539}" destId="{0CE166BA-F6C8-1248-9521-D3241E61C940}" srcOrd="0" destOrd="0" presId="urn:microsoft.com/office/officeart/2005/8/layout/hierarchy3"/>
    <dgm:cxn modelId="{A286F3BF-08B3-9F45-8996-18D7A2105E4D}" type="presOf" srcId="{34EDF056-5CD5-6941-8FAA-B527F606DF41}" destId="{C3F48E2B-7298-E54A-88F4-73097B92768A}" srcOrd="0" destOrd="0" presId="urn:microsoft.com/office/officeart/2005/8/layout/hierarchy3"/>
    <dgm:cxn modelId="{E6BFC6C1-2B27-A947-92FB-857549C6D526}" srcId="{8519B4E1-13A2-B840-ADCE-DF3973D08539}" destId="{8CD5F4C1-265D-F548-9F68-86F16E553610}" srcOrd="0" destOrd="0" parTransId="{C2EE45C8-DF49-6F4B-98FB-B4B1B1D90148}" sibTransId="{1DC35996-B2A8-8549-A4AC-618B1B504FD1}"/>
    <dgm:cxn modelId="{54FCFADA-84BD-8B45-847D-373437E0BF06}" type="presOf" srcId="{8519B4E1-13A2-B840-ADCE-DF3973D08539}" destId="{FEDA016A-7764-FB4F-BC8A-30FC240B7495}" srcOrd="1" destOrd="0" presId="urn:microsoft.com/office/officeart/2005/8/layout/hierarchy3"/>
    <dgm:cxn modelId="{5159FCDC-F3B8-CA4D-B3BE-A84CEA3861C6}" srcId="{A863CA9E-4DF0-A643-8787-B72F6A89295D}" destId="{9E85460F-DFE1-9B49-A7F5-BB878FA95802}" srcOrd="0" destOrd="0" parTransId="{9F567CDE-8B9A-D645-9B5C-9279987CAF40}" sibTransId="{CA69FA9E-7033-1149-B18D-2DD6D5398867}"/>
    <dgm:cxn modelId="{5D77C7F1-B56C-764F-9182-C0FF87A628B5}" type="presOf" srcId="{A863CA9E-4DF0-A643-8787-B72F6A89295D}" destId="{BC548F26-994E-C44F-88B7-0428C0C72598}" srcOrd="0" destOrd="0" presId="urn:microsoft.com/office/officeart/2005/8/layout/hierarchy3"/>
    <dgm:cxn modelId="{B7B848F3-F732-1548-9C35-D07BE94914C7}" type="presOf" srcId="{D74037BA-BC4B-684A-92F1-C179520956E6}" destId="{37F8E04A-D4C0-014D-8F61-EE327F5A6292}" srcOrd="0" destOrd="0" presId="urn:microsoft.com/office/officeart/2005/8/layout/hierarchy3"/>
    <dgm:cxn modelId="{E2C3E2FA-2DBD-4445-A1E1-090C3FECA7F2}" srcId="{51C4BACE-4EF2-1D4B-ABE0-52C9D63BF066}" destId="{5E48AC0F-4070-BF45-A759-E4AEBB7BB9DB}" srcOrd="1" destOrd="0" parTransId="{6BDC1771-3E2D-444A-85AB-B2F3A51C7B05}" sibTransId="{4DB3902A-1319-8E4E-8F32-9AB1F7F54EAA}"/>
    <dgm:cxn modelId="{6B559F65-3EA4-BB48-948C-C0C4B8720985}" type="presParOf" srcId="{1A189538-2F3E-C946-8162-CF6BA4CE0BF2}" destId="{828429FB-0F18-1A47-8603-6F99237FD63C}" srcOrd="0" destOrd="0" presId="urn:microsoft.com/office/officeart/2005/8/layout/hierarchy3"/>
    <dgm:cxn modelId="{1E371247-D28B-E846-81DB-FD326DEAB8F9}" type="presParOf" srcId="{828429FB-0F18-1A47-8603-6F99237FD63C}" destId="{065E1CAC-1ABF-9840-9285-2475257392C3}" srcOrd="0" destOrd="0" presId="urn:microsoft.com/office/officeart/2005/8/layout/hierarchy3"/>
    <dgm:cxn modelId="{DAC33A65-B46D-8948-8143-2E2E08C87C6A}" type="presParOf" srcId="{065E1CAC-1ABF-9840-9285-2475257392C3}" destId="{3E5213C2-EB85-A543-834F-8D71C003CA24}" srcOrd="0" destOrd="0" presId="urn:microsoft.com/office/officeart/2005/8/layout/hierarchy3"/>
    <dgm:cxn modelId="{F3E066B0-190B-8040-B020-EE22350103D1}" type="presParOf" srcId="{065E1CAC-1ABF-9840-9285-2475257392C3}" destId="{EB0B070A-80E1-9A48-A472-F39632ECAAE9}" srcOrd="1" destOrd="0" presId="urn:microsoft.com/office/officeart/2005/8/layout/hierarchy3"/>
    <dgm:cxn modelId="{47F442DC-C25E-334E-8013-F51A17F66330}" type="presParOf" srcId="{828429FB-0F18-1A47-8603-6F99237FD63C}" destId="{8FBD9136-BF22-DD4A-92A6-AB80D3629FEC}" srcOrd="1" destOrd="0" presId="urn:microsoft.com/office/officeart/2005/8/layout/hierarchy3"/>
    <dgm:cxn modelId="{A8A97E8C-A9AD-7C4B-A082-9288F0447BDD}" type="presParOf" srcId="{8FBD9136-BF22-DD4A-92A6-AB80D3629FEC}" destId="{6CE3FC67-4ED9-3242-96BE-943385B36A9A}" srcOrd="0" destOrd="0" presId="urn:microsoft.com/office/officeart/2005/8/layout/hierarchy3"/>
    <dgm:cxn modelId="{AA3F87BF-0E8F-6D4F-95DA-177840F613AF}" type="presParOf" srcId="{8FBD9136-BF22-DD4A-92A6-AB80D3629FEC}" destId="{459D47B2-B512-5A4B-A18D-20F69E788611}" srcOrd="1" destOrd="0" presId="urn:microsoft.com/office/officeart/2005/8/layout/hierarchy3"/>
    <dgm:cxn modelId="{D6B01B8B-FE9B-2242-ABEF-20AAEC40B68D}" type="presParOf" srcId="{8FBD9136-BF22-DD4A-92A6-AB80D3629FEC}" destId="{2230CF1C-590C-A74E-A12E-682D5934824B}" srcOrd="2" destOrd="0" presId="urn:microsoft.com/office/officeart/2005/8/layout/hierarchy3"/>
    <dgm:cxn modelId="{BB801315-2F19-FA46-9001-8744A17B4D97}" type="presParOf" srcId="{8FBD9136-BF22-DD4A-92A6-AB80D3629FEC}" destId="{D4505ECC-A06B-A144-9D9B-7AD6423457BD}" srcOrd="3" destOrd="0" presId="urn:microsoft.com/office/officeart/2005/8/layout/hierarchy3"/>
    <dgm:cxn modelId="{8427B337-83EB-8B48-BDB1-A55B0842B4BD}" type="presParOf" srcId="{8FBD9136-BF22-DD4A-92A6-AB80D3629FEC}" destId="{240051A2-31EB-A84A-963E-B959A79098C4}" srcOrd="4" destOrd="0" presId="urn:microsoft.com/office/officeart/2005/8/layout/hierarchy3"/>
    <dgm:cxn modelId="{4BEADD45-F6CD-2C42-A931-05CCA6A1A8DF}" type="presParOf" srcId="{8FBD9136-BF22-DD4A-92A6-AB80D3629FEC}" destId="{5D3872F1-B7FB-CC40-B689-C9CFD807B1D1}" srcOrd="5" destOrd="0" presId="urn:microsoft.com/office/officeart/2005/8/layout/hierarchy3"/>
    <dgm:cxn modelId="{16B004FB-BBA3-A34F-B4C0-18082635E64C}" type="presParOf" srcId="{1A189538-2F3E-C946-8162-CF6BA4CE0BF2}" destId="{969AA478-C39B-6C4D-BDB2-BA3534C628B2}" srcOrd="1" destOrd="0" presId="urn:microsoft.com/office/officeart/2005/8/layout/hierarchy3"/>
    <dgm:cxn modelId="{CC1F896E-A9CF-FC48-AD81-4DAFFF90AF15}" type="presParOf" srcId="{969AA478-C39B-6C4D-BDB2-BA3534C628B2}" destId="{FE4EF144-F1DE-CA41-BBA0-4DF06A087FDA}" srcOrd="0" destOrd="0" presId="urn:microsoft.com/office/officeart/2005/8/layout/hierarchy3"/>
    <dgm:cxn modelId="{1493142E-3C63-7948-A67D-84489BEBEC0B}" type="presParOf" srcId="{FE4EF144-F1DE-CA41-BBA0-4DF06A087FDA}" destId="{130DAB93-557F-3645-B1DD-772907F3BCF3}" srcOrd="0" destOrd="0" presId="urn:microsoft.com/office/officeart/2005/8/layout/hierarchy3"/>
    <dgm:cxn modelId="{2D344912-D4D4-4E4F-80F3-160652A2DE2C}" type="presParOf" srcId="{FE4EF144-F1DE-CA41-BBA0-4DF06A087FDA}" destId="{D19A44CB-2BA8-6F45-84C2-637BFD0FFBF4}" srcOrd="1" destOrd="0" presId="urn:microsoft.com/office/officeart/2005/8/layout/hierarchy3"/>
    <dgm:cxn modelId="{5054E90A-2860-4749-A195-B6F39F112A12}" type="presParOf" srcId="{969AA478-C39B-6C4D-BDB2-BA3534C628B2}" destId="{5531762B-B5D7-8741-8EDA-C45C4CF2F90A}" srcOrd="1" destOrd="0" presId="urn:microsoft.com/office/officeart/2005/8/layout/hierarchy3"/>
    <dgm:cxn modelId="{728CEB8B-81BD-CF4E-91E8-2B57D3F8D861}" type="presParOf" srcId="{5531762B-B5D7-8741-8EDA-C45C4CF2F90A}" destId="{C3F48E2B-7298-E54A-88F4-73097B92768A}" srcOrd="0" destOrd="0" presId="urn:microsoft.com/office/officeart/2005/8/layout/hierarchy3"/>
    <dgm:cxn modelId="{0228E66E-83DC-D542-A049-05F9DACDD6B7}" type="presParOf" srcId="{5531762B-B5D7-8741-8EDA-C45C4CF2F90A}" destId="{E3913FDE-4DFA-D440-9644-0C846CD7C1E6}" srcOrd="1" destOrd="0" presId="urn:microsoft.com/office/officeart/2005/8/layout/hierarchy3"/>
    <dgm:cxn modelId="{6FA942D6-4ADC-7540-A520-088FC6E7CF53}" type="presParOf" srcId="{5531762B-B5D7-8741-8EDA-C45C4CF2F90A}" destId="{4F7AD6C8-E2BB-F945-B56C-6E7C82823848}" srcOrd="2" destOrd="0" presId="urn:microsoft.com/office/officeart/2005/8/layout/hierarchy3"/>
    <dgm:cxn modelId="{8D84A9F1-7A6C-EE48-A368-E91BC58A71B6}" type="presParOf" srcId="{5531762B-B5D7-8741-8EDA-C45C4CF2F90A}" destId="{5B5CEA4F-EC31-A540-863D-1291DC1B6156}" srcOrd="3" destOrd="0" presId="urn:microsoft.com/office/officeart/2005/8/layout/hierarchy3"/>
    <dgm:cxn modelId="{0DEAE349-CC10-384F-A0C3-252382032DD7}" type="presParOf" srcId="{1A189538-2F3E-C946-8162-CF6BA4CE0BF2}" destId="{A7E2B3D5-9B49-6D44-B30B-62A653E9B1D7}" srcOrd="2" destOrd="0" presId="urn:microsoft.com/office/officeart/2005/8/layout/hierarchy3"/>
    <dgm:cxn modelId="{D61293C7-458C-E240-B5BD-4930EACC0FD2}" type="presParOf" srcId="{A7E2B3D5-9B49-6D44-B30B-62A653E9B1D7}" destId="{363E6627-B7B8-F344-99D5-3B7D4C8F4274}" srcOrd="0" destOrd="0" presId="urn:microsoft.com/office/officeart/2005/8/layout/hierarchy3"/>
    <dgm:cxn modelId="{2DE902D6-886A-3844-A020-5EC6937060C7}" type="presParOf" srcId="{363E6627-B7B8-F344-99D5-3B7D4C8F4274}" destId="{58718BE0-5614-5C48-89C2-8A90CAAB8F1F}" srcOrd="0" destOrd="0" presId="urn:microsoft.com/office/officeart/2005/8/layout/hierarchy3"/>
    <dgm:cxn modelId="{E9FFDA25-78B6-A943-ADBB-0CCCF3F82A58}" type="presParOf" srcId="{363E6627-B7B8-F344-99D5-3B7D4C8F4274}" destId="{21006B92-16B0-244D-9C58-CFE0357778CF}" srcOrd="1" destOrd="0" presId="urn:microsoft.com/office/officeart/2005/8/layout/hierarchy3"/>
    <dgm:cxn modelId="{A812458C-0B24-B54C-AA4C-CE69099C6B96}" type="presParOf" srcId="{A7E2B3D5-9B49-6D44-B30B-62A653E9B1D7}" destId="{3D4743D5-94E3-6043-BF03-9587A75DF50B}" srcOrd="1" destOrd="0" presId="urn:microsoft.com/office/officeart/2005/8/layout/hierarchy3"/>
    <dgm:cxn modelId="{9D2B7FD3-319E-8444-8357-89553607E368}" type="presParOf" srcId="{3D4743D5-94E3-6043-BF03-9587A75DF50B}" destId="{AA192B82-1F40-6348-B034-1DCC55ACBE11}" srcOrd="0" destOrd="0" presId="urn:microsoft.com/office/officeart/2005/8/layout/hierarchy3"/>
    <dgm:cxn modelId="{8F423A62-B9ED-E946-A859-A4DD994936D0}" type="presParOf" srcId="{3D4743D5-94E3-6043-BF03-9587A75DF50B}" destId="{37F8E04A-D4C0-014D-8F61-EE327F5A6292}" srcOrd="1" destOrd="0" presId="urn:microsoft.com/office/officeart/2005/8/layout/hierarchy3"/>
    <dgm:cxn modelId="{43736BC9-3E47-6B4B-97C8-C44EF4E6981B}" type="presParOf" srcId="{1A189538-2F3E-C946-8162-CF6BA4CE0BF2}" destId="{BC64E50C-E9E7-F946-B297-422581CB8822}" srcOrd="3" destOrd="0" presId="urn:microsoft.com/office/officeart/2005/8/layout/hierarchy3"/>
    <dgm:cxn modelId="{F55E88A5-968C-A24D-A8B8-B3753426B67F}" type="presParOf" srcId="{BC64E50C-E9E7-F946-B297-422581CB8822}" destId="{45F2DF39-6AA5-5042-AD08-89D1C275C780}" srcOrd="0" destOrd="0" presId="urn:microsoft.com/office/officeart/2005/8/layout/hierarchy3"/>
    <dgm:cxn modelId="{B7516401-3EF7-6849-A8C3-CC72B92734AC}" type="presParOf" srcId="{45F2DF39-6AA5-5042-AD08-89D1C275C780}" destId="{0CE166BA-F6C8-1248-9521-D3241E61C940}" srcOrd="0" destOrd="0" presId="urn:microsoft.com/office/officeart/2005/8/layout/hierarchy3"/>
    <dgm:cxn modelId="{3AFBCDBE-1E09-154F-9890-FAECECE7BBA0}" type="presParOf" srcId="{45F2DF39-6AA5-5042-AD08-89D1C275C780}" destId="{FEDA016A-7764-FB4F-BC8A-30FC240B7495}" srcOrd="1" destOrd="0" presId="urn:microsoft.com/office/officeart/2005/8/layout/hierarchy3"/>
    <dgm:cxn modelId="{FEC6B8D1-99B1-0545-8C77-C08E01B681CF}" type="presParOf" srcId="{BC64E50C-E9E7-F946-B297-422581CB8822}" destId="{E22DFC9E-78B2-4A4C-ABA5-6809996F274F}" srcOrd="1" destOrd="0" presId="urn:microsoft.com/office/officeart/2005/8/layout/hierarchy3"/>
    <dgm:cxn modelId="{623BD245-9775-C545-9A0A-31321994E78E}" type="presParOf" srcId="{E22DFC9E-78B2-4A4C-ABA5-6809996F274F}" destId="{DD21E25B-687E-5641-87C4-EA11BF22364C}" srcOrd="0" destOrd="0" presId="urn:microsoft.com/office/officeart/2005/8/layout/hierarchy3"/>
    <dgm:cxn modelId="{89FE2057-598E-2B47-82D7-271FDD8E21C1}" type="presParOf" srcId="{E22DFC9E-78B2-4A4C-ABA5-6809996F274F}" destId="{13CEAE46-D880-204F-AC4A-13439B7DDDD2}" srcOrd="1" destOrd="0" presId="urn:microsoft.com/office/officeart/2005/8/layout/hierarchy3"/>
    <dgm:cxn modelId="{DAFC3606-A9CC-B549-BC27-1234ECDCCE2C}" type="presParOf" srcId="{1A189538-2F3E-C946-8162-CF6BA4CE0BF2}" destId="{3254361B-4885-E34F-958E-0C9E5CF5BDEC}" srcOrd="4" destOrd="0" presId="urn:microsoft.com/office/officeart/2005/8/layout/hierarchy3"/>
    <dgm:cxn modelId="{9CE04032-6AA5-1548-BBA2-D8EF699962FD}" type="presParOf" srcId="{3254361B-4885-E34F-958E-0C9E5CF5BDEC}" destId="{9E3F0B17-3DA6-7C4F-9896-43FAEADE7E38}" srcOrd="0" destOrd="0" presId="urn:microsoft.com/office/officeart/2005/8/layout/hierarchy3"/>
    <dgm:cxn modelId="{D433EF7D-8878-C846-B7AF-A3B1C47C4386}" type="presParOf" srcId="{9E3F0B17-3DA6-7C4F-9896-43FAEADE7E38}" destId="{BC548F26-994E-C44F-88B7-0428C0C72598}" srcOrd="0" destOrd="0" presId="urn:microsoft.com/office/officeart/2005/8/layout/hierarchy3"/>
    <dgm:cxn modelId="{F17981F1-0202-A642-8928-C2E183CF59E2}" type="presParOf" srcId="{9E3F0B17-3DA6-7C4F-9896-43FAEADE7E38}" destId="{216F6EB6-C23E-7B47-BDE7-ECED9E540520}" srcOrd="1" destOrd="0" presId="urn:microsoft.com/office/officeart/2005/8/layout/hierarchy3"/>
    <dgm:cxn modelId="{CAD74511-B1F0-F844-91B5-EEBFE439C245}" type="presParOf" srcId="{3254361B-4885-E34F-958E-0C9E5CF5BDEC}" destId="{E3721C4A-8CE8-6E45-9FAA-16D89ECD9B42}" srcOrd="1" destOrd="0" presId="urn:microsoft.com/office/officeart/2005/8/layout/hierarchy3"/>
    <dgm:cxn modelId="{76116016-B240-2B48-A959-771795292354}" type="presParOf" srcId="{E3721C4A-8CE8-6E45-9FAA-16D89ECD9B42}" destId="{10247DC6-0B71-B445-938A-F608E123965B}" srcOrd="0" destOrd="0" presId="urn:microsoft.com/office/officeart/2005/8/layout/hierarchy3"/>
    <dgm:cxn modelId="{C5E2BD42-C340-C942-A608-6CD9124CD77C}" type="presParOf" srcId="{E3721C4A-8CE8-6E45-9FAA-16D89ECD9B42}" destId="{CC789B49-71D9-E349-B196-7171A3EFD0EA}" srcOrd="1" destOrd="0" presId="urn:microsoft.com/office/officeart/2005/8/layout/hierarchy3"/>
    <dgm:cxn modelId="{EBA75F7C-C226-E443-A743-9810545FB5AC}" type="presParOf" srcId="{E3721C4A-8CE8-6E45-9FAA-16D89ECD9B42}" destId="{124DF5C7-EA24-FE44-95D7-B75AAE2E0CD4}" srcOrd="2" destOrd="0" presId="urn:microsoft.com/office/officeart/2005/8/layout/hierarchy3"/>
    <dgm:cxn modelId="{85CBB048-A1A1-8441-A051-068D1CB87F2B}" type="presParOf" srcId="{E3721C4A-8CE8-6E45-9FAA-16D89ECD9B42}" destId="{2D20659F-B556-B24F-9799-7541321B495A}"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D1B353-5655-614B-8B83-52B881461DFD}" type="doc">
      <dgm:prSet loTypeId="urn:microsoft.com/office/officeart/2005/8/layout/hList1" loCatId="list" qsTypeId="urn:microsoft.com/office/officeart/2005/8/quickstyle/simple1" qsCatId="simple" csTypeId="urn:microsoft.com/office/officeart/2005/8/colors/accent2_5" csCatId="accent2"/>
      <dgm:spPr/>
      <dgm:t>
        <a:bodyPr/>
        <a:lstStyle/>
        <a:p>
          <a:endParaRPr lang="en-US"/>
        </a:p>
      </dgm:t>
    </dgm:pt>
    <dgm:pt modelId="{EB99BDCA-659F-9B40-A642-1165B4B96922}">
      <dgm:prSet custT="1"/>
      <dgm:spPr/>
      <dgm:t>
        <a:bodyPr/>
        <a:lstStyle/>
        <a:p>
          <a:r>
            <a:rPr lang="en-US" sz="1400" b="1" i="0" dirty="0"/>
            <a:t>Emergency Tickets (100% Breached)</a:t>
          </a:r>
          <a:r>
            <a:rPr lang="en-US" sz="1400" b="0" i="0" dirty="0"/>
            <a:t>:</a:t>
          </a:r>
          <a:endParaRPr lang="en-TH" sz="1400" dirty="0"/>
        </a:p>
      </dgm:t>
    </dgm:pt>
    <dgm:pt modelId="{1891C576-D043-514E-945F-4C411D9661F8}" type="parTrans" cxnId="{6A7FAA7E-9D13-7C40-914B-3B9DC1A5B1D3}">
      <dgm:prSet/>
      <dgm:spPr/>
      <dgm:t>
        <a:bodyPr/>
        <a:lstStyle/>
        <a:p>
          <a:endParaRPr lang="en-US"/>
        </a:p>
      </dgm:t>
    </dgm:pt>
    <dgm:pt modelId="{05C9FEB2-ADC4-8D4D-B759-F73B0CB3F5C5}" type="sibTrans" cxnId="{6A7FAA7E-9D13-7C40-914B-3B9DC1A5B1D3}">
      <dgm:prSet/>
      <dgm:spPr/>
      <dgm:t>
        <a:bodyPr/>
        <a:lstStyle/>
        <a:p>
          <a:endParaRPr lang="en-US"/>
        </a:p>
      </dgm:t>
    </dgm:pt>
    <dgm:pt modelId="{02A3FCDA-6E31-7D41-A8F5-F861D9553B79}">
      <dgm:prSet custT="1"/>
      <dgm:spPr/>
      <dgm:t>
        <a:bodyPr/>
        <a:lstStyle/>
        <a:p>
          <a:r>
            <a:rPr lang="en-US" sz="1400" b="0" i="0" dirty="0"/>
            <a:t>Immediate intervention is needed; consider creating a dedicated Emergency Response Team.</a:t>
          </a:r>
          <a:endParaRPr lang="en-TH" sz="1400" dirty="0"/>
        </a:p>
      </dgm:t>
    </dgm:pt>
    <dgm:pt modelId="{77B636A2-0F76-A24A-BDF0-F0AC8BA5EEA4}" type="parTrans" cxnId="{1AE9A442-A264-B047-8625-AC05894D982F}">
      <dgm:prSet/>
      <dgm:spPr/>
      <dgm:t>
        <a:bodyPr/>
        <a:lstStyle/>
        <a:p>
          <a:endParaRPr lang="en-US"/>
        </a:p>
      </dgm:t>
    </dgm:pt>
    <dgm:pt modelId="{810E8719-86C1-CF44-95A9-07CFC8114E37}" type="sibTrans" cxnId="{1AE9A442-A264-B047-8625-AC05894D982F}">
      <dgm:prSet/>
      <dgm:spPr/>
      <dgm:t>
        <a:bodyPr/>
        <a:lstStyle/>
        <a:p>
          <a:endParaRPr lang="en-US"/>
        </a:p>
      </dgm:t>
    </dgm:pt>
    <dgm:pt modelId="{A597CFDA-C8C3-154F-ACF1-B5D9B31B8C14}">
      <dgm:prSet custT="1"/>
      <dgm:spPr/>
      <dgm:t>
        <a:bodyPr/>
        <a:lstStyle/>
        <a:p>
          <a:r>
            <a:rPr lang="en-US" sz="1400" b="1" i="0" dirty="0"/>
            <a:t>High Priority Tickets (94% Breached)</a:t>
          </a:r>
          <a:r>
            <a:rPr lang="en-US" sz="1400" b="0" i="0" dirty="0"/>
            <a:t>:</a:t>
          </a:r>
          <a:endParaRPr lang="en-TH" sz="1400" dirty="0"/>
        </a:p>
      </dgm:t>
    </dgm:pt>
    <dgm:pt modelId="{0B2D8989-5164-2A4E-97F3-E7C164E5D17B}" type="parTrans" cxnId="{1E353D89-D43C-0C46-B51E-60C69CBBE4AA}">
      <dgm:prSet/>
      <dgm:spPr/>
      <dgm:t>
        <a:bodyPr/>
        <a:lstStyle/>
        <a:p>
          <a:endParaRPr lang="en-US"/>
        </a:p>
      </dgm:t>
    </dgm:pt>
    <dgm:pt modelId="{C6581E1B-2614-674A-8087-B714B190F786}" type="sibTrans" cxnId="{1E353D89-D43C-0C46-B51E-60C69CBBE4AA}">
      <dgm:prSet/>
      <dgm:spPr/>
      <dgm:t>
        <a:bodyPr/>
        <a:lstStyle/>
        <a:p>
          <a:endParaRPr lang="en-US"/>
        </a:p>
      </dgm:t>
    </dgm:pt>
    <dgm:pt modelId="{0C6EA6D0-B2C3-CD44-939B-3113DD8D4318}">
      <dgm:prSet custT="1"/>
      <dgm:spPr/>
      <dgm:t>
        <a:bodyPr/>
        <a:lstStyle/>
        <a:p>
          <a:r>
            <a:rPr lang="en-US" sz="1400" b="0" i="0"/>
            <a:t>Allocate more resources during peak hours.</a:t>
          </a:r>
          <a:endParaRPr lang="en-TH" sz="1400"/>
        </a:p>
      </dgm:t>
    </dgm:pt>
    <dgm:pt modelId="{D7CE20F9-CFC9-324B-BB32-5D934FCDD604}" type="parTrans" cxnId="{41563EC8-3CA2-FD4D-97BA-530B0E3B76EC}">
      <dgm:prSet/>
      <dgm:spPr/>
      <dgm:t>
        <a:bodyPr/>
        <a:lstStyle/>
        <a:p>
          <a:endParaRPr lang="en-US"/>
        </a:p>
      </dgm:t>
    </dgm:pt>
    <dgm:pt modelId="{40139E18-3A06-B642-9795-D73251B83BFC}" type="sibTrans" cxnId="{41563EC8-3CA2-FD4D-97BA-530B0E3B76EC}">
      <dgm:prSet/>
      <dgm:spPr/>
      <dgm:t>
        <a:bodyPr/>
        <a:lstStyle/>
        <a:p>
          <a:endParaRPr lang="en-US"/>
        </a:p>
      </dgm:t>
    </dgm:pt>
    <dgm:pt modelId="{9D016B35-5F3C-8C4D-B59B-2BFBCD7E7185}">
      <dgm:prSet custT="1"/>
      <dgm:spPr/>
      <dgm:t>
        <a:bodyPr/>
        <a:lstStyle/>
        <a:p>
          <a:r>
            <a:rPr lang="en-US" sz="1400" b="0" i="0"/>
            <a:t>Use automated ticketing systems to escalate these tickets faster.</a:t>
          </a:r>
          <a:endParaRPr lang="en-TH" sz="1400"/>
        </a:p>
      </dgm:t>
    </dgm:pt>
    <dgm:pt modelId="{AD46F1D9-8428-1F49-84C3-EB492B144CBB}" type="parTrans" cxnId="{36779B5F-DC74-8A4A-8621-53B272B5E486}">
      <dgm:prSet/>
      <dgm:spPr/>
      <dgm:t>
        <a:bodyPr/>
        <a:lstStyle/>
        <a:p>
          <a:endParaRPr lang="en-US"/>
        </a:p>
      </dgm:t>
    </dgm:pt>
    <dgm:pt modelId="{21475CF6-4ACA-1645-B559-9DCA1BF557F8}" type="sibTrans" cxnId="{36779B5F-DC74-8A4A-8621-53B272B5E486}">
      <dgm:prSet/>
      <dgm:spPr/>
      <dgm:t>
        <a:bodyPr/>
        <a:lstStyle/>
        <a:p>
          <a:endParaRPr lang="en-US"/>
        </a:p>
      </dgm:t>
    </dgm:pt>
    <dgm:pt modelId="{12815A33-9183-3E4C-BBDC-799599F28012}">
      <dgm:prSet custT="1"/>
      <dgm:spPr/>
      <dgm:t>
        <a:bodyPr/>
        <a:lstStyle/>
        <a:p>
          <a:r>
            <a:rPr lang="en-US" sz="1400" b="1" i="0"/>
            <a:t>Normal Priority Tickets (79% Breached)</a:t>
          </a:r>
          <a:r>
            <a:rPr lang="en-US" sz="1400" b="0" i="0"/>
            <a:t>:</a:t>
          </a:r>
          <a:endParaRPr lang="en-TH" sz="1400"/>
        </a:p>
      </dgm:t>
    </dgm:pt>
    <dgm:pt modelId="{3CA54433-F1FF-A047-8295-CE44F966C915}" type="parTrans" cxnId="{661AF209-9D10-A641-BF9D-8A10897D362C}">
      <dgm:prSet/>
      <dgm:spPr/>
      <dgm:t>
        <a:bodyPr/>
        <a:lstStyle/>
        <a:p>
          <a:endParaRPr lang="en-US"/>
        </a:p>
      </dgm:t>
    </dgm:pt>
    <dgm:pt modelId="{C83FE642-9EFE-A749-B97E-B4EBE6E2ACF3}" type="sibTrans" cxnId="{661AF209-9D10-A641-BF9D-8A10897D362C}">
      <dgm:prSet/>
      <dgm:spPr/>
      <dgm:t>
        <a:bodyPr/>
        <a:lstStyle/>
        <a:p>
          <a:endParaRPr lang="en-US"/>
        </a:p>
      </dgm:t>
    </dgm:pt>
    <dgm:pt modelId="{9C2C4F0E-F793-2849-8DCA-D23F6E55302F}">
      <dgm:prSet custT="1"/>
      <dgm:spPr/>
      <dgm:t>
        <a:bodyPr/>
        <a:lstStyle/>
        <a:p>
          <a:r>
            <a:rPr lang="en-US" sz="1400" b="0" i="0"/>
            <a:t>Review workflow and eliminate bottlenecks.</a:t>
          </a:r>
          <a:endParaRPr lang="en-TH" sz="1400"/>
        </a:p>
      </dgm:t>
    </dgm:pt>
    <dgm:pt modelId="{DC446280-5399-4E4E-838B-1EFF866AE973}" type="parTrans" cxnId="{0784FF06-4E9E-804B-8634-31FCDC6C8D42}">
      <dgm:prSet/>
      <dgm:spPr/>
      <dgm:t>
        <a:bodyPr/>
        <a:lstStyle/>
        <a:p>
          <a:endParaRPr lang="en-US"/>
        </a:p>
      </dgm:t>
    </dgm:pt>
    <dgm:pt modelId="{E16B2755-4E10-DC43-A4BF-266BA55940D9}" type="sibTrans" cxnId="{0784FF06-4E9E-804B-8634-31FCDC6C8D42}">
      <dgm:prSet/>
      <dgm:spPr/>
      <dgm:t>
        <a:bodyPr/>
        <a:lstStyle/>
        <a:p>
          <a:endParaRPr lang="en-US"/>
        </a:p>
      </dgm:t>
    </dgm:pt>
    <dgm:pt modelId="{AA8CEC3E-E3CF-264C-97F7-F931FEC76007}">
      <dgm:prSet custT="1"/>
      <dgm:spPr/>
      <dgm:t>
        <a:bodyPr/>
        <a:lstStyle/>
        <a:p>
          <a:r>
            <a:rPr lang="en-US" sz="1400" b="0" i="0"/>
            <a:t>Implement automation for common issues to free up human resources.</a:t>
          </a:r>
          <a:endParaRPr lang="en-TH" sz="1400"/>
        </a:p>
      </dgm:t>
    </dgm:pt>
    <dgm:pt modelId="{FC095B41-F119-F84A-95A9-0D8DCE717592}" type="parTrans" cxnId="{214EE26D-E084-104E-9C29-85B13BC59B7E}">
      <dgm:prSet/>
      <dgm:spPr/>
      <dgm:t>
        <a:bodyPr/>
        <a:lstStyle/>
        <a:p>
          <a:endParaRPr lang="en-US"/>
        </a:p>
      </dgm:t>
    </dgm:pt>
    <dgm:pt modelId="{6B980555-7C27-054D-B673-B307FB351310}" type="sibTrans" cxnId="{214EE26D-E084-104E-9C29-85B13BC59B7E}">
      <dgm:prSet/>
      <dgm:spPr/>
      <dgm:t>
        <a:bodyPr/>
        <a:lstStyle/>
        <a:p>
          <a:endParaRPr lang="en-US"/>
        </a:p>
      </dgm:t>
    </dgm:pt>
    <dgm:pt modelId="{45A549E2-6799-DC43-9C73-8D3C35D6DEB6}">
      <dgm:prSet custT="1"/>
      <dgm:spPr/>
      <dgm:t>
        <a:bodyPr/>
        <a:lstStyle/>
        <a:p>
          <a:r>
            <a:rPr lang="en-US" sz="1400" b="1" i="0"/>
            <a:t>Low Priority Tickets (47% Breached)</a:t>
          </a:r>
          <a:r>
            <a:rPr lang="en-US" sz="1400" b="0" i="0"/>
            <a:t>:</a:t>
          </a:r>
          <a:endParaRPr lang="en-TH" sz="1400"/>
        </a:p>
      </dgm:t>
    </dgm:pt>
    <dgm:pt modelId="{2E2405CD-CD73-9C4A-A799-3751B803EBE3}" type="parTrans" cxnId="{457EB362-67BF-8443-A672-A48A2B05BC2C}">
      <dgm:prSet/>
      <dgm:spPr/>
      <dgm:t>
        <a:bodyPr/>
        <a:lstStyle/>
        <a:p>
          <a:endParaRPr lang="en-US"/>
        </a:p>
      </dgm:t>
    </dgm:pt>
    <dgm:pt modelId="{AD0E271C-BD44-3B4E-BDC6-F5C430B59790}" type="sibTrans" cxnId="{457EB362-67BF-8443-A672-A48A2B05BC2C}">
      <dgm:prSet/>
      <dgm:spPr/>
      <dgm:t>
        <a:bodyPr/>
        <a:lstStyle/>
        <a:p>
          <a:endParaRPr lang="en-US"/>
        </a:p>
      </dgm:t>
    </dgm:pt>
    <dgm:pt modelId="{D16673B2-9B9C-0C4B-985C-7A6597E1B7A6}">
      <dgm:prSet custT="1"/>
      <dgm:spPr/>
      <dgm:t>
        <a:bodyPr/>
        <a:lstStyle/>
        <a:p>
          <a:r>
            <a:rPr lang="en-US" sz="1400" b="0" i="0"/>
            <a:t>Handle during off-peak hours to ensure better compliance without affecting higher-priority tasks.</a:t>
          </a:r>
          <a:endParaRPr lang="en-TH" sz="1400"/>
        </a:p>
      </dgm:t>
    </dgm:pt>
    <dgm:pt modelId="{3DF308DB-2FB0-BC4B-B93E-BE71418E78F8}" type="parTrans" cxnId="{58646CDD-A930-0A42-BF44-A8692E749159}">
      <dgm:prSet/>
      <dgm:spPr/>
      <dgm:t>
        <a:bodyPr/>
        <a:lstStyle/>
        <a:p>
          <a:endParaRPr lang="en-US"/>
        </a:p>
      </dgm:t>
    </dgm:pt>
    <dgm:pt modelId="{ED8C27C0-987B-FE4C-AA15-D9B82540F314}" type="sibTrans" cxnId="{58646CDD-A930-0A42-BF44-A8692E749159}">
      <dgm:prSet/>
      <dgm:spPr/>
      <dgm:t>
        <a:bodyPr/>
        <a:lstStyle/>
        <a:p>
          <a:endParaRPr lang="en-US"/>
        </a:p>
      </dgm:t>
    </dgm:pt>
    <dgm:pt modelId="{99830A94-316B-6C46-92B1-6949FB8B1332}" type="pres">
      <dgm:prSet presAssocID="{98D1B353-5655-614B-8B83-52B881461DFD}" presName="Name0" presStyleCnt="0">
        <dgm:presLayoutVars>
          <dgm:dir/>
          <dgm:animLvl val="lvl"/>
          <dgm:resizeHandles val="exact"/>
        </dgm:presLayoutVars>
      </dgm:prSet>
      <dgm:spPr/>
    </dgm:pt>
    <dgm:pt modelId="{68CB49FF-CB80-164E-91CF-5F3B4B4AA2A6}" type="pres">
      <dgm:prSet presAssocID="{EB99BDCA-659F-9B40-A642-1165B4B96922}" presName="composite" presStyleCnt="0"/>
      <dgm:spPr/>
    </dgm:pt>
    <dgm:pt modelId="{6F38D4BF-61E4-6847-9E16-162924B85A95}" type="pres">
      <dgm:prSet presAssocID="{EB99BDCA-659F-9B40-A642-1165B4B96922}" presName="parTx" presStyleLbl="alignNode1" presStyleIdx="0" presStyleCnt="4">
        <dgm:presLayoutVars>
          <dgm:chMax val="0"/>
          <dgm:chPref val="0"/>
          <dgm:bulletEnabled val="1"/>
        </dgm:presLayoutVars>
      </dgm:prSet>
      <dgm:spPr/>
    </dgm:pt>
    <dgm:pt modelId="{79C617ED-FB82-9E44-8565-FD500F0D0359}" type="pres">
      <dgm:prSet presAssocID="{EB99BDCA-659F-9B40-A642-1165B4B96922}" presName="desTx" presStyleLbl="alignAccFollowNode1" presStyleIdx="0" presStyleCnt="4">
        <dgm:presLayoutVars>
          <dgm:bulletEnabled val="1"/>
        </dgm:presLayoutVars>
      </dgm:prSet>
      <dgm:spPr/>
    </dgm:pt>
    <dgm:pt modelId="{5785EB32-BDB6-3248-A8C5-7987FE168B33}" type="pres">
      <dgm:prSet presAssocID="{05C9FEB2-ADC4-8D4D-B759-F73B0CB3F5C5}" presName="space" presStyleCnt="0"/>
      <dgm:spPr/>
    </dgm:pt>
    <dgm:pt modelId="{4134F2B6-BFCC-304D-856F-E98BDD0890EC}" type="pres">
      <dgm:prSet presAssocID="{A597CFDA-C8C3-154F-ACF1-B5D9B31B8C14}" presName="composite" presStyleCnt="0"/>
      <dgm:spPr/>
    </dgm:pt>
    <dgm:pt modelId="{6F58D0E3-0098-384B-AD8D-F040816CC3AF}" type="pres">
      <dgm:prSet presAssocID="{A597CFDA-C8C3-154F-ACF1-B5D9B31B8C14}" presName="parTx" presStyleLbl="alignNode1" presStyleIdx="1" presStyleCnt="4">
        <dgm:presLayoutVars>
          <dgm:chMax val="0"/>
          <dgm:chPref val="0"/>
          <dgm:bulletEnabled val="1"/>
        </dgm:presLayoutVars>
      </dgm:prSet>
      <dgm:spPr/>
    </dgm:pt>
    <dgm:pt modelId="{D76851A4-3A88-3340-A2B9-68C34269DC2D}" type="pres">
      <dgm:prSet presAssocID="{A597CFDA-C8C3-154F-ACF1-B5D9B31B8C14}" presName="desTx" presStyleLbl="alignAccFollowNode1" presStyleIdx="1" presStyleCnt="4">
        <dgm:presLayoutVars>
          <dgm:bulletEnabled val="1"/>
        </dgm:presLayoutVars>
      </dgm:prSet>
      <dgm:spPr/>
    </dgm:pt>
    <dgm:pt modelId="{E077250E-FFBA-5A40-B6CA-AE7955FBB27C}" type="pres">
      <dgm:prSet presAssocID="{C6581E1B-2614-674A-8087-B714B190F786}" presName="space" presStyleCnt="0"/>
      <dgm:spPr/>
    </dgm:pt>
    <dgm:pt modelId="{D4716215-FB8A-B040-958D-BC8BF4C5F01B}" type="pres">
      <dgm:prSet presAssocID="{12815A33-9183-3E4C-BBDC-799599F28012}" presName="composite" presStyleCnt="0"/>
      <dgm:spPr/>
    </dgm:pt>
    <dgm:pt modelId="{2769D048-B553-5C4D-841F-60BC3181F2CF}" type="pres">
      <dgm:prSet presAssocID="{12815A33-9183-3E4C-BBDC-799599F28012}" presName="parTx" presStyleLbl="alignNode1" presStyleIdx="2" presStyleCnt="4">
        <dgm:presLayoutVars>
          <dgm:chMax val="0"/>
          <dgm:chPref val="0"/>
          <dgm:bulletEnabled val="1"/>
        </dgm:presLayoutVars>
      </dgm:prSet>
      <dgm:spPr/>
    </dgm:pt>
    <dgm:pt modelId="{BB0FF289-DCD3-9F4F-A2A3-2B9D8D495490}" type="pres">
      <dgm:prSet presAssocID="{12815A33-9183-3E4C-BBDC-799599F28012}" presName="desTx" presStyleLbl="alignAccFollowNode1" presStyleIdx="2" presStyleCnt="4">
        <dgm:presLayoutVars>
          <dgm:bulletEnabled val="1"/>
        </dgm:presLayoutVars>
      </dgm:prSet>
      <dgm:spPr/>
    </dgm:pt>
    <dgm:pt modelId="{B908618B-2DF4-D34D-875B-E677B803F89D}" type="pres">
      <dgm:prSet presAssocID="{C83FE642-9EFE-A749-B97E-B4EBE6E2ACF3}" presName="space" presStyleCnt="0"/>
      <dgm:spPr/>
    </dgm:pt>
    <dgm:pt modelId="{2C908C59-26C4-7C47-8486-76170AC6160B}" type="pres">
      <dgm:prSet presAssocID="{45A549E2-6799-DC43-9C73-8D3C35D6DEB6}" presName="composite" presStyleCnt="0"/>
      <dgm:spPr/>
    </dgm:pt>
    <dgm:pt modelId="{BA6FD0A5-F1E9-1B4A-A29F-DE66D885294B}" type="pres">
      <dgm:prSet presAssocID="{45A549E2-6799-DC43-9C73-8D3C35D6DEB6}" presName="parTx" presStyleLbl="alignNode1" presStyleIdx="3" presStyleCnt="4">
        <dgm:presLayoutVars>
          <dgm:chMax val="0"/>
          <dgm:chPref val="0"/>
          <dgm:bulletEnabled val="1"/>
        </dgm:presLayoutVars>
      </dgm:prSet>
      <dgm:spPr/>
    </dgm:pt>
    <dgm:pt modelId="{7BD7215B-5B77-114C-AD65-559C2CA691D5}" type="pres">
      <dgm:prSet presAssocID="{45A549E2-6799-DC43-9C73-8D3C35D6DEB6}" presName="desTx" presStyleLbl="alignAccFollowNode1" presStyleIdx="3" presStyleCnt="4">
        <dgm:presLayoutVars>
          <dgm:bulletEnabled val="1"/>
        </dgm:presLayoutVars>
      </dgm:prSet>
      <dgm:spPr/>
    </dgm:pt>
  </dgm:ptLst>
  <dgm:cxnLst>
    <dgm:cxn modelId="{0784FF06-4E9E-804B-8634-31FCDC6C8D42}" srcId="{12815A33-9183-3E4C-BBDC-799599F28012}" destId="{9C2C4F0E-F793-2849-8DCA-D23F6E55302F}" srcOrd="0" destOrd="0" parTransId="{DC446280-5399-4E4E-838B-1EFF866AE973}" sibTransId="{E16B2755-4E10-DC43-A4BF-266BA55940D9}"/>
    <dgm:cxn modelId="{661AF209-9D10-A641-BF9D-8A10897D362C}" srcId="{98D1B353-5655-614B-8B83-52B881461DFD}" destId="{12815A33-9183-3E4C-BBDC-799599F28012}" srcOrd="2" destOrd="0" parTransId="{3CA54433-F1FF-A047-8295-CE44F966C915}" sibTransId="{C83FE642-9EFE-A749-B97E-B4EBE6E2ACF3}"/>
    <dgm:cxn modelId="{C8A41714-2972-524B-ACCA-75F6CB2C035C}" type="presOf" srcId="{A597CFDA-C8C3-154F-ACF1-B5D9B31B8C14}" destId="{6F58D0E3-0098-384B-AD8D-F040816CC3AF}" srcOrd="0" destOrd="0" presId="urn:microsoft.com/office/officeart/2005/8/layout/hList1"/>
    <dgm:cxn modelId="{1AE9A442-A264-B047-8625-AC05894D982F}" srcId="{EB99BDCA-659F-9B40-A642-1165B4B96922}" destId="{02A3FCDA-6E31-7D41-A8F5-F861D9553B79}" srcOrd="0" destOrd="0" parTransId="{77B636A2-0F76-A24A-BDF0-F0AC8BA5EEA4}" sibTransId="{810E8719-86C1-CF44-95A9-07CFC8114E37}"/>
    <dgm:cxn modelId="{28C04D54-B91D-364A-BE1E-4F0C94A5CEE0}" type="presOf" srcId="{12815A33-9183-3E4C-BBDC-799599F28012}" destId="{2769D048-B553-5C4D-841F-60BC3181F2CF}" srcOrd="0" destOrd="0" presId="urn:microsoft.com/office/officeart/2005/8/layout/hList1"/>
    <dgm:cxn modelId="{E057235F-5D9C-6045-BEA7-B2504781ADD2}" type="presOf" srcId="{EB99BDCA-659F-9B40-A642-1165B4B96922}" destId="{6F38D4BF-61E4-6847-9E16-162924B85A95}" srcOrd="0" destOrd="0" presId="urn:microsoft.com/office/officeart/2005/8/layout/hList1"/>
    <dgm:cxn modelId="{36779B5F-DC74-8A4A-8621-53B272B5E486}" srcId="{A597CFDA-C8C3-154F-ACF1-B5D9B31B8C14}" destId="{9D016B35-5F3C-8C4D-B59B-2BFBCD7E7185}" srcOrd="1" destOrd="0" parTransId="{AD46F1D9-8428-1F49-84C3-EB492B144CBB}" sibTransId="{21475CF6-4ACA-1645-B559-9DCA1BF557F8}"/>
    <dgm:cxn modelId="{457EB362-67BF-8443-A672-A48A2B05BC2C}" srcId="{98D1B353-5655-614B-8B83-52B881461DFD}" destId="{45A549E2-6799-DC43-9C73-8D3C35D6DEB6}" srcOrd="3" destOrd="0" parTransId="{2E2405CD-CD73-9C4A-A799-3751B803EBE3}" sibTransId="{AD0E271C-BD44-3B4E-BDC6-F5C430B59790}"/>
    <dgm:cxn modelId="{214EE26D-E084-104E-9C29-85B13BC59B7E}" srcId="{12815A33-9183-3E4C-BBDC-799599F28012}" destId="{AA8CEC3E-E3CF-264C-97F7-F931FEC76007}" srcOrd="1" destOrd="0" parTransId="{FC095B41-F119-F84A-95A9-0D8DCE717592}" sibTransId="{6B980555-7C27-054D-B673-B307FB351310}"/>
    <dgm:cxn modelId="{1C4EE676-1491-C944-9AC1-CE004E85A575}" type="presOf" srcId="{9D016B35-5F3C-8C4D-B59B-2BFBCD7E7185}" destId="{D76851A4-3A88-3340-A2B9-68C34269DC2D}" srcOrd="0" destOrd="1" presId="urn:microsoft.com/office/officeart/2005/8/layout/hList1"/>
    <dgm:cxn modelId="{51B17F7C-31D1-BF4E-A6F5-15E390E1E59D}" type="presOf" srcId="{D16673B2-9B9C-0C4B-985C-7A6597E1B7A6}" destId="{7BD7215B-5B77-114C-AD65-559C2CA691D5}" srcOrd="0" destOrd="0" presId="urn:microsoft.com/office/officeart/2005/8/layout/hList1"/>
    <dgm:cxn modelId="{6A7FAA7E-9D13-7C40-914B-3B9DC1A5B1D3}" srcId="{98D1B353-5655-614B-8B83-52B881461DFD}" destId="{EB99BDCA-659F-9B40-A642-1165B4B96922}" srcOrd="0" destOrd="0" parTransId="{1891C576-D043-514E-945F-4C411D9661F8}" sibTransId="{05C9FEB2-ADC4-8D4D-B759-F73B0CB3F5C5}"/>
    <dgm:cxn modelId="{1E353D89-D43C-0C46-B51E-60C69CBBE4AA}" srcId="{98D1B353-5655-614B-8B83-52B881461DFD}" destId="{A597CFDA-C8C3-154F-ACF1-B5D9B31B8C14}" srcOrd="1" destOrd="0" parTransId="{0B2D8989-5164-2A4E-97F3-E7C164E5D17B}" sibTransId="{C6581E1B-2614-674A-8087-B714B190F786}"/>
    <dgm:cxn modelId="{5EDAD392-062D-EE4F-AC93-658BA8B623D6}" type="presOf" srcId="{9C2C4F0E-F793-2849-8DCA-D23F6E55302F}" destId="{BB0FF289-DCD3-9F4F-A2A3-2B9D8D495490}" srcOrd="0" destOrd="0" presId="urn:microsoft.com/office/officeart/2005/8/layout/hList1"/>
    <dgm:cxn modelId="{3B0D2493-C18F-E243-813F-20364F09465F}" type="presOf" srcId="{45A549E2-6799-DC43-9C73-8D3C35D6DEB6}" destId="{BA6FD0A5-F1E9-1B4A-A29F-DE66D885294B}" srcOrd="0" destOrd="0" presId="urn:microsoft.com/office/officeart/2005/8/layout/hList1"/>
    <dgm:cxn modelId="{59FA399C-C5F7-C34D-BF35-7334AD628251}" type="presOf" srcId="{02A3FCDA-6E31-7D41-A8F5-F861D9553B79}" destId="{79C617ED-FB82-9E44-8565-FD500F0D0359}" srcOrd="0" destOrd="0" presId="urn:microsoft.com/office/officeart/2005/8/layout/hList1"/>
    <dgm:cxn modelId="{41563EC8-3CA2-FD4D-97BA-530B0E3B76EC}" srcId="{A597CFDA-C8C3-154F-ACF1-B5D9B31B8C14}" destId="{0C6EA6D0-B2C3-CD44-939B-3113DD8D4318}" srcOrd="0" destOrd="0" parTransId="{D7CE20F9-CFC9-324B-BB32-5D934FCDD604}" sibTransId="{40139E18-3A06-B642-9795-D73251B83BFC}"/>
    <dgm:cxn modelId="{4EFDB3C9-FA39-5B49-8DEA-E9F4CA74580C}" type="presOf" srcId="{0C6EA6D0-B2C3-CD44-939B-3113DD8D4318}" destId="{D76851A4-3A88-3340-A2B9-68C34269DC2D}" srcOrd="0" destOrd="0" presId="urn:microsoft.com/office/officeart/2005/8/layout/hList1"/>
    <dgm:cxn modelId="{58646CDD-A930-0A42-BF44-A8692E749159}" srcId="{45A549E2-6799-DC43-9C73-8D3C35D6DEB6}" destId="{D16673B2-9B9C-0C4B-985C-7A6597E1B7A6}" srcOrd="0" destOrd="0" parTransId="{3DF308DB-2FB0-BC4B-B93E-BE71418E78F8}" sibTransId="{ED8C27C0-987B-FE4C-AA15-D9B82540F314}"/>
    <dgm:cxn modelId="{8BF8D0DD-19B7-1E4C-80D9-583B3CADBB59}" type="presOf" srcId="{98D1B353-5655-614B-8B83-52B881461DFD}" destId="{99830A94-316B-6C46-92B1-6949FB8B1332}" srcOrd="0" destOrd="0" presId="urn:microsoft.com/office/officeart/2005/8/layout/hList1"/>
    <dgm:cxn modelId="{FC3D07F2-2069-8E43-893B-626F98861193}" type="presOf" srcId="{AA8CEC3E-E3CF-264C-97F7-F931FEC76007}" destId="{BB0FF289-DCD3-9F4F-A2A3-2B9D8D495490}" srcOrd="0" destOrd="1" presId="urn:microsoft.com/office/officeart/2005/8/layout/hList1"/>
    <dgm:cxn modelId="{A753A99A-F3BD-5141-8CC5-3ACA057774AA}" type="presParOf" srcId="{99830A94-316B-6C46-92B1-6949FB8B1332}" destId="{68CB49FF-CB80-164E-91CF-5F3B4B4AA2A6}" srcOrd="0" destOrd="0" presId="urn:microsoft.com/office/officeart/2005/8/layout/hList1"/>
    <dgm:cxn modelId="{58E01268-F0D5-1B48-9509-978BBF16F260}" type="presParOf" srcId="{68CB49FF-CB80-164E-91CF-5F3B4B4AA2A6}" destId="{6F38D4BF-61E4-6847-9E16-162924B85A95}" srcOrd="0" destOrd="0" presId="urn:microsoft.com/office/officeart/2005/8/layout/hList1"/>
    <dgm:cxn modelId="{F121390B-DD9C-3146-830B-B9528FBB44D7}" type="presParOf" srcId="{68CB49FF-CB80-164E-91CF-5F3B4B4AA2A6}" destId="{79C617ED-FB82-9E44-8565-FD500F0D0359}" srcOrd="1" destOrd="0" presId="urn:microsoft.com/office/officeart/2005/8/layout/hList1"/>
    <dgm:cxn modelId="{A00F43C5-425C-194D-B315-7576C18A00A8}" type="presParOf" srcId="{99830A94-316B-6C46-92B1-6949FB8B1332}" destId="{5785EB32-BDB6-3248-A8C5-7987FE168B33}" srcOrd="1" destOrd="0" presId="urn:microsoft.com/office/officeart/2005/8/layout/hList1"/>
    <dgm:cxn modelId="{5FA97FF2-A0BE-FF48-94B9-3EB8421F97FA}" type="presParOf" srcId="{99830A94-316B-6C46-92B1-6949FB8B1332}" destId="{4134F2B6-BFCC-304D-856F-E98BDD0890EC}" srcOrd="2" destOrd="0" presId="urn:microsoft.com/office/officeart/2005/8/layout/hList1"/>
    <dgm:cxn modelId="{53E2ADA4-FF23-DE42-9A07-7E0F281AA3A6}" type="presParOf" srcId="{4134F2B6-BFCC-304D-856F-E98BDD0890EC}" destId="{6F58D0E3-0098-384B-AD8D-F040816CC3AF}" srcOrd="0" destOrd="0" presId="urn:microsoft.com/office/officeart/2005/8/layout/hList1"/>
    <dgm:cxn modelId="{F012B781-08C4-F046-8D67-C85B778EEA30}" type="presParOf" srcId="{4134F2B6-BFCC-304D-856F-E98BDD0890EC}" destId="{D76851A4-3A88-3340-A2B9-68C34269DC2D}" srcOrd="1" destOrd="0" presId="urn:microsoft.com/office/officeart/2005/8/layout/hList1"/>
    <dgm:cxn modelId="{F5DDA3E0-54D7-6C42-8A3C-BBBA58A713C7}" type="presParOf" srcId="{99830A94-316B-6C46-92B1-6949FB8B1332}" destId="{E077250E-FFBA-5A40-B6CA-AE7955FBB27C}" srcOrd="3" destOrd="0" presId="urn:microsoft.com/office/officeart/2005/8/layout/hList1"/>
    <dgm:cxn modelId="{7EEF4E09-D546-0F46-98CD-84841EEA6A81}" type="presParOf" srcId="{99830A94-316B-6C46-92B1-6949FB8B1332}" destId="{D4716215-FB8A-B040-958D-BC8BF4C5F01B}" srcOrd="4" destOrd="0" presId="urn:microsoft.com/office/officeart/2005/8/layout/hList1"/>
    <dgm:cxn modelId="{C181D5DF-00D1-5C4A-8B1A-2A94966EC24D}" type="presParOf" srcId="{D4716215-FB8A-B040-958D-BC8BF4C5F01B}" destId="{2769D048-B553-5C4D-841F-60BC3181F2CF}" srcOrd="0" destOrd="0" presId="urn:microsoft.com/office/officeart/2005/8/layout/hList1"/>
    <dgm:cxn modelId="{67694EBF-26CF-0D49-8343-92133C76EF26}" type="presParOf" srcId="{D4716215-FB8A-B040-958D-BC8BF4C5F01B}" destId="{BB0FF289-DCD3-9F4F-A2A3-2B9D8D495490}" srcOrd="1" destOrd="0" presId="urn:microsoft.com/office/officeart/2005/8/layout/hList1"/>
    <dgm:cxn modelId="{4DD590CE-81E9-564E-B96B-F5DE3254F18D}" type="presParOf" srcId="{99830A94-316B-6C46-92B1-6949FB8B1332}" destId="{B908618B-2DF4-D34D-875B-E677B803F89D}" srcOrd="5" destOrd="0" presId="urn:microsoft.com/office/officeart/2005/8/layout/hList1"/>
    <dgm:cxn modelId="{DE2CFD5A-2D37-1647-AC16-3F759428656C}" type="presParOf" srcId="{99830A94-316B-6C46-92B1-6949FB8B1332}" destId="{2C908C59-26C4-7C47-8486-76170AC6160B}" srcOrd="6" destOrd="0" presId="urn:microsoft.com/office/officeart/2005/8/layout/hList1"/>
    <dgm:cxn modelId="{F1BB6224-62C7-6240-AA82-37F4A6170BF6}" type="presParOf" srcId="{2C908C59-26C4-7C47-8486-76170AC6160B}" destId="{BA6FD0A5-F1E9-1B4A-A29F-DE66D885294B}" srcOrd="0" destOrd="0" presId="urn:microsoft.com/office/officeart/2005/8/layout/hList1"/>
    <dgm:cxn modelId="{993E5162-B054-5742-9078-D3EE7CA70675}" type="presParOf" srcId="{2C908C59-26C4-7C47-8486-76170AC6160B}" destId="{7BD7215B-5B77-114C-AD65-559C2CA691D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D153ED-E795-7D4E-95E2-FC02F2861231}"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8393A1B4-309E-A240-ACC7-24D1706F1E16}">
      <dgm:prSet/>
      <dgm:spPr/>
      <dgm:t>
        <a:bodyPr/>
        <a:lstStyle/>
        <a:p>
          <a:r>
            <a:rPr lang="en-US" b="1" i="0" dirty="0"/>
            <a:t>Immediate Review of Emergency Protocols</a:t>
          </a:r>
          <a:r>
            <a:rPr lang="en-US" b="0" i="0" dirty="0"/>
            <a:t>: 100% breach in Emergency tickets across multiple teams is unacceptable. Immediate action and review are needed.</a:t>
          </a:r>
          <a:endParaRPr lang="en-TH" dirty="0"/>
        </a:p>
      </dgm:t>
    </dgm:pt>
    <dgm:pt modelId="{EBDCB5CD-7886-C644-8C43-837F6CA2B478}" type="parTrans" cxnId="{EE912B8F-32D8-DE4D-99F4-6DF2E8E90FF2}">
      <dgm:prSet/>
      <dgm:spPr/>
      <dgm:t>
        <a:bodyPr/>
        <a:lstStyle/>
        <a:p>
          <a:endParaRPr lang="en-US"/>
        </a:p>
      </dgm:t>
    </dgm:pt>
    <dgm:pt modelId="{D5F2213A-BC6E-AE40-B05D-BB0762251CB3}" type="sibTrans" cxnId="{EE912B8F-32D8-DE4D-99F4-6DF2E8E90FF2}">
      <dgm:prSet/>
      <dgm:spPr/>
      <dgm:t>
        <a:bodyPr/>
        <a:lstStyle/>
        <a:p>
          <a:endParaRPr lang="en-US"/>
        </a:p>
      </dgm:t>
    </dgm:pt>
    <dgm:pt modelId="{2E7A4920-1BEF-1C47-B0B2-6AA79EB4CB61}">
      <dgm:prSet/>
      <dgm:spPr/>
      <dgm:t>
        <a:bodyPr/>
        <a:lstStyle/>
        <a:p>
          <a:r>
            <a:rPr lang="en-US" b="1" i="0"/>
            <a:t>High-Priority Concerns</a:t>
          </a:r>
          <a:r>
            <a:rPr lang="en-US" b="0" i="0"/>
            <a:t>: Almost every team has a high breach percentage for high-priority tickets. A review of workflow is needed.</a:t>
          </a:r>
          <a:endParaRPr lang="en-TH"/>
        </a:p>
      </dgm:t>
    </dgm:pt>
    <dgm:pt modelId="{A454F378-3C51-094B-8017-D73FC0C23AC3}" type="parTrans" cxnId="{098F0FE5-CCFD-C049-A7BF-C2D97FB96C92}">
      <dgm:prSet/>
      <dgm:spPr/>
      <dgm:t>
        <a:bodyPr/>
        <a:lstStyle/>
        <a:p>
          <a:endParaRPr lang="en-US"/>
        </a:p>
      </dgm:t>
    </dgm:pt>
    <dgm:pt modelId="{9ED07731-AFF0-E246-9731-C12A787065BC}" type="sibTrans" cxnId="{098F0FE5-CCFD-C049-A7BF-C2D97FB96C92}">
      <dgm:prSet/>
      <dgm:spPr/>
      <dgm:t>
        <a:bodyPr/>
        <a:lstStyle/>
        <a:p>
          <a:endParaRPr lang="en-US"/>
        </a:p>
      </dgm:t>
    </dgm:pt>
    <dgm:pt modelId="{657B0773-0F4C-9C4A-8FAA-648EB095700E}">
      <dgm:prSet/>
      <dgm:spPr/>
      <dgm:t>
        <a:bodyPr/>
        <a:lstStyle/>
        <a:p>
          <a:r>
            <a:rPr lang="en-US" b="1" i="0"/>
            <a:t>Spotlight on JDE Support and SAP Support Teams</a:t>
          </a:r>
          <a:r>
            <a:rPr lang="en-US" b="0" i="0"/>
            <a:t>: These teams have a high volume of tickets and a high percentage of SLA breaches. They should be the focus of immediate improvements.</a:t>
          </a:r>
          <a:endParaRPr lang="en-TH"/>
        </a:p>
      </dgm:t>
    </dgm:pt>
    <dgm:pt modelId="{D439B65A-3F48-9A47-A1E5-24353E4FB6EA}" type="parTrans" cxnId="{6FC6259A-60F0-5D4A-986A-9321481B5C39}">
      <dgm:prSet/>
      <dgm:spPr/>
      <dgm:t>
        <a:bodyPr/>
        <a:lstStyle/>
        <a:p>
          <a:endParaRPr lang="en-US"/>
        </a:p>
      </dgm:t>
    </dgm:pt>
    <dgm:pt modelId="{AC9C8C6B-2D43-BB41-AA4F-84E8C8D61A99}" type="sibTrans" cxnId="{6FC6259A-60F0-5D4A-986A-9321481B5C39}">
      <dgm:prSet/>
      <dgm:spPr/>
      <dgm:t>
        <a:bodyPr/>
        <a:lstStyle/>
        <a:p>
          <a:endParaRPr lang="en-US"/>
        </a:p>
      </dgm:t>
    </dgm:pt>
    <dgm:pt modelId="{C2D6E583-1532-2541-85B5-2E1F9159C1FC}">
      <dgm:prSet/>
      <dgm:spPr/>
      <dgm:t>
        <a:bodyPr/>
        <a:lstStyle/>
        <a:p>
          <a:r>
            <a:rPr lang="en-US" b="1" i="0"/>
            <a:t>Immediate Staffing Assessment</a:t>
          </a:r>
          <a:r>
            <a:rPr lang="en-US" b="0" i="0"/>
            <a:t>: Conduct a short-term assessment to determine if additional staffing during peak hours or for certain teams can improve SLA adherence for "Emergency" and "High" priority tickets.</a:t>
          </a:r>
          <a:endParaRPr lang="en-TH"/>
        </a:p>
      </dgm:t>
    </dgm:pt>
    <dgm:pt modelId="{D3D8FDF2-C93F-854D-A0B7-1220763D2776}" type="parTrans" cxnId="{0C3D0DEC-307F-3640-B0FA-D0A37299CAFA}">
      <dgm:prSet/>
      <dgm:spPr/>
      <dgm:t>
        <a:bodyPr/>
        <a:lstStyle/>
        <a:p>
          <a:endParaRPr lang="en-US"/>
        </a:p>
      </dgm:t>
    </dgm:pt>
    <dgm:pt modelId="{B8270451-4ABB-3245-BA10-408658F2ADD8}" type="sibTrans" cxnId="{0C3D0DEC-307F-3640-B0FA-D0A37299CAFA}">
      <dgm:prSet/>
      <dgm:spPr/>
      <dgm:t>
        <a:bodyPr/>
        <a:lstStyle/>
        <a:p>
          <a:endParaRPr lang="en-US"/>
        </a:p>
      </dgm:t>
    </dgm:pt>
    <dgm:pt modelId="{34C93994-B871-9C40-BA2D-1B8E5E476CA0}">
      <dgm:prSet/>
      <dgm:spPr/>
      <dgm:t>
        <a:bodyPr/>
        <a:lstStyle/>
        <a:p>
          <a:r>
            <a:rPr lang="en-US" b="1" i="0"/>
            <a:t>Skills and Training Review</a:t>
          </a:r>
          <a:r>
            <a:rPr lang="en-US" b="0" i="0"/>
            <a:t>: Alongside, conduct a skills gap analysis and arrange targeted training programs to upskill staff, so they can more effectively handle high-priority tickets.</a:t>
          </a:r>
          <a:endParaRPr lang="en-TH"/>
        </a:p>
      </dgm:t>
    </dgm:pt>
    <dgm:pt modelId="{33E5C4A7-9EDE-AB43-B4F9-0DEF16C83780}" type="parTrans" cxnId="{A0EB7E52-4B47-BA4D-844F-C6FC0AD1161D}">
      <dgm:prSet/>
      <dgm:spPr/>
      <dgm:t>
        <a:bodyPr/>
        <a:lstStyle/>
        <a:p>
          <a:endParaRPr lang="en-US"/>
        </a:p>
      </dgm:t>
    </dgm:pt>
    <dgm:pt modelId="{D83B4A81-4195-5C4F-8B13-5F00048E1346}" type="sibTrans" cxnId="{A0EB7E52-4B47-BA4D-844F-C6FC0AD1161D}">
      <dgm:prSet/>
      <dgm:spPr/>
      <dgm:t>
        <a:bodyPr/>
        <a:lstStyle/>
        <a:p>
          <a:endParaRPr lang="en-US"/>
        </a:p>
      </dgm:t>
    </dgm:pt>
    <dgm:pt modelId="{A3A26301-6AED-C84E-86CB-1F84E43255EA}" type="pres">
      <dgm:prSet presAssocID="{97D153ED-E795-7D4E-95E2-FC02F2861231}" presName="linear" presStyleCnt="0">
        <dgm:presLayoutVars>
          <dgm:animLvl val="lvl"/>
          <dgm:resizeHandles val="exact"/>
        </dgm:presLayoutVars>
      </dgm:prSet>
      <dgm:spPr/>
    </dgm:pt>
    <dgm:pt modelId="{E32F3A98-11CC-054D-B112-D95CA523A613}" type="pres">
      <dgm:prSet presAssocID="{8393A1B4-309E-A240-ACC7-24D1706F1E16}" presName="parentText" presStyleLbl="node1" presStyleIdx="0" presStyleCnt="5">
        <dgm:presLayoutVars>
          <dgm:chMax val="0"/>
          <dgm:bulletEnabled val="1"/>
        </dgm:presLayoutVars>
      </dgm:prSet>
      <dgm:spPr/>
    </dgm:pt>
    <dgm:pt modelId="{3D29C12D-FA57-A646-BDF7-FA342E1653A8}" type="pres">
      <dgm:prSet presAssocID="{D5F2213A-BC6E-AE40-B05D-BB0762251CB3}" presName="spacer" presStyleCnt="0"/>
      <dgm:spPr/>
    </dgm:pt>
    <dgm:pt modelId="{00406586-D296-5448-9031-849AE26F0E0C}" type="pres">
      <dgm:prSet presAssocID="{2E7A4920-1BEF-1C47-B0B2-6AA79EB4CB61}" presName="parentText" presStyleLbl="node1" presStyleIdx="1" presStyleCnt="5">
        <dgm:presLayoutVars>
          <dgm:chMax val="0"/>
          <dgm:bulletEnabled val="1"/>
        </dgm:presLayoutVars>
      </dgm:prSet>
      <dgm:spPr/>
    </dgm:pt>
    <dgm:pt modelId="{752A5358-3E57-2B44-A104-0689F82992AC}" type="pres">
      <dgm:prSet presAssocID="{9ED07731-AFF0-E246-9731-C12A787065BC}" presName="spacer" presStyleCnt="0"/>
      <dgm:spPr/>
    </dgm:pt>
    <dgm:pt modelId="{F479838B-34FE-1A49-B97B-464733E7304A}" type="pres">
      <dgm:prSet presAssocID="{657B0773-0F4C-9C4A-8FAA-648EB095700E}" presName="parentText" presStyleLbl="node1" presStyleIdx="2" presStyleCnt="5">
        <dgm:presLayoutVars>
          <dgm:chMax val="0"/>
          <dgm:bulletEnabled val="1"/>
        </dgm:presLayoutVars>
      </dgm:prSet>
      <dgm:spPr/>
    </dgm:pt>
    <dgm:pt modelId="{060E419E-FF11-F843-B325-B069ECE0A8EB}" type="pres">
      <dgm:prSet presAssocID="{AC9C8C6B-2D43-BB41-AA4F-84E8C8D61A99}" presName="spacer" presStyleCnt="0"/>
      <dgm:spPr/>
    </dgm:pt>
    <dgm:pt modelId="{C06B2810-A5C6-644F-8C3F-F49ABFE86F71}" type="pres">
      <dgm:prSet presAssocID="{C2D6E583-1532-2541-85B5-2E1F9159C1FC}" presName="parentText" presStyleLbl="node1" presStyleIdx="3" presStyleCnt="5">
        <dgm:presLayoutVars>
          <dgm:chMax val="0"/>
          <dgm:bulletEnabled val="1"/>
        </dgm:presLayoutVars>
      </dgm:prSet>
      <dgm:spPr/>
    </dgm:pt>
    <dgm:pt modelId="{8A17DD95-7C16-9746-8D7D-1FF9580E9AE3}" type="pres">
      <dgm:prSet presAssocID="{B8270451-4ABB-3245-BA10-408658F2ADD8}" presName="spacer" presStyleCnt="0"/>
      <dgm:spPr/>
    </dgm:pt>
    <dgm:pt modelId="{480703EE-DDC0-4140-9A9C-C1E5F001E2ED}" type="pres">
      <dgm:prSet presAssocID="{34C93994-B871-9C40-BA2D-1B8E5E476CA0}" presName="parentText" presStyleLbl="node1" presStyleIdx="4" presStyleCnt="5">
        <dgm:presLayoutVars>
          <dgm:chMax val="0"/>
          <dgm:bulletEnabled val="1"/>
        </dgm:presLayoutVars>
      </dgm:prSet>
      <dgm:spPr/>
    </dgm:pt>
  </dgm:ptLst>
  <dgm:cxnLst>
    <dgm:cxn modelId="{A9C67110-9462-0148-BD0E-AB54B362BFE7}" type="presOf" srcId="{C2D6E583-1532-2541-85B5-2E1F9159C1FC}" destId="{C06B2810-A5C6-644F-8C3F-F49ABFE86F71}" srcOrd="0" destOrd="0" presId="urn:microsoft.com/office/officeart/2005/8/layout/vList2"/>
    <dgm:cxn modelId="{A0EB7E52-4B47-BA4D-844F-C6FC0AD1161D}" srcId="{97D153ED-E795-7D4E-95E2-FC02F2861231}" destId="{34C93994-B871-9C40-BA2D-1B8E5E476CA0}" srcOrd="4" destOrd="0" parTransId="{33E5C4A7-9EDE-AB43-B4F9-0DEF16C83780}" sibTransId="{D83B4A81-4195-5C4F-8B13-5F00048E1346}"/>
    <dgm:cxn modelId="{7C23D282-A785-8B4A-862A-606E8E4E76DC}" type="presOf" srcId="{657B0773-0F4C-9C4A-8FAA-648EB095700E}" destId="{F479838B-34FE-1A49-B97B-464733E7304A}" srcOrd="0" destOrd="0" presId="urn:microsoft.com/office/officeart/2005/8/layout/vList2"/>
    <dgm:cxn modelId="{EE912B8F-32D8-DE4D-99F4-6DF2E8E90FF2}" srcId="{97D153ED-E795-7D4E-95E2-FC02F2861231}" destId="{8393A1B4-309E-A240-ACC7-24D1706F1E16}" srcOrd="0" destOrd="0" parTransId="{EBDCB5CD-7886-C644-8C43-837F6CA2B478}" sibTransId="{D5F2213A-BC6E-AE40-B05D-BB0762251CB3}"/>
    <dgm:cxn modelId="{09232790-DB49-1B4C-83A1-7E371ECCBF48}" type="presOf" srcId="{2E7A4920-1BEF-1C47-B0B2-6AA79EB4CB61}" destId="{00406586-D296-5448-9031-849AE26F0E0C}" srcOrd="0" destOrd="0" presId="urn:microsoft.com/office/officeart/2005/8/layout/vList2"/>
    <dgm:cxn modelId="{6FC6259A-60F0-5D4A-986A-9321481B5C39}" srcId="{97D153ED-E795-7D4E-95E2-FC02F2861231}" destId="{657B0773-0F4C-9C4A-8FAA-648EB095700E}" srcOrd="2" destOrd="0" parTransId="{D439B65A-3F48-9A47-A1E5-24353E4FB6EA}" sibTransId="{AC9C8C6B-2D43-BB41-AA4F-84E8C8D61A99}"/>
    <dgm:cxn modelId="{643E85A0-2011-C44B-BBCF-87F2BC343098}" type="presOf" srcId="{8393A1B4-309E-A240-ACC7-24D1706F1E16}" destId="{E32F3A98-11CC-054D-B112-D95CA523A613}" srcOrd="0" destOrd="0" presId="urn:microsoft.com/office/officeart/2005/8/layout/vList2"/>
    <dgm:cxn modelId="{79F083B5-49A4-CD4C-AF0B-1E6286D4DDF3}" type="presOf" srcId="{34C93994-B871-9C40-BA2D-1B8E5E476CA0}" destId="{480703EE-DDC0-4140-9A9C-C1E5F001E2ED}" srcOrd="0" destOrd="0" presId="urn:microsoft.com/office/officeart/2005/8/layout/vList2"/>
    <dgm:cxn modelId="{098F0FE5-CCFD-C049-A7BF-C2D97FB96C92}" srcId="{97D153ED-E795-7D4E-95E2-FC02F2861231}" destId="{2E7A4920-1BEF-1C47-B0B2-6AA79EB4CB61}" srcOrd="1" destOrd="0" parTransId="{A454F378-3C51-094B-8017-D73FC0C23AC3}" sibTransId="{9ED07731-AFF0-E246-9731-C12A787065BC}"/>
    <dgm:cxn modelId="{9FA8A9E5-E89A-0043-AEBB-4E9572A5DBFE}" type="presOf" srcId="{97D153ED-E795-7D4E-95E2-FC02F2861231}" destId="{A3A26301-6AED-C84E-86CB-1F84E43255EA}" srcOrd="0" destOrd="0" presId="urn:microsoft.com/office/officeart/2005/8/layout/vList2"/>
    <dgm:cxn modelId="{0C3D0DEC-307F-3640-B0FA-D0A37299CAFA}" srcId="{97D153ED-E795-7D4E-95E2-FC02F2861231}" destId="{C2D6E583-1532-2541-85B5-2E1F9159C1FC}" srcOrd="3" destOrd="0" parTransId="{D3D8FDF2-C93F-854D-A0B7-1220763D2776}" sibTransId="{B8270451-4ABB-3245-BA10-408658F2ADD8}"/>
    <dgm:cxn modelId="{40AD1132-89DE-424F-92FF-C6B72D87DC1F}" type="presParOf" srcId="{A3A26301-6AED-C84E-86CB-1F84E43255EA}" destId="{E32F3A98-11CC-054D-B112-D95CA523A613}" srcOrd="0" destOrd="0" presId="urn:microsoft.com/office/officeart/2005/8/layout/vList2"/>
    <dgm:cxn modelId="{5F5D229A-2F5D-4543-93F5-BCD92B11083B}" type="presParOf" srcId="{A3A26301-6AED-C84E-86CB-1F84E43255EA}" destId="{3D29C12D-FA57-A646-BDF7-FA342E1653A8}" srcOrd="1" destOrd="0" presId="urn:microsoft.com/office/officeart/2005/8/layout/vList2"/>
    <dgm:cxn modelId="{A1865664-0F40-9449-B3C1-0143F9232390}" type="presParOf" srcId="{A3A26301-6AED-C84E-86CB-1F84E43255EA}" destId="{00406586-D296-5448-9031-849AE26F0E0C}" srcOrd="2" destOrd="0" presId="urn:microsoft.com/office/officeart/2005/8/layout/vList2"/>
    <dgm:cxn modelId="{F423C437-B47C-CB47-8D2B-FFA8E2798FA3}" type="presParOf" srcId="{A3A26301-6AED-C84E-86CB-1F84E43255EA}" destId="{752A5358-3E57-2B44-A104-0689F82992AC}" srcOrd="3" destOrd="0" presId="urn:microsoft.com/office/officeart/2005/8/layout/vList2"/>
    <dgm:cxn modelId="{50013076-880F-5C4E-90C6-B3B45DD95018}" type="presParOf" srcId="{A3A26301-6AED-C84E-86CB-1F84E43255EA}" destId="{F479838B-34FE-1A49-B97B-464733E7304A}" srcOrd="4" destOrd="0" presId="urn:microsoft.com/office/officeart/2005/8/layout/vList2"/>
    <dgm:cxn modelId="{75933BC8-DA0C-4E40-88EA-FF8EB48DF344}" type="presParOf" srcId="{A3A26301-6AED-C84E-86CB-1F84E43255EA}" destId="{060E419E-FF11-F843-B325-B069ECE0A8EB}" srcOrd="5" destOrd="0" presId="urn:microsoft.com/office/officeart/2005/8/layout/vList2"/>
    <dgm:cxn modelId="{5431E2F2-CE51-FB4A-92FA-147EA8DE6A3C}" type="presParOf" srcId="{A3A26301-6AED-C84E-86CB-1F84E43255EA}" destId="{C06B2810-A5C6-644F-8C3F-F49ABFE86F71}" srcOrd="6" destOrd="0" presId="urn:microsoft.com/office/officeart/2005/8/layout/vList2"/>
    <dgm:cxn modelId="{827A545F-6013-E541-8640-EEA139F1E63B}" type="presParOf" srcId="{A3A26301-6AED-C84E-86CB-1F84E43255EA}" destId="{8A17DD95-7C16-9746-8D7D-1FF9580E9AE3}" srcOrd="7" destOrd="0" presId="urn:microsoft.com/office/officeart/2005/8/layout/vList2"/>
    <dgm:cxn modelId="{8181397B-DFAF-C64A-BEB6-075D47D063AF}" type="presParOf" srcId="{A3A26301-6AED-C84E-86CB-1F84E43255EA}" destId="{480703EE-DDC0-4140-9A9C-C1E5F001E2E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95BCD2-017F-DC4C-8CF4-7B6BD5CB940A}" type="doc">
      <dgm:prSet loTypeId="urn:microsoft.com/office/officeart/2005/8/layout/default" loCatId="" qsTypeId="urn:microsoft.com/office/officeart/2005/8/quickstyle/simple1" qsCatId="simple" csTypeId="urn:microsoft.com/office/officeart/2005/8/colors/colorful4" csCatId="colorful" phldr="1"/>
      <dgm:spPr/>
      <dgm:t>
        <a:bodyPr/>
        <a:lstStyle/>
        <a:p>
          <a:endParaRPr lang="en-US"/>
        </a:p>
      </dgm:t>
    </dgm:pt>
    <dgm:pt modelId="{52303FB3-5751-D64C-B297-40768A7E9D66}">
      <dgm:prSet phldrT="[Text]" custT="1"/>
      <dgm:spPr/>
      <dgm:t>
        <a:bodyPr/>
        <a:lstStyle/>
        <a:p>
          <a:pPr>
            <a:buFont typeface="+mj-lt"/>
            <a:buAutoNum type="arabicPeriod"/>
          </a:pPr>
          <a:r>
            <a:rPr lang="en-US" sz="1400" b="1" i="0">
              <a:effectLst/>
            </a:rPr>
            <a:t>Performance Review for Mark Jikkins.</a:t>
          </a:r>
          <a:endParaRPr lang="en-US" sz="1400" dirty="0"/>
        </a:p>
      </dgm:t>
    </dgm:pt>
    <dgm:pt modelId="{7E8B9516-8691-CF41-844B-EF33E39E255A}" type="parTrans" cxnId="{62C13B56-DDAA-7F4A-9170-CAD5E88BD3E0}">
      <dgm:prSet/>
      <dgm:spPr/>
      <dgm:t>
        <a:bodyPr/>
        <a:lstStyle/>
        <a:p>
          <a:endParaRPr lang="en-US" sz="1400"/>
        </a:p>
      </dgm:t>
    </dgm:pt>
    <dgm:pt modelId="{EAF8E6B7-2FEE-644C-80D0-3090FB347CE6}" type="sibTrans" cxnId="{62C13B56-DDAA-7F4A-9170-CAD5E88BD3E0}">
      <dgm:prSet/>
      <dgm:spPr/>
      <dgm:t>
        <a:bodyPr/>
        <a:lstStyle/>
        <a:p>
          <a:endParaRPr lang="en-US" sz="1400"/>
        </a:p>
      </dgm:t>
    </dgm:pt>
    <dgm:pt modelId="{61F52468-B2FF-F347-9438-309E9B293072}">
      <dgm:prSet custT="1"/>
      <dgm:spPr/>
      <dgm:t>
        <a:bodyPr/>
        <a:lstStyle/>
        <a:p>
          <a:r>
            <a:rPr lang="en-US" sz="1400" b="1" i="0">
              <a:effectLst/>
            </a:rPr>
            <a:t>Resource Allocation for Jared Smith.</a:t>
          </a:r>
          <a:endParaRPr lang="en-US" sz="1400" b="1" i="0" dirty="0">
            <a:effectLst/>
          </a:endParaRPr>
        </a:p>
      </dgm:t>
    </dgm:pt>
    <dgm:pt modelId="{68B067FF-4FC8-364C-ADB9-D6151665BF00}" type="parTrans" cxnId="{CC361020-353F-D345-987F-1528697E947F}">
      <dgm:prSet/>
      <dgm:spPr/>
      <dgm:t>
        <a:bodyPr/>
        <a:lstStyle/>
        <a:p>
          <a:endParaRPr lang="en-US" sz="1400"/>
        </a:p>
      </dgm:t>
    </dgm:pt>
    <dgm:pt modelId="{2C11C036-6C3B-424C-B6E9-F5F1DA20203B}" type="sibTrans" cxnId="{CC361020-353F-D345-987F-1528697E947F}">
      <dgm:prSet/>
      <dgm:spPr/>
      <dgm:t>
        <a:bodyPr/>
        <a:lstStyle/>
        <a:p>
          <a:endParaRPr lang="en-US" sz="1400"/>
        </a:p>
      </dgm:t>
    </dgm:pt>
    <dgm:pt modelId="{0C6C60CC-7899-134B-9F05-C67A9DB3D9BE}">
      <dgm:prSet custT="1"/>
      <dgm:spPr/>
      <dgm:t>
        <a:bodyPr/>
        <a:lstStyle/>
        <a:p>
          <a:r>
            <a:rPr lang="en-US" sz="1400" b="1" i="0">
              <a:effectLst/>
            </a:rPr>
            <a:t>Training and Skill Development</a:t>
          </a:r>
          <a:r>
            <a:rPr lang="en-US" sz="1400" b="0" i="0">
              <a:effectLst/>
            </a:rPr>
            <a:t>.</a:t>
          </a:r>
          <a:endParaRPr lang="en-US" sz="1400" b="0" i="0" dirty="0">
            <a:effectLst/>
          </a:endParaRPr>
        </a:p>
      </dgm:t>
    </dgm:pt>
    <dgm:pt modelId="{D93B9E22-4AFC-E841-B81F-99F2E60593AE}" type="parTrans" cxnId="{F668FB54-D045-3540-A45B-A59000E47180}">
      <dgm:prSet/>
      <dgm:spPr/>
      <dgm:t>
        <a:bodyPr/>
        <a:lstStyle/>
        <a:p>
          <a:endParaRPr lang="en-US" sz="1400"/>
        </a:p>
      </dgm:t>
    </dgm:pt>
    <dgm:pt modelId="{C65256D7-6A4D-CC4E-B191-03FD04528D4D}" type="sibTrans" cxnId="{F668FB54-D045-3540-A45B-A59000E47180}">
      <dgm:prSet/>
      <dgm:spPr/>
      <dgm:t>
        <a:bodyPr/>
        <a:lstStyle/>
        <a:p>
          <a:endParaRPr lang="en-US" sz="1400"/>
        </a:p>
      </dgm:t>
    </dgm:pt>
    <dgm:pt modelId="{FE584B6E-1B18-8B4C-90BA-9B36312C2305}">
      <dgm:prSet custT="1"/>
      <dgm:spPr/>
      <dgm:t>
        <a:bodyPr/>
        <a:lstStyle/>
        <a:p>
          <a:r>
            <a:rPr lang="en-US" sz="1400" b="1" i="0">
              <a:effectLst/>
            </a:rPr>
            <a:t>Recognize and Utilize High Performers</a:t>
          </a:r>
          <a:r>
            <a:rPr lang="en-US" sz="1400" b="0" i="0">
              <a:effectLst/>
            </a:rPr>
            <a:t>.</a:t>
          </a:r>
          <a:endParaRPr lang="en-US" sz="1400" b="0" i="0" dirty="0">
            <a:effectLst/>
          </a:endParaRPr>
        </a:p>
      </dgm:t>
    </dgm:pt>
    <dgm:pt modelId="{BBB6F081-0CED-0F4B-80E8-867E70F32FF6}" type="parTrans" cxnId="{FD506032-F78E-194E-86C1-E065DFB8CA0C}">
      <dgm:prSet/>
      <dgm:spPr/>
      <dgm:t>
        <a:bodyPr/>
        <a:lstStyle/>
        <a:p>
          <a:endParaRPr lang="en-US" sz="1400"/>
        </a:p>
      </dgm:t>
    </dgm:pt>
    <dgm:pt modelId="{E068D355-6CBE-4E4F-8097-D561B72D6FFC}" type="sibTrans" cxnId="{FD506032-F78E-194E-86C1-E065DFB8CA0C}">
      <dgm:prSet/>
      <dgm:spPr/>
      <dgm:t>
        <a:bodyPr/>
        <a:lstStyle/>
        <a:p>
          <a:endParaRPr lang="en-US" sz="1400"/>
        </a:p>
      </dgm:t>
    </dgm:pt>
    <dgm:pt modelId="{D85686CE-5819-9E44-99C9-FB8669ECE237}">
      <dgm:prSet custT="1"/>
      <dgm:spPr/>
      <dgm:t>
        <a:bodyPr/>
        <a:lstStyle/>
        <a:p>
          <a:r>
            <a:rPr lang="en-US" sz="1400" b="1" i="0">
              <a:effectLst/>
            </a:rPr>
            <a:t>General Skill Audit</a:t>
          </a:r>
          <a:r>
            <a:rPr lang="en-US" sz="1400" b="0" i="0">
              <a:effectLst/>
            </a:rPr>
            <a:t>.</a:t>
          </a:r>
          <a:endParaRPr lang="en-US" sz="1400" b="0" i="0" dirty="0">
            <a:effectLst/>
          </a:endParaRPr>
        </a:p>
      </dgm:t>
    </dgm:pt>
    <dgm:pt modelId="{3C83D688-8459-004C-9D74-273D3FA4F5B7}" type="parTrans" cxnId="{2BDB14A3-FB83-C94B-8F77-64150C8A96AD}">
      <dgm:prSet/>
      <dgm:spPr/>
      <dgm:t>
        <a:bodyPr/>
        <a:lstStyle/>
        <a:p>
          <a:endParaRPr lang="en-US" sz="1400"/>
        </a:p>
      </dgm:t>
    </dgm:pt>
    <dgm:pt modelId="{F27391FE-B2EF-F841-98F3-A43A959C5853}" type="sibTrans" cxnId="{2BDB14A3-FB83-C94B-8F77-64150C8A96AD}">
      <dgm:prSet/>
      <dgm:spPr/>
      <dgm:t>
        <a:bodyPr/>
        <a:lstStyle/>
        <a:p>
          <a:endParaRPr lang="en-US" sz="1400"/>
        </a:p>
      </dgm:t>
    </dgm:pt>
    <dgm:pt modelId="{55EE71BB-E5C7-1241-9CEE-E8EC4A62DE17}">
      <dgm:prSet custT="1"/>
      <dgm:spPr/>
      <dgm:t>
        <a:bodyPr/>
        <a:lstStyle/>
        <a:p>
          <a:r>
            <a:rPr lang="en-US" sz="1400" b="1" i="0">
              <a:effectLst/>
            </a:rPr>
            <a:t>Workload Analysis</a:t>
          </a:r>
          <a:r>
            <a:rPr lang="en-US" sz="1400" b="0" i="0">
              <a:effectLst/>
            </a:rPr>
            <a:t>.</a:t>
          </a:r>
          <a:endParaRPr lang="en-US" sz="1400" b="0" i="0" dirty="0">
            <a:effectLst/>
          </a:endParaRPr>
        </a:p>
      </dgm:t>
    </dgm:pt>
    <dgm:pt modelId="{BE3B7461-B37A-5C4C-BB68-F1F8B537EBEA}" type="parTrans" cxnId="{FBC4148A-5CF6-1147-BED9-8EE79B965E36}">
      <dgm:prSet/>
      <dgm:spPr/>
      <dgm:t>
        <a:bodyPr/>
        <a:lstStyle/>
        <a:p>
          <a:endParaRPr lang="en-US" sz="1400"/>
        </a:p>
      </dgm:t>
    </dgm:pt>
    <dgm:pt modelId="{92D5ED01-A1B4-474E-A1B0-14D970F1429E}" type="sibTrans" cxnId="{FBC4148A-5CF6-1147-BED9-8EE79B965E36}">
      <dgm:prSet/>
      <dgm:spPr/>
      <dgm:t>
        <a:bodyPr/>
        <a:lstStyle/>
        <a:p>
          <a:endParaRPr lang="en-US" sz="1400"/>
        </a:p>
      </dgm:t>
    </dgm:pt>
    <dgm:pt modelId="{33788F1A-5AC1-B941-A4BC-AE1B7F3A527B}">
      <dgm:prSet custT="1"/>
      <dgm:spPr/>
      <dgm:t>
        <a:bodyPr/>
        <a:lstStyle/>
        <a:p>
          <a:r>
            <a:rPr lang="en-US" sz="1400" b="1" i="0">
              <a:effectLst/>
            </a:rPr>
            <a:t>Technology Assessment</a:t>
          </a:r>
          <a:r>
            <a:rPr lang="en-US" sz="1400" b="0" i="0">
              <a:effectLst/>
            </a:rPr>
            <a:t>.</a:t>
          </a:r>
          <a:endParaRPr lang="en-US" sz="1400" b="0" i="0" dirty="0">
            <a:effectLst/>
          </a:endParaRPr>
        </a:p>
      </dgm:t>
    </dgm:pt>
    <dgm:pt modelId="{1A3F6B10-9612-6F46-A98C-BBA16F217662}" type="parTrans" cxnId="{9FD17142-30A5-DA44-9F75-52811195CE80}">
      <dgm:prSet/>
      <dgm:spPr/>
      <dgm:t>
        <a:bodyPr/>
        <a:lstStyle/>
        <a:p>
          <a:endParaRPr lang="en-US" sz="1400"/>
        </a:p>
      </dgm:t>
    </dgm:pt>
    <dgm:pt modelId="{13BC5CC3-3CFC-124C-8B7C-6495358F2DB3}" type="sibTrans" cxnId="{9FD17142-30A5-DA44-9F75-52811195CE80}">
      <dgm:prSet/>
      <dgm:spPr/>
      <dgm:t>
        <a:bodyPr/>
        <a:lstStyle/>
        <a:p>
          <a:endParaRPr lang="en-US" sz="1400"/>
        </a:p>
      </dgm:t>
    </dgm:pt>
    <dgm:pt modelId="{43B2D71A-9C6D-6944-9D65-124E4FA4C4AF}">
      <dgm:prSet custT="1"/>
      <dgm:spPr/>
      <dgm:t>
        <a:bodyPr/>
        <a:lstStyle/>
        <a:p>
          <a:r>
            <a:rPr lang="en-US" sz="1400" b="1" i="0">
              <a:effectLst/>
            </a:rPr>
            <a:t>Review SLA Policies</a:t>
          </a:r>
          <a:r>
            <a:rPr lang="en-US" sz="1400" b="0" i="0">
              <a:effectLst/>
            </a:rPr>
            <a:t>.</a:t>
          </a:r>
          <a:endParaRPr lang="en-US" sz="1400" b="0" i="0" dirty="0">
            <a:effectLst/>
          </a:endParaRPr>
        </a:p>
      </dgm:t>
    </dgm:pt>
    <dgm:pt modelId="{D25649FE-80A3-FC40-9956-0C4D736FCE4C}" type="parTrans" cxnId="{D1EE5324-D0B7-D04B-A7C1-9885B8F626D0}">
      <dgm:prSet/>
      <dgm:spPr/>
      <dgm:t>
        <a:bodyPr/>
        <a:lstStyle/>
        <a:p>
          <a:endParaRPr lang="en-US" sz="1400"/>
        </a:p>
      </dgm:t>
    </dgm:pt>
    <dgm:pt modelId="{8528EAC1-303F-6843-95E1-FA98D8D03A27}" type="sibTrans" cxnId="{D1EE5324-D0B7-D04B-A7C1-9885B8F626D0}">
      <dgm:prSet/>
      <dgm:spPr/>
      <dgm:t>
        <a:bodyPr/>
        <a:lstStyle/>
        <a:p>
          <a:endParaRPr lang="en-US" sz="1400"/>
        </a:p>
      </dgm:t>
    </dgm:pt>
    <dgm:pt modelId="{C6CC4452-14BF-3849-9627-9952B3B5904C}" type="pres">
      <dgm:prSet presAssocID="{3995BCD2-017F-DC4C-8CF4-7B6BD5CB940A}" presName="diagram" presStyleCnt="0">
        <dgm:presLayoutVars>
          <dgm:dir/>
          <dgm:resizeHandles val="exact"/>
        </dgm:presLayoutVars>
      </dgm:prSet>
      <dgm:spPr/>
    </dgm:pt>
    <dgm:pt modelId="{6DB46F86-DA67-B84A-AD81-D6E12CA6CA64}" type="pres">
      <dgm:prSet presAssocID="{52303FB3-5751-D64C-B297-40768A7E9D66}" presName="node" presStyleLbl="node1" presStyleIdx="0" presStyleCnt="8">
        <dgm:presLayoutVars>
          <dgm:bulletEnabled val="1"/>
        </dgm:presLayoutVars>
      </dgm:prSet>
      <dgm:spPr/>
    </dgm:pt>
    <dgm:pt modelId="{82AD99DF-C3EF-CC43-85EA-CB86FAF2ECBC}" type="pres">
      <dgm:prSet presAssocID="{EAF8E6B7-2FEE-644C-80D0-3090FB347CE6}" presName="sibTrans" presStyleCnt="0"/>
      <dgm:spPr/>
    </dgm:pt>
    <dgm:pt modelId="{ED3CC14B-C1B3-3A40-B4B8-DC5ABFCFE84F}" type="pres">
      <dgm:prSet presAssocID="{61F52468-B2FF-F347-9438-309E9B293072}" presName="node" presStyleLbl="node1" presStyleIdx="1" presStyleCnt="8">
        <dgm:presLayoutVars>
          <dgm:bulletEnabled val="1"/>
        </dgm:presLayoutVars>
      </dgm:prSet>
      <dgm:spPr/>
    </dgm:pt>
    <dgm:pt modelId="{1A85E3B7-9AF8-7143-8D16-25330125F931}" type="pres">
      <dgm:prSet presAssocID="{2C11C036-6C3B-424C-B6E9-F5F1DA20203B}" presName="sibTrans" presStyleCnt="0"/>
      <dgm:spPr/>
    </dgm:pt>
    <dgm:pt modelId="{95DF1138-390E-EA48-850C-17264F1433C9}" type="pres">
      <dgm:prSet presAssocID="{0C6C60CC-7899-134B-9F05-C67A9DB3D9BE}" presName="node" presStyleLbl="node1" presStyleIdx="2" presStyleCnt="8">
        <dgm:presLayoutVars>
          <dgm:bulletEnabled val="1"/>
        </dgm:presLayoutVars>
      </dgm:prSet>
      <dgm:spPr/>
    </dgm:pt>
    <dgm:pt modelId="{4F0EF05A-9F3F-834A-BA0A-2C62312BB49A}" type="pres">
      <dgm:prSet presAssocID="{C65256D7-6A4D-CC4E-B191-03FD04528D4D}" presName="sibTrans" presStyleCnt="0"/>
      <dgm:spPr/>
    </dgm:pt>
    <dgm:pt modelId="{C2465E71-4B1D-A14F-ADDC-5E6B088587CD}" type="pres">
      <dgm:prSet presAssocID="{FE584B6E-1B18-8B4C-90BA-9B36312C2305}" presName="node" presStyleLbl="node1" presStyleIdx="3" presStyleCnt="8">
        <dgm:presLayoutVars>
          <dgm:bulletEnabled val="1"/>
        </dgm:presLayoutVars>
      </dgm:prSet>
      <dgm:spPr/>
    </dgm:pt>
    <dgm:pt modelId="{9A0C2C1A-F2BF-5347-8679-175FBD3FEDDE}" type="pres">
      <dgm:prSet presAssocID="{E068D355-6CBE-4E4F-8097-D561B72D6FFC}" presName="sibTrans" presStyleCnt="0"/>
      <dgm:spPr/>
    </dgm:pt>
    <dgm:pt modelId="{6CFCCFC5-0E26-3A41-B073-268AB4A41915}" type="pres">
      <dgm:prSet presAssocID="{D85686CE-5819-9E44-99C9-FB8669ECE237}" presName="node" presStyleLbl="node1" presStyleIdx="4" presStyleCnt="8">
        <dgm:presLayoutVars>
          <dgm:bulletEnabled val="1"/>
        </dgm:presLayoutVars>
      </dgm:prSet>
      <dgm:spPr/>
    </dgm:pt>
    <dgm:pt modelId="{63C45231-078D-5F4F-9346-0015D2AB27BE}" type="pres">
      <dgm:prSet presAssocID="{F27391FE-B2EF-F841-98F3-A43A959C5853}" presName="sibTrans" presStyleCnt="0"/>
      <dgm:spPr/>
    </dgm:pt>
    <dgm:pt modelId="{79DEC18C-BDBF-D14B-A455-875999776F0D}" type="pres">
      <dgm:prSet presAssocID="{55EE71BB-E5C7-1241-9CEE-E8EC4A62DE17}" presName="node" presStyleLbl="node1" presStyleIdx="5" presStyleCnt="8">
        <dgm:presLayoutVars>
          <dgm:bulletEnabled val="1"/>
        </dgm:presLayoutVars>
      </dgm:prSet>
      <dgm:spPr/>
    </dgm:pt>
    <dgm:pt modelId="{91BFB5FC-DC02-B94D-A514-2571929EB8E7}" type="pres">
      <dgm:prSet presAssocID="{92D5ED01-A1B4-474E-A1B0-14D970F1429E}" presName="sibTrans" presStyleCnt="0"/>
      <dgm:spPr/>
    </dgm:pt>
    <dgm:pt modelId="{EB0C10E0-65E1-974B-9CBA-6F495A193058}" type="pres">
      <dgm:prSet presAssocID="{33788F1A-5AC1-B941-A4BC-AE1B7F3A527B}" presName="node" presStyleLbl="node1" presStyleIdx="6" presStyleCnt="8">
        <dgm:presLayoutVars>
          <dgm:bulletEnabled val="1"/>
        </dgm:presLayoutVars>
      </dgm:prSet>
      <dgm:spPr/>
    </dgm:pt>
    <dgm:pt modelId="{00D463A5-4FC1-B246-A4DE-90FB25AF3E84}" type="pres">
      <dgm:prSet presAssocID="{13BC5CC3-3CFC-124C-8B7C-6495358F2DB3}" presName="sibTrans" presStyleCnt="0"/>
      <dgm:spPr/>
    </dgm:pt>
    <dgm:pt modelId="{D993A83C-1B34-C640-AA90-BFEFA71BC66E}" type="pres">
      <dgm:prSet presAssocID="{43B2D71A-9C6D-6944-9D65-124E4FA4C4AF}" presName="node" presStyleLbl="node1" presStyleIdx="7" presStyleCnt="8">
        <dgm:presLayoutVars>
          <dgm:bulletEnabled val="1"/>
        </dgm:presLayoutVars>
      </dgm:prSet>
      <dgm:spPr/>
    </dgm:pt>
  </dgm:ptLst>
  <dgm:cxnLst>
    <dgm:cxn modelId="{CC361020-353F-D345-987F-1528697E947F}" srcId="{3995BCD2-017F-DC4C-8CF4-7B6BD5CB940A}" destId="{61F52468-B2FF-F347-9438-309E9B293072}" srcOrd="1" destOrd="0" parTransId="{68B067FF-4FC8-364C-ADB9-D6151665BF00}" sibTransId="{2C11C036-6C3B-424C-B6E9-F5F1DA20203B}"/>
    <dgm:cxn modelId="{25A23521-BFC1-4A43-80F4-F601FC7595EA}" type="presOf" srcId="{55EE71BB-E5C7-1241-9CEE-E8EC4A62DE17}" destId="{79DEC18C-BDBF-D14B-A455-875999776F0D}" srcOrd="0" destOrd="0" presId="urn:microsoft.com/office/officeart/2005/8/layout/default"/>
    <dgm:cxn modelId="{8A7AB722-6071-8241-BE25-57801699FAB3}" type="presOf" srcId="{52303FB3-5751-D64C-B297-40768A7E9D66}" destId="{6DB46F86-DA67-B84A-AD81-D6E12CA6CA64}" srcOrd="0" destOrd="0" presId="urn:microsoft.com/office/officeart/2005/8/layout/default"/>
    <dgm:cxn modelId="{D1EE5324-D0B7-D04B-A7C1-9885B8F626D0}" srcId="{3995BCD2-017F-DC4C-8CF4-7B6BD5CB940A}" destId="{43B2D71A-9C6D-6944-9D65-124E4FA4C4AF}" srcOrd="7" destOrd="0" parTransId="{D25649FE-80A3-FC40-9956-0C4D736FCE4C}" sibTransId="{8528EAC1-303F-6843-95E1-FA98D8D03A27}"/>
    <dgm:cxn modelId="{FD506032-F78E-194E-86C1-E065DFB8CA0C}" srcId="{3995BCD2-017F-DC4C-8CF4-7B6BD5CB940A}" destId="{FE584B6E-1B18-8B4C-90BA-9B36312C2305}" srcOrd="3" destOrd="0" parTransId="{BBB6F081-0CED-0F4B-80E8-867E70F32FF6}" sibTransId="{E068D355-6CBE-4E4F-8097-D561B72D6FFC}"/>
    <dgm:cxn modelId="{9FD17142-30A5-DA44-9F75-52811195CE80}" srcId="{3995BCD2-017F-DC4C-8CF4-7B6BD5CB940A}" destId="{33788F1A-5AC1-B941-A4BC-AE1B7F3A527B}" srcOrd="6" destOrd="0" parTransId="{1A3F6B10-9612-6F46-A98C-BBA16F217662}" sibTransId="{13BC5CC3-3CFC-124C-8B7C-6495358F2DB3}"/>
    <dgm:cxn modelId="{96DD1044-CA08-6342-B651-FCCB046C3C7C}" type="presOf" srcId="{61F52468-B2FF-F347-9438-309E9B293072}" destId="{ED3CC14B-C1B3-3A40-B4B8-DC5ABFCFE84F}" srcOrd="0" destOrd="0" presId="urn:microsoft.com/office/officeart/2005/8/layout/default"/>
    <dgm:cxn modelId="{F668FB54-D045-3540-A45B-A59000E47180}" srcId="{3995BCD2-017F-DC4C-8CF4-7B6BD5CB940A}" destId="{0C6C60CC-7899-134B-9F05-C67A9DB3D9BE}" srcOrd="2" destOrd="0" parTransId="{D93B9E22-4AFC-E841-B81F-99F2E60593AE}" sibTransId="{C65256D7-6A4D-CC4E-B191-03FD04528D4D}"/>
    <dgm:cxn modelId="{62C13B56-DDAA-7F4A-9170-CAD5E88BD3E0}" srcId="{3995BCD2-017F-DC4C-8CF4-7B6BD5CB940A}" destId="{52303FB3-5751-D64C-B297-40768A7E9D66}" srcOrd="0" destOrd="0" parTransId="{7E8B9516-8691-CF41-844B-EF33E39E255A}" sibTransId="{EAF8E6B7-2FEE-644C-80D0-3090FB347CE6}"/>
    <dgm:cxn modelId="{D716A683-8BE4-5D46-A004-F1EC76B361E1}" type="presOf" srcId="{0C6C60CC-7899-134B-9F05-C67A9DB3D9BE}" destId="{95DF1138-390E-EA48-850C-17264F1433C9}" srcOrd="0" destOrd="0" presId="urn:microsoft.com/office/officeart/2005/8/layout/default"/>
    <dgm:cxn modelId="{FBC4148A-5CF6-1147-BED9-8EE79B965E36}" srcId="{3995BCD2-017F-DC4C-8CF4-7B6BD5CB940A}" destId="{55EE71BB-E5C7-1241-9CEE-E8EC4A62DE17}" srcOrd="5" destOrd="0" parTransId="{BE3B7461-B37A-5C4C-BB68-F1F8B537EBEA}" sibTransId="{92D5ED01-A1B4-474E-A1B0-14D970F1429E}"/>
    <dgm:cxn modelId="{444E9498-7F33-A04C-8637-2D3AD6315014}" type="presOf" srcId="{43B2D71A-9C6D-6944-9D65-124E4FA4C4AF}" destId="{D993A83C-1B34-C640-AA90-BFEFA71BC66E}" srcOrd="0" destOrd="0" presId="urn:microsoft.com/office/officeart/2005/8/layout/default"/>
    <dgm:cxn modelId="{2BDB14A3-FB83-C94B-8F77-64150C8A96AD}" srcId="{3995BCD2-017F-DC4C-8CF4-7B6BD5CB940A}" destId="{D85686CE-5819-9E44-99C9-FB8669ECE237}" srcOrd="4" destOrd="0" parTransId="{3C83D688-8459-004C-9D74-273D3FA4F5B7}" sibTransId="{F27391FE-B2EF-F841-98F3-A43A959C5853}"/>
    <dgm:cxn modelId="{A39BCFB0-20F6-6E45-A4EC-BCFEAB7C15D0}" type="presOf" srcId="{D85686CE-5819-9E44-99C9-FB8669ECE237}" destId="{6CFCCFC5-0E26-3A41-B073-268AB4A41915}" srcOrd="0" destOrd="0" presId="urn:microsoft.com/office/officeart/2005/8/layout/default"/>
    <dgm:cxn modelId="{2EFB23B7-5A4B-C04E-9393-FFC2D7A57B9E}" type="presOf" srcId="{3995BCD2-017F-DC4C-8CF4-7B6BD5CB940A}" destId="{C6CC4452-14BF-3849-9627-9952B3B5904C}" srcOrd="0" destOrd="0" presId="urn:microsoft.com/office/officeart/2005/8/layout/default"/>
    <dgm:cxn modelId="{E1AC64BB-2D5B-AF46-97D8-331593515548}" type="presOf" srcId="{33788F1A-5AC1-B941-A4BC-AE1B7F3A527B}" destId="{EB0C10E0-65E1-974B-9CBA-6F495A193058}" srcOrd="0" destOrd="0" presId="urn:microsoft.com/office/officeart/2005/8/layout/default"/>
    <dgm:cxn modelId="{C1CE3FD0-AE5A-2341-82F6-65CC918917D8}" type="presOf" srcId="{FE584B6E-1B18-8B4C-90BA-9B36312C2305}" destId="{C2465E71-4B1D-A14F-ADDC-5E6B088587CD}" srcOrd="0" destOrd="0" presId="urn:microsoft.com/office/officeart/2005/8/layout/default"/>
    <dgm:cxn modelId="{6B9BC3A1-0727-9446-8A7F-56145824545E}" type="presParOf" srcId="{C6CC4452-14BF-3849-9627-9952B3B5904C}" destId="{6DB46F86-DA67-B84A-AD81-D6E12CA6CA64}" srcOrd="0" destOrd="0" presId="urn:microsoft.com/office/officeart/2005/8/layout/default"/>
    <dgm:cxn modelId="{E4971D8D-41B8-3349-B9CA-91169CCD00A0}" type="presParOf" srcId="{C6CC4452-14BF-3849-9627-9952B3B5904C}" destId="{82AD99DF-C3EF-CC43-85EA-CB86FAF2ECBC}" srcOrd="1" destOrd="0" presId="urn:microsoft.com/office/officeart/2005/8/layout/default"/>
    <dgm:cxn modelId="{B149BFA7-B470-AB4F-A604-9E3ECE8ED4B9}" type="presParOf" srcId="{C6CC4452-14BF-3849-9627-9952B3B5904C}" destId="{ED3CC14B-C1B3-3A40-B4B8-DC5ABFCFE84F}" srcOrd="2" destOrd="0" presId="urn:microsoft.com/office/officeart/2005/8/layout/default"/>
    <dgm:cxn modelId="{F6E4A66D-7988-AB4C-8724-5F69A78BC0B8}" type="presParOf" srcId="{C6CC4452-14BF-3849-9627-9952B3B5904C}" destId="{1A85E3B7-9AF8-7143-8D16-25330125F931}" srcOrd="3" destOrd="0" presId="urn:microsoft.com/office/officeart/2005/8/layout/default"/>
    <dgm:cxn modelId="{5A6A7B28-5A82-5D4E-9A9C-2C4FF6E7D136}" type="presParOf" srcId="{C6CC4452-14BF-3849-9627-9952B3B5904C}" destId="{95DF1138-390E-EA48-850C-17264F1433C9}" srcOrd="4" destOrd="0" presId="urn:microsoft.com/office/officeart/2005/8/layout/default"/>
    <dgm:cxn modelId="{4B2D2C19-5C46-B845-9203-D9B667AA4C20}" type="presParOf" srcId="{C6CC4452-14BF-3849-9627-9952B3B5904C}" destId="{4F0EF05A-9F3F-834A-BA0A-2C62312BB49A}" srcOrd="5" destOrd="0" presId="urn:microsoft.com/office/officeart/2005/8/layout/default"/>
    <dgm:cxn modelId="{55A013B7-EE13-7941-9533-202787B1453B}" type="presParOf" srcId="{C6CC4452-14BF-3849-9627-9952B3B5904C}" destId="{C2465E71-4B1D-A14F-ADDC-5E6B088587CD}" srcOrd="6" destOrd="0" presId="urn:microsoft.com/office/officeart/2005/8/layout/default"/>
    <dgm:cxn modelId="{B83CC660-0AA7-8F48-9F89-69DACBC496EC}" type="presParOf" srcId="{C6CC4452-14BF-3849-9627-9952B3B5904C}" destId="{9A0C2C1A-F2BF-5347-8679-175FBD3FEDDE}" srcOrd="7" destOrd="0" presId="urn:microsoft.com/office/officeart/2005/8/layout/default"/>
    <dgm:cxn modelId="{37D3ECC0-4A8B-9E47-811B-1720D9EC0A98}" type="presParOf" srcId="{C6CC4452-14BF-3849-9627-9952B3B5904C}" destId="{6CFCCFC5-0E26-3A41-B073-268AB4A41915}" srcOrd="8" destOrd="0" presId="urn:microsoft.com/office/officeart/2005/8/layout/default"/>
    <dgm:cxn modelId="{FDBFDF9A-93BC-634E-9837-AC03E1FFAB0C}" type="presParOf" srcId="{C6CC4452-14BF-3849-9627-9952B3B5904C}" destId="{63C45231-078D-5F4F-9346-0015D2AB27BE}" srcOrd="9" destOrd="0" presId="urn:microsoft.com/office/officeart/2005/8/layout/default"/>
    <dgm:cxn modelId="{440CF09C-4B23-2149-93CF-0DB869A0D5A1}" type="presParOf" srcId="{C6CC4452-14BF-3849-9627-9952B3B5904C}" destId="{79DEC18C-BDBF-D14B-A455-875999776F0D}" srcOrd="10" destOrd="0" presId="urn:microsoft.com/office/officeart/2005/8/layout/default"/>
    <dgm:cxn modelId="{38A02A3F-F24F-AA44-A8DA-E6AFD325345C}" type="presParOf" srcId="{C6CC4452-14BF-3849-9627-9952B3B5904C}" destId="{91BFB5FC-DC02-B94D-A514-2571929EB8E7}" srcOrd="11" destOrd="0" presId="urn:microsoft.com/office/officeart/2005/8/layout/default"/>
    <dgm:cxn modelId="{F385B242-2DF0-DD48-AAFB-AD6CC9C9C283}" type="presParOf" srcId="{C6CC4452-14BF-3849-9627-9952B3B5904C}" destId="{EB0C10E0-65E1-974B-9CBA-6F495A193058}" srcOrd="12" destOrd="0" presId="urn:microsoft.com/office/officeart/2005/8/layout/default"/>
    <dgm:cxn modelId="{CAE3048C-AA19-FC41-BE85-997E6F90A5C0}" type="presParOf" srcId="{C6CC4452-14BF-3849-9627-9952B3B5904C}" destId="{00D463A5-4FC1-B246-A4DE-90FB25AF3E84}" srcOrd="13" destOrd="0" presId="urn:microsoft.com/office/officeart/2005/8/layout/default"/>
    <dgm:cxn modelId="{6D883B99-6AC9-0645-B332-F541BDE10F53}" type="presParOf" srcId="{C6CC4452-14BF-3849-9627-9952B3B5904C}" destId="{D993A83C-1B34-C640-AA90-BFEFA71BC66E}"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ACF695-D870-CC47-8E8D-ACCCF76F3A93}" type="doc">
      <dgm:prSet loTypeId="urn:microsoft.com/office/officeart/2005/8/layout/venn1" loCatId="relationship" qsTypeId="urn:microsoft.com/office/officeart/2005/8/quickstyle/simple1" qsCatId="simple" csTypeId="urn:microsoft.com/office/officeart/2005/8/colors/accent1_3" csCatId="accent1"/>
      <dgm:spPr/>
      <dgm:t>
        <a:bodyPr/>
        <a:lstStyle/>
        <a:p>
          <a:endParaRPr lang="en-US"/>
        </a:p>
      </dgm:t>
    </dgm:pt>
    <dgm:pt modelId="{3B8F3A5D-193C-2844-B8C8-7DBFFBBFFF46}">
      <dgm:prSet/>
      <dgm:spPr/>
      <dgm:t>
        <a:bodyPr/>
        <a:lstStyle/>
        <a:p>
          <a:r>
            <a:rPr lang="en-US" b="1" i="0"/>
            <a:t>Prioritize Web Tickets</a:t>
          </a:r>
          <a:r>
            <a:rPr lang="en-US" b="0" i="0"/>
            <a:t>: Web tickets have the highest volume (332) and also the highest SLA breach rate at 87%. An immediate review of the procedures and resources allocated to web-generated tickets is recommended.</a:t>
          </a:r>
          <a:endParaRPr lang="en-TH"/>
        </a:p>
      </dgm:t>
    </dgm:pt>
    <dgm:pt modelId="{1F04A896-7F0C-5648-BBE0-B660C7FF64C6}" type="parTrans" cxnId="{487AB8DC-0A0E-3645-8184-B403102BEE04}">
      <dgm:prSet/>
      <dgm:spPr/>
      <dgm:t>
        <a:bodyPr/>
        <a:lstStyle/>
        <a:p>
          <a:endParaRPr lang="en-US"/>
        </a:p>
      </dgm:t>
    </dgm:pt>
    <dgm:pt modelId="{9276AE55-76D0-7344-9455-C79ACB725CFE}" type="sibTrans" cxnId="{487AB8DC-0A0E-3645-8184-B403102BEE04}">
      <dgm:prSet/>
      <dgm:spPr/>
      <dgm:t>
        <a:bodyPr/>
        <a:lstStyle/>
        <a:p>
          <a:endParaRPr lang="en-US"/>
        </a:p>
      </dgm:t>
    </dgm:pt>
    <dgm:pt modelId="{1B690BD7-1BDB-6541-ACF9-B3CB31C3FB7A}">
      <dgm:prSet/>
      <dgm:spPr/>
      <dgm:t>
        <a:bodyPr/>
        <a:lstStyle/>
        <a:p>
          <a:r>
            <a:rPr lang="en-US" b="1" i="0"/>
            <a:t>Review Email Processes</a:t>
          </a:r>
          <a:r>
            <a:rPr lang="en-US" b="0" i="0"/>
            <a:t>: Email also shows a high SLA breach percentage (77%) but with a lower volume (26). It might indicate that the process for handling email tickets may not be as efficient as it should be.</a:t>
          </a:r>
          <a:endParaRPr lang="en-TH"/>
        </a:p>
      </dgm:t>
    </dgm:pt>
    <dgm:pt modelId="{D5C964E5-3DF7-9745-9360-E6D73A43DBD8}" type="parTrans" cxnId="{FECE7024-6088-A14C-8E0A-D683E63CDFB9}">
      <dgm:prSet/>
      <dgm:spPr/>
      <dgm:t>
        <a:bodyPr/>
        <a:lstStyle/>
        <a:p>
          <a:endParaRPr lang="en-US"/>
        </a:p>
      </dgm:t>
    </dgm:pt>
    <dgm:pt modelId="{F2C37B09-11AF-354C-BDA1-C562DB6C5A6B}" type="sibTrans" cxnId="{FECE7024-6088-A14C-8E0A-D683E63CDFB9}">
      <dgm:prSet/>
      <dgm:spPr/>
      <dgm:t>
        <a:bodyPr/>
        <a:lstStyle/>
        <a:p>
          <a:endParaRPr lang="en-US"/>
        </a:p>
      </dgm:t>
    </dgm:pt>
    <dgm:pt modelId="{686312FF-9E4E-C242-890A-C1E776C2B037}">
      <dgm:prSet/>
      <dgm:spPr/>
      <dgm:t>
        <a:bodyPr/>
        <a:lstStyle/>
        <a:p>
          <a:r>
            <a:rPr lang="en-US" b="1" i="0"/>
            <a:t>Training on Phone Support</a:t>
          </a:r>
          <a:r>
            <a:rPr lang="en-US" b="0" i="0"/>
            <a:t>: Phone has the second-lowest SLA breach rate (38%), but given its importance as a channel, training should be provided to further reduce this rate.</a:t>
          </a:r>
          <a:endParaRPr lang="en-TH"/>
        </a:p>
      </dgm:t>
    </dgm:pt>
    <dgm:pt modelId="{681A1C86-C3FC-8044-BD7F-8901943080A0}" type="parTrans" cxnId="{4D5505EA-2BFF-1049-B4F4-9A4CF5A9DA31}">
      <dgm:prSet/>
      <dgm:spPr/>
      <dgm:t>
        <a:bodyPr/>
        <a:lstStyle/>
        <a:p>
          <a:endParaRPr lang="en-US"/>
        </a:p>
      </dgm:t>
    </dgm:pt>
    <dgm:pt modelId="{82A821BD-5EE0-644F-9288-582B9D3638EA}" type="sibTrans" cxnId="{4D5505EA-2BFF-1049-B4F4-9A4CF5A9DA31}">
      <dgm:prSet/>
      <dgm:spPr/>
      <dgm:t>
        <a:bodyPr/>
        <a:lstStyle/>
        <a:p>
          <a:endParaRPr lang="en-US"/>
        </a:p>
      </dgm:t>
    </dgm:pt>
    <dgm:pt modelId="{4EB91422-FCAE-E54E-9884-4C64BA6617E1}">
      <dgm:prSet/>
      <dgm:spPr/>
      <dgm:t>
        <a:bodyPr/>
        <a:lstStyle/>
        <a:p>
          <a:r>
            <a:rPr lang="en-US" b="1" i="0"/>
            <a:t>Evaluate 'Other' Category</a:t>
          </a:r>
          <a:r>
            <a:rPr lang="en-US" b="0" i="0"/>
            <a:t>: Although the volume is low for the 'Other' category, it has a 50% breach rate. It would be useful to understand what constitutes 'Other' and whether a specific approach is needed for these tickets.</a:t>
          </a:r>
          <a:endParaRPr lang="en-TH"/>
        </a:p>
      </dgm:t>
    </dgm:pt>
    <dgm:pt modelId="{57FE2D34-466B-BA4A-8A30-420823931EC8}" type="parTrans" cxnId="{B12AEF22-B297-2B42-BAE6-F5AB6E832B90}">
      <dgm:prSet/>
      <dgm:spPr/>
      <dgm:t>
        <a:bodyPr/>
        <a:lstStyle/>
        <a:p>
          <a:endParaRPr lang="en-US"/>
        </a:p>
      </dgm:t>
    </dgm:pt>
    <dgm:pt modelId="{0A40031E-C127-994E-B16D-3178E786406D}" type="sibTrans" cxnId="{B12AEF22-B297-2B42-BAE6-F5AB6E832B90}">
      <dgm:prSet/>
      <dgm:spPr/>
      <dgm:t>
        <a:bodyPr/>
        <a:lstStyle/>
        <a:p>
          <a:endParaRPr lang="en-US"/>
        </a:p>
      </dgm:t>
    </dgm:pt>
    <dgm:pt modelId="{53B92864-337A-1541-95C8-AD9F30AD9F7A}">
      <dgm:prSet/>
      <dgm:spPr/>
      <dgm:t>
        <a:bodyPr/>
        <a:lstStyle/>
        <a:p>
          <a:r>
            <a:rPr lang="en-US" b="1" i="0"/>
            <a:t>Resource Reallocation</a:t>
          </a:r>
          <a:r>
            <a:rPr lang="en-US" b="0" i="0"/>
            <a:t>: Given the high breach rates in Web and Email sources, consider reallocating resources to better manage these channels. This might mean more staff or better technology to manage the incoming requests.</a:t>
          </a:r>
          <a:endParaRPr lang="en-TH"/>
        </a:p>
      </dgm:t>
    </dgm:pt>
    <dgm:pt modelId="{A982AE2A-712F-994B-833B-FE8CD780D6A3}" type="parTrans" cxnId="{15C456A9-F518-D241-BB4D-49EB0D4005E5}">
      <dgm:prSet/>
      <dgm:spPr/>
      <dgm:t>
        <a:bodyPr/>
        <a:lstStyle/>
        <a:p>
          <a:endParaRPr lang="en-US"/>
        </a:p>
      </dgm:t>
    </dgm:pt>
    <dgm:pt modelId="{BF7F9734-4891-794A-906F-53294BE24062}" type="sibTrans" cxnId="{15C456A9-F518-D241-BB4D-49EB0D4005E5}">
      <dgm:prSet/>
      <dgm:spPr/>
      <dgm:t>
        <a:bodyPr/>
        <a:lstStyle/>
        <a:p>
          <a:endParaRPr lang="en-US"/>
        </a:p>
      </dgm:t>
    </dgm:pt>
    <dgm:pt modelId="{23D94FF1-8CF3-D54A-B373-86E5A6DA3D45}">
      <dgm:prSet/>
      <dgm:spPr/>
      <dgm:t>
        <a:bodyPr/>
        <a:lstStyle/>
        <a:p>
          <a:r>
            <a:rPr lang="en-US" b="1" i="0"/>
            <a:t>Automated Triage for Web and Email</a:t>
          </a:r>
          <a:r>
            <a:rPr lang="en-US" b="0" i="0"/>
            <a:t>: Due to high breach percentages, consider implementing an automated system for initial sorting and tagging of tickets, to speed up the processing time.</a:t>
          </a:r>
          <a:endParaRPr lang="en-TH"/>
        </a:p>
      </dgm:t>
    </dgm:pt>
    <dgm:pt modelId="{8B39C583-6E35-F44D-A023-400D5C6070E9}" type="parTrans" cxnId="{60F44B13-A4F3-6B43-B86F-5D137AA25244}">
      <dgm:prSet/>
      <dgm:spPr/>
      <dgm:t>
        <a:bodyPr/>
        <a:lstStyle/>
        <a:p>
          <a:endParaRPr lang="en-US"/>
        </a:p>
      </dgm:t>
    </dgm:pt>
    <dgm:pt modelId="{C9592434-2789-CB45-81A6-073EFD933CF0}" type="sibTrans" cxnId="{60F44B13-A4F3-6B43-B86F-5D137AA25244}">
      <dgm:prSet/>
      <dgm:spPr/>
      <dgm:t>
        <a:bodyPr/>
        <a:lstStyle/>
        <a:p>
          <a:endParaRPr lang="en-US"/>
        </a:p>
      </dgm:t>
    </dgm:pt>
    <dgm:pt modelId="{7DAA8557-B9EA-F64C-9836-FBA4903A61A8}">
      <dgm:prSet/>
      <dgm:spPr/>
      <dgm:t>
        <a:bodyPr/>
        <a:lstStyle/>
        <a:p>
          <a:r>
            <a:rPr lang="en-US" b="1" i="0"/>
            <a:t>Quality Check</a:t>
          </a:r>
          <a:r>
            <a:rPr lang="en-US" b="0" i="0"/>
            <a:t>: Introduce regular quality checks to understand the root causes for breaches and implement corrective measures specifically targeted at the most common reasons.</a:t>
          </a:r>
          <a:endParaRPr lang="en-TH"/>
        </a:p>
      </dgm:t>
    </dgm:pt>
    <dgm:pt modelId="{3265A76A-8473-2241-9728-DF16FE4500F7}" type="parTrans" cxnId="{8AC0102E-43EC-3345-BB4D-13959F0D3D74}">
      <dgm:prSet/>
      <dgm:spPr/>
      <dgm:t>
        <a:bodyPr/>
        <a:lstStyle/>
        <a:p>
          <a:endParaRPr lang="en-US"/>
        </a:p>
      </dgm:t>
    </dgm:pt>
    <dgm:pt modelId="{F86294FF-20A4-474E-8259-F717530F6A33}" type="sibTrans" cxnId="{8AC0102E-43EC-3345-BB4D-13959F0D3D74}">
      <dgm:prSet/>
      <dgm:spPr/>
      <dgm:t>
        <a:bodyPr/>
        <a:lstStyle/>
        <a:p>
          <a:endParaRPr lang="en-US"/>
        </a:p>
      </dgm:t>
    </dgm:pt>
    <dgm:pt modelId="{A239156C-365D-7846-BBC5-225A9BB3B834}" type="pres">
      <dgm:prSet presAssocID="{60ACF695-D870-CC47-8E8D-ACCCF76F3A93}" presName="compositeShape" presStyleCnt="0">
        <dgm:presLayoutVars>
          <dgm:chMax val="7"/>
          <dgm:dir/>
          <dgm:resizeHandles val="exact"/>
        </dgm:presLayoutVars>
      </dgm:prSet>
      <dgm:spPr/>
    </dgm:pt>
    <dgm:pt modelId="{30123CFC-FA20-5942-BF8B-7DD298909EFA}" type="pres">
      <dgm:prSet presAssocID="{3B8F3A5D-193C-2844-B8C8-7DBFFBBFFF46}" presName="circ1" presStyleLbl="vennNode1" presStyleIdx="0" presStyleCnt="7"/>
      <dgm:spPr/>
    </dgm:pt>
    <dgm:pt modelId="{D8CDE0FF-87D7-B948-B1EE-8E4FE1A79AC7}" type="pres">
      <dgm:prSet presAssocID="{3B8F3A5D-193C-2844-B8C8-7DBFFBBFFF46}" presName="circ1Tx" presStyleLbl="revTx" presStyleIdx="0" presStyleCnt="0">
        <dgm:presLayoutVars>
          <dgm:chMax val="0"/>
          <dgm:chPref val="0"/>
          <dgm:bulletEnabled val="1"/>
        </dgm:presLayoutVars>
      </dgm:prSet>
      <dgm:spPr/>
    </dgm:pt>
    <dgm:pt modelId="{ABAC9326-348C-034D-AFB8-49DE03CEFAD2}" type="pres">
      <dgm:prSet presAssocID="{1B690BD7-1BDB-6541-ACF9-B3CB31C3FB7A}" presName="circ2" presStyleLbl="vennNode1" presStyleIdx="1" presStyleCnt="7"/>
      <dgm:spPr/>
    </dgm:pt>
    <dgm:pt modelId="{330BDBDA-3CA0-284E-9D91-DA480F484A52}" type="pres">
      <dgm:prSet presAssocID="{1B690BD7-1BDB-6541-ACF9-B3CB31C3FB7A}" presName="circ2Tx" presStyleLbl="revTx" presStyleIdx="0" presStyleCnt="0">
        <dgm:presLayoutVars>
          <dgm:chMax val="0"/>
          <dgm:chPref val="0"/>
          <dgm:bulletEnabled val="1"/>
        </dgm:presLayoutVars>
      </dgm:prSet>
      <dgm:spPr/>
    </dgm:pt>
    <dgm:pt modelId="{02FE0D6C-9173-9B42-ADBA-A5A8A5F14D28}" type="pres">
      <dgm:prSet presAssocID="{686312FF-9E4E-C242-890A-C1E776C2B037}" presName="circ3" presStyleLbl="vennNode1" presStyleIdx="2" presStyleCnt="7"/>
      <dgm:spPr/>
    </dgm:pt>
    <dgm:pt modelId="{86F72579-F76E-8244-B568-51395E3A103B}" type="pres">
      <dgm:prSet presAssocID="{686312FF-9E4E-C242-890A-C1E776C2B037}" presName="circ3Tx" presStyleLbl="revTx" presStyleIdx="0" presStyleCnt="0">
        <dgm:presLayoutVars>
          <dgm:chMax val="0"/>
          <dgm:chPref val="0"/>
          <dgm:bulletEnabled val="1"/>
        </dgm:presLayoutVars>
      </dgm:prSet>
      <dgm:spPr/>
    </dgm:pt>
    <dgm:pt modelId="{3E92E5FB-33D0-0540-A5F9-4327F9A17DB4}" type="pres">
      <dgm:prSet presAssocID="{4EB91422-FCAE-E54E-9884-4C64BA6617E1}" presName="circ4" presStyleLbl="vennNode1" presStyleIdx="3" presStyleCnt="7"/>
      <dgm:spPr/>
    </dgm:pt>
    <dgm:pt modelId="{94EB63CB-26BD-6841-A9F2-32F18DDB3EAB}" type="pres">
      <dgm:prSet presAssocID="{4EB91422-FCAE-E54E-9884-4C64BA6617E1}" presName="circ4Tx" presStyleLbl="revTx" presStyleIdx="0" presStyleCnt="0">
        <dgm:presLayoutVars>
          <dgm:chMax val="0"/>
          <dgm:chPref val="0"/>
          <dgm:bulletEnabled val="1"/>
        </dgm:presLayoutVars>
      </dgm:prSet>
      <dgm:spPr/>
    </dgm:pt>
    <dgm:pt modelId="{459B3801-423B-7B49-851C-5AFAB6AD343B}" type="pres">
      <dgm:prSet presAssocID="{53B92864-337A-1541-95C8-AD9F30AD9F7A}" presName="circ5" presStyleLbl="vennNode1" presStyleIdx="4" presStyleCnt="7"/>
      <dgm:spPr/>
    </dgm:pt>
    <dgm:pt modelId="{B88E3763-A074-2B49-BB1B-34355D3E363F}" type="pres">
      <dgm:prSet presAssocID="{53B92864-337A-1541-95C8-AD9F30AD9F7A}" presName="circ5Tx" presStyleLbl="revTx" presStyleIdx="0" presStyleCnt="0">
        <dgm:presLayoutVars>
          <dgm:chMax val="0"/>
          <dgm:chPref val="0"/>
          <dgm:bulletEnabled val="1"/>
        </dgm:presLayoutVars>
      </dgm:prSet>
      <dgm:spPr/>
    </dgm:pt>
    <dgm:pt modelId="{D5B40662-2ADD-2D40-896B-1097689DB10D}" type="pres">
      <dgm:prSet presAssocID="{23D94FF1-8CF3-D54A-B373-86E5A6DA3D45}" presName="circ6" presStyleLbl="vennNode1" presStyleIdx="5" presStyleCnt="7"/>
      <dgm:spPr/>
    </dgm:pt>
    <dgm:pt modelId="{4615632F-E7AC-1642-8029-16A526505536}" type="pres">
      <dgm:prSet presAssocID="{23D94FF1-8CF3-D54A-B373-86E5A6DA3D45}" presName="circ6Tx" presStyleLbl="revTx" presStyleIdx="0" presStyleCnt="0">
        <dgm:presLayoutVars>
          <dgm:chMax val="0"/>
          <dgm:chPref val="0"/>
          <dgm:bulletEnabled val="1"/>
        </dgm:presLayoutVars>
      </dgm:prSet>
      <dgm:spPr/>
    </dgm:pt>
    <dgm:pt modelId="{EAC3DCFB-4209-DB42-8A9F-89964E7243D0}" type="pres">
      <dgm:prSet presAssocID="{7DAA8557-B9EA-F64C-9836-FBA4903A61A8}" presName="circ7" presStyleLbl="vennNode1" presStyleIdx="6" presStyleCnt="7"/>
      <dgm:spPr/>
    </dgm:pt>
    <dgm:pt modelId="{BD6C2A7E-D704-FA48-8EF6-AF3F294D4752}" type="pres">
      <dgm:prSet presAssocID="{7DAA8557-B9EA-F64C-9836-FBA4903A61A8}" presName="circ7Tx" presStyleLbl="revTx" presStyleIdx="0" presStyleCnt="0">
        <dgm:presLayoutVars>
          <dgm:chMax val="0"/>
          <dgm:chPref val="0"/>
          <dgm:bulletEnabled val="1"/>
        </dgm:presLayoutVars>
      </dgm:prSet>
      <dgm:spPr/>
    </dgm:pt>
  </dgm:ptLst>
  <dgm:cxnLst>
    <dgm:cxn modelId="{60F44B13-A4F3-6B43-B86F-5D137AA25244}" srcId="{60ACF695-D870-CC47-8E8D-ACCCF76F3A93}" destId="{23D94FF1-8CF3-D54A-B373-86E5A6DA3D45}" srcOrd="5" destOrd="0" parTransId="{8B39C583-6E35-F44D-A023-400D5C6070E9}" sibTransId="{C9592434-2789-CB45-81A6-073EFD933CF0}"/>
    <dgm:cxn modelId="{B12AEF22-B297-2B42-BAE6-F5AB6E832B90}" srcId="{60ACF695-D870-CC47-8E8D-ACCCF76F3A93}" destId="{4EB91422-FCAE-E54E-9884-4C64BA6617E1}" srcOrd="3" destOrd="0" parTransId="{57FE2D34-466B-BA4A-8A30-420823931EC8}" sibTransId="{0A40031E-C127-994E-B16D-3178E786406D}"/>
    <dgm:cxn modelId="{FECE7024-6088-A14C-8E0A-D683E63CDFB9}" srcId="{60ACF695-D870-CC47-8E8D-ACCCF76F3A93}" destId="{1B690BD7-1BDB-6541-ACF9-B3CB31C3FB7A}" srcOrd="1" destOrd="0" parTransId="{D5C964E5-3DF7-9745-9360-E6D73A43DBD8}" sibTransId="{F2C37B09-11AF-354C-BDA1-C562DB6C5A6B}"/>
    <dgm:cxn modelId="{8AC0102E-43EC-3345-BB4D-13959F0D3D74}" srcId="{60ACF695-D870-CC47-8E8D-ACCCF76F3A93}" destId="{7DAA8557-B9EA-F64C-9836-FBA4903A61A8}" srcOrd="6" destOrd="0" parTransId="{3265A76A-8473-2241-9728-DF16FE4500F7}" sibTransId="{F86294FF-20A4-474E-8259-F717530F6A33}"/>
    <dgm:cxn modelId="{C1A35D67-1247-5242-9782-54FC972DFBD6}" type="presOf" srcId="{4EB91422-FCAE-E54E-9884-4C64BA6617E1}" destId="{94EB63CB-26BD-6841-A9F2-32F18DDB3EAB}" srcOrd="0" destOrd="0" presId="urn:microsoft.com/office/officeart/2005/8/layout/venn1"/>
    <dgm:cxn modelId="{12213D7E-4D78-1446-8D95-B2F29B88AE43}" type="presOf" srcId="{3B8F3A5D-193C-2844-B8C8-7DBFFBBFFF46}" destId="{D8CDE0FF-87D7-B948-B1EE-8E4FE1A79AC7}" srcOrd="0" destOrd="0" presId="urn:microsoft.com/office/officeart/2005/8/layout/venn1"/>
    <dgm:cxn modelId="{9CB1128A-4F25-9E48-A6B5-78862108966C}" type="presOf" srcId="{60ACF695-D870-CC47-8E8D-ACCCF76F3A93}" destId="{A239156C-365D-7846-BBC5-225A9BB3B834}" srcOrd="0" destOrd="0" presId="urn:microsoft.com/office/officeart/2005/8/layout/venn1"/>
    <dgm:cxn modelId="{4EE8C2A1-F6C7-3C47-AEEA-2E082F4A4FF5}" type="presOf" srcId="{686312FF-9E4E-C242-890A-C1E776C2B037}" destId="{86F72579-F76E-8244-B568-51395E3A103B}" srcOrd="0" destOrd="0" presId="urn:microsoft.com/office/officeart/2005/8/layout/venn1"/>
    <dgm:cxn modelId="{15C456A9-F518-D241-BB4D-49EB0D4005E5}" srcId="{60ACF695-D870-CC47-8E8D-ACCCF76F3A93}" destId="{53B92864-337A-1541-95C8-AD9F30AD9F7A}" srcOrd="4" destOrd="0" parTransId="{A982AE2A-712F-994B-833B-FE8CD780D6A3}" sibTransId="{BF7F9734-4891-794A-906F-53294BE24062}"/>
    <dgm:cxn modelId="{32AE90B4-252F-9A4C-92CA-081214C4E091}" type="presOf" srcId="{1B690BD7-1BDB-6541-ACF9-B3CB31C3FB7A}" destId="{330BDBDA-3CA0-284E-9D91-DA480F484A52}" srcOrd="0" destOrd="0" presId="urn:microsoft.com/office/officeart/2005/8/layout/venn1"/>
    <dgm:cxn modelId="{F96C46C0-88B6-2F42-B67D-F412B5C84351}" type="presOf" srcId="{53B92864-337A-1541-95C8-AD9F30AD9F7A}" destId="{B88E3763-A074-2B49-BB1B-34355D3E363F}" srcOrd="0" destOrd="0" presId="urn:microsoft.com/office/officeart/2005/8/layout/venn1"/>
    <dgm:cxn modelId="{487AB8DC-0A0E-3645-8184-B403102BEE04}" srcId="{60ACF695-D870-CC47-8E8D-ACCCF76F3A93}" destId="{3B8F3A5D-193C-2844-B8C8-7DBFFBBFFF46}" srcOrd="0" destOrd="0" parTransId="{1F04A896-7F0C-5648-BBE0-B660C7FF64C6}" sibTransId="{9276AE55-76D0-7344-9455-C79ACB725CFE}"/>
    <dgm:cxn modelId="{4D5505EA-2BFF-1049-B4F4-9A4CF5A9DA31}" srcId="{60ACF695-D870-CC47-8E8D-ACCCF76F3A93}" destId="{686312FF-9E4E-C242-890A-C1E776C2B037}" srcOrd="2" destOrd="0" parTransId="{681A1C86-C3FC-8044-BD7F-8901943080A0}" sibTransId="{82A821BD-5EE0-644F-9288-582B9D3638EA}"/>
    <dgm:cxn modelId="{715D8EEC-9343-5F43-AB0C-421069279C2F}" type="presOf" srcId="{23D94FF1-8CF3-D54A-B373-86E5A6DA3D45}" destId="{4615632F-E7AC-1642-8029-16A526505536}" srcOrd="0" destOrd="0" presId="urn:microsoft.com/office/officeart/2005/8/layout/venn1"/>
    <dgm:cxn modelId="{FA60BEF4-1BC3-464D-9D8C-66042BE588BC}" type="presOf" srcId="{7DAA8557-B9EA-F64C-9836-FBA4903A61A8}" destId="{BD6C2A7E-D704-FA48-8EF6-AF3F294D4752}" srcOrd="0" destOrd="0" presId="urn:microsoft.com/office/officeart/2005/8/layout/venn1"/>
    <dgm:cxn modelId="{66CD00E4-2910-EF42-97F3-1FEFBB5E021B}" type="presParOf" srcId="{A239156C-365D-7846-BBC5-225A9BB3B834}" destId="{30123CFC-FA20-5942-BF8B-7DD298909EFA}" srcOrd="0" destOrd="0" presId="urn:microsoft.com/office/officeart/2005/8/layout/venn1"/>
    <dgm:cxn modelId="{BAF5FC5C-6B13-8041-902F-F56818139A12}" type="presParOf" srcId="{A239156C-365D-7846-BBC5-225A9BB3B834}" destId="{D8CDE0FF-87D7-B948-B1EE-8E4FE1A79AC7}" srcOrd="1" destOrd="0" presId="urn:microsoft.com/office/officeart/2005/8/layout/venn1"/>
    <dgm:cxn modelId="{9E929B97-E2B7-3941-9052-454653C707BE}" type="presParOf" srcId="{A239156C-365D-7846-BBC5-225A9BB3B834}" destId="{ABAC9326-348C-034D-AFB8-49DE03CEFAD2}" srcOrd="2" destOrd="0" presId="urn:microsoft.com/office/officeart/2005/8/layout/venn1"/>
    <dgm:cxn modelId="{A671CA7F-F5B1-C64E-BC03-D344CA71F010}" type="presParOf" srcId="{A239156C-365D-7846-BBC5-225A9BB3B834}" destId="{330BDBDA-3CA0-284E-9D91-DA480F484A52}" srcOrd="3" destOrd="0" presId="urn:microsoft.com/office/officeart/2005/8/layout/venn1"/>
    <dgm:cxn modelId="{AFEEF952-44C5-2049-B435-447A5FFDFB34}" type="presParOf" srcId="{A239156C-365D-7846-BBC5-225A9BB3B834}" destId="{02FE0D6C-9173-9B42-ADBA-A5A8A5F14D28}" srcOrd="4" destOrd="0" presId="urn:microsoft.com/office/officeart/2005/8/layout/venn1"/>
    <dgm:cxn modelId="{36CEC8CC-A8B1-4440-8EFB-E34EA56706B5}" type="presParOf" srcId="{A239156C-365D-7846-BBC5-225A9BB3B834}" destId="{86F72579-F76E-8244-B568-51395E3A103B}" srcOrd="5" destOrd="0" presId="urn:microsoft.com/office/officeart/2005/8/layout/venn1"/>
    <dgm:cxn modelId="{F555DD27-758F-9E4C-9473-EEE7CB253E43}" type="presParOf" srcId="{A239156C-365D-7846-BBC5-225A9BB3B834}" destId="{3E92E5FB-33D0-0540-A5F9-4327F9A17DB4}" srcOrd="6" destOrd="0" presId="urn:microsoft.com/office/officeart/2005/8/layout/venn1"/>
    <dgm:cxn modelId="{DDFFE48C-90AE-BE4B-82C1-3453CD8AD8B4}" type="presParOf" srcId="{A239156C-365D-7846-BBC5-225A9BB3B834}" destId="{94EB63CB-26BD-6841-A9F2-32F18DDB3EAB}" srcOrd="7" destOrd="0" presId="urn:microsoft.com/office/officeart/2005/8/layout/venn1"/>
    <dgm:cxn modelId="{1508F1AF-E72A-3741-86C7-65A730D3995D}" type="presParOf" srcId="{A239156C-365D-7846-BBC5-225A9BB3B834}" destId="{459B3801-423B-7B49-851C-5AFAB6AD343B}" srcOrd="8" destOrd="0" presId="urn:microsoft.com/office/officeart/2005/8/layout/venn1"/>
    <dgm:cxn modelId="{D825A524-C540-7644-B70B-4E315DB21531}" type="presParOf" srcId="{A239156C-365D-7846-BBC5-225A9BB3B834}" destId="{B88E3763-A074-2B49-BB1B-34355D3E363F}" srcOrd="9" destOrd="0" presId="urn:microsoft.com/office/officeart/2005/8/layout/venn1"/>
    <dgm:cxn modelId="{083B351E-1718-4C4E-977E-BC04DA575858}" type="presParOf" srcId="{A239156C-365D-7846-BBC5-225A9BB3B834}" destId="{D5B40662-2ADD-2D40-896B-1097689DB10D}" srcOrd="10" destOrd="0" presId="urn:microsoft.com/office/officeart/2005/8/layout/venn1"/>
    <dgm:cxn modelId="{B3AE1B94-2FBC-4B4F-8B04-F9206F291003}" type="presParOf" srcId="{A239156C-365D-7846-BBC5-225A9BB3B834}" destId="{4615632F-E7AC-1642-8029-16A526505536}" srcOrd="11" destOrd="0" presId="urn:microsoft.com/office/officeart/2005/8/layout/venn1"/>
    <dgm:cxn modelId="{E6BFD57A-C20C-8E41-AE87-42788B0C955D}" type="presParOf" srcId="{A239156C-365D-7846-BBC5-225A9BB3B834}" destId="{EAC3DCFB-4209-DB42-8A9F-89964E7243D0}" srcOrd="12" destOrd="0" presId="urn:microsoft.com/office/officeart/2005/8/layout/venn1"/>
    <dgm:cxn modelId="{2D2595F8-BC2C-3A4E-992A-799B7996B2B4}" type="presParOf" srcId="{A239156C-365D-7846-BBC5-225A9BB3B834}" destId="{BD6C2A7E-D704-FA48-8EF6-AF3F294D4752}"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213C2-EB85-A543-834F-8D71C003CA24}">
      <dsp:nvSpPr>
        <dsp:cNvPr id="0" name=""/>
        <dsp:cNvSpPr/>
      </dsp:nvSpPr>
      <dsp:spPr>
        <a:xfrm>
          <a:off x="4008" y="285118"/>
          <a:ext cx="1366815" cy="683407"/>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en-US" sz="1050" b="0" i="0" kern="1200"/>
            <a:t>For High</a:t>
          </a:r>
          <a:r>
            <a:rPr lang="en-US" sz="1050" b="1" i="0" kern="1200"/>
            <a:t> </a:t>
          </a:r>
          <a:r>
            <a:rPr lang="en-US" sz="1050" b="0" i="0" kern="1200"/>
            <a:t>Breach Teams (JDE and SAP Support Teams):</a:t>
          </a:r>
          <a:endParaRPr lang="en-TH" sz="1050" kern="1200" dirty="0"/>
        </a:p>
      </dsp:txBody>
      <dsp:txXfrm>
        <a:off x="24024" y="305134"/>
        <a:ext cx="1326783" cy="643375"/>
      </dsp:txXfrm>
    </dsp:sp>
    <dsp:sp modelId="{6CE3FC67-4ED9-3242-96BE-943385B36A9A}">
      <dsp:nvSpPr>
        <dsp:cNvPr id="0" name=""/>
        <dsp:cNvSpPr/>
      </dsp:nvSpPr>
      <dsp:spPr>
        <a:xfrm>
          <a:off x="140689" y="968526"/>
          <a:ext cx="136681" cy="512555"/>
        </a:xfrm>
        <a:custGeom>
          <a:avLst/>
          <a:gdLst/>
          <a:ahLst/>
          <a:cxnLst/>
          <a:rect l="0" t="0" r="0" b="0"/>
          <a:pathLst>
            <a:path>
              <a:moveTo>
                <a:pt x="0" y="0"/>
              </a:moveTo>
              <a:lnTo>
                <a:pt x="0" y="512555"/>
              </a:lnTo>
              <a:lnTo>
                <a:pt x="136681" y="512555"/>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9D47B2-B512-5A4B-A18D-20F69E788611}">
      <dsp:nvSpPr>
        <dsp:cNvPr id="0" name=""/>
        <dsp:cNvSpPr/>
      </dsp:nvSpPr>
      <dsp:spPr>
        <a:xfrm>
          <a:off x="277371" y="1139378"/>
          <a:ext cx="1093452" cy="683407"/>
        </a:xfrm>
        <a:prstGeom prst="roundRect">
          <a:avLst>
            <a:gd name="adj" fmla="val 10000"/>
          </a:avLst>
        </a:prstGeom>
        <a:solidFill>
          <a:schemeClr val="lt1">
            <a:alpha val="9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t>Resource Allocation</a:t>
          </a:r>
          <a:endParaRPr lang="en-TH" sz="1000" kern="1200" dirty="0"/>
        </a:p>
      </dsp:txBody>
      <dsp:txXfrm>
        <a:off x="297387" y="1159394"/>
        <a:ext cx="1053420" cy="643375"/>
      </dsp:txXfrm>
    </dsp:sp>
    <dsp:sp modelId="{2230CF1C-590C-A74E-A12E-682D5934824B}">
      <dsp:nvSpPr>
        <dsp:cNvPr id="0" name=""/>
        <dsp:cNvSpPr/>
      </dsp:nvSpPr>
      <dsp:spPr>
        <a:xfrm>
          <a:off x="140689" y="968526"/>
          <a:ext cx="136681" cy="1366815"/>
        </a:xfrm>
        <a:custGeom>
          <a:avLst/>
          <a:gdLst/>
          <a:ahLst/>
          <a:cxnLst/>
          <a:rect l="0" t="0" r="0" b="0"/>
          <a:pathLst>
            <a:path>
              <a:moveTo>
                <a:pt x="0" y="0"/>
              </a:moveTo>
              <a:lnTo>
                <a:pt x="0" y="1366815"/>
              </a:lnTo>
              <a:lnTo>
                <a:pt x="136681" y="1366815"/>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505ECC-A06B-A144-9D9B-7AD6423457BD}">
      <dsp:nvSpPr>
        <dsp:cNvPr id="0" name=""/>
        <dsp:cNvSpPr/>
      </dsp:nvSpPr>
      <dsp:spPr>
        <a:xfrm>
          <a:off x="277371" y="1993637"/>
          <a:ext cx="1093452" cy="683407"/>
        </a:xfrm>
        <a:prstGeom prst="roundRect">
          <a:avLst>
            <a:gd name="adj" fmla="val 10000"/>
          </a:avLst>
        </a:prstGeom>
        <a:solidFill>
          <a:schemeClr val="lt1">
            <a:alpha val="90000"/>
            <a:hueOff val="0"/>
            <a:satOff val="0"/>
            <a:lumOff val="0"/>
            <a:alphaOff val="0"/>
          </a:schemeClr>
        </a:solidFill>
        <a:ln w="25400" cap="flat" cmpd="sng" algn="ctr">
          <a:solidFill>
            <a:schemeClr val="accent1">
              <a:shade val="80000"/>
              <a:hueOff val="14271"/>
              <a:satOff val="-2592"/>
              <a:lumOff val="372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t>Training</a:t>
          </a:r>
          <a:endParaRPr lang="en-TH" sz="1000" kern="1200" dirty="0"/>
        </a:p>
      </dsp:txBody>
      <dsp:txXfrm>
        <a:off x="297387" y="2013653"/>
        <a:ext cx="1053420" cy="643375"/>
      </dsp:txXfrm>
    </dsp:sp>
    <dsp:sp modelId="{240051A2-31EB-A84A-963E-B959A79098C4}">
      <dsp:nvSpPr>
        <dsp:cNvPr id="0" name=""/>
        <dsp:cNvSpPr/>
      </dsp:nvSpPr>
      <dsp:spPr>
        <a:xfrm>
          <a:off x="140689" y="968526"/>
          <a:ext cx="136681" cy="2221075"/>
        </a:xfrm>
        <a:custGeom>
          <a:avLst/>
          <a:gdLst/>
          <a:ahLst/>
          <a:cxnLst/>
          <a:rect l="0" t="0" r="0" b="0"/>
          <a:pathLst>
            <a:path>
              <a:moveTo>
                <a:pt x="0" y="0"/>
              </a:moveTo>
              <a:lnTo>
                <a:pt x="0" y="2221075"/>
              </a:lnTo>
              <a:lnTo>
                <a:pt x="136681" y="2221075"/>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872F1-B7FB-CC40-B689-C9CFD807B1D1}">
      <dsp:nvSpPr>
        <dsp:cNvPr id="0" name=""/>
        <dsp:cNvSpPr/>
      </dsp:nvSpPr>
      <dsp:spPr>
        <a:xfrm>
          <a:off x="277371" y="2847897"/>
          <a:ext cx="1093452" cy="683407"/>
        </a:xfrm>
        <a:prstGeom prst="roundRect">
          <a:avLst>
            <a:gd name="adj" fmla="val 10000"/>
          </a:avLst>
        </a:prstGeom>
        <a:solidFill>
          <a:schemeClr val="lt1">
            <a:alpha val="90000"/>
            <a:hueOff val="0"/>
            <a:satOff val="0"/>
            <a:lumOff val="0"/>
            <a:alphaOff val="0"/>
          </a:schemeClr>
        </a:solidFill>
        <a:ln w="25400" cap="flat" cmpd="sng" algn="ctr">
          <a:solidFill>
            <a:schemeClr val="accent1">
              <a:shade val="80000"/>
              <a:hueOff val="28543"/>
              <a:satOff val="-5183"/>
              <a:lumOff val="74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t>Review SLA Policies</a:t>
          </a:r>
          <a:endParaRPr lang="en-TH" sz="1000" kern="1200" dirty="0"/>
        </a:p>
      </dsp:txBody>
      <dsp:txXfrm>
        <a:off x="297387" y="2867913"/>
        <a:ext cx="1053420" cy="643375"/>
      </dsp:txXfrm>
    </dsp:sp>
    <dsp:sp modelId="{130DAB93-557F-3645-B1DD-772907F3BCF3}">
      <dsp:nvSpPr>
        <dsp:cNvPr id="0" name=""/>
        <dsp:cNvSpPr/>
      </dsp:nvSpPr>
      <dsp:spPr>
        <a:xfrm>
          <a:off x="1712528" y="285118"/>
          <a:ext cx="1366815" cy="683407"/>
        </a:xfrm>
        <a:prstGeom prst="roundRect">
          <a:avLst>
            <a:gd name="adj" fmla="val 10000"/>
          </a:avLst>
        </a:prstGeom>
        <a:solidFill>
          <a:schemeClr val="accent1">
            <a:shade val="80000"/>
            <a:hueOff val="28543"/>
            <a:satOff val="-5183"/>
            <a:lumOff val="74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en-US" sz="1050" b="0" i="0" kern="1200"/>
            <a:t>For Moderate Breach Teams (AWS, Workday, Network):</a:t>
          </a:r>
          <a:endParaRPr lang="en-TH" sz="1050" kern="1200" dirty="0"/>
        </a:p>
      </dsp:txBody>
      <dsp:txXfrm>
        <a:off x="1732544" y="305134"/>
        <a:ext cx="1326783" cy="643375"/>
      </dsp:txXfrm>
    </dsp:sp>
    <dsp:sp modelId="{C3F48E2B-7298-E54A-88F4-73097B92768A}">
      <dsp:nvSpPr>
        <dsp:cNvPr id="0" name=""/>
        <dsp:cNvSpPr/>
      </dsp:nvSpPr>
      <dsp:spPr>
        <a:xfrm>
          <a:off x="1849209" y="968526"/>
          <a:ext cx="136681" cy="512555"/>
        </a:xfrm>
        <a:custGeom>
          <a:avLst/>
          <a:gdLst/>
          <a:ahLst/>
          <a:cxnLst/>
          <a:rect l="0" t="0" r="0" b="0"/>
          <a:pathLst>
            <a:path>
              <a:moveTo>
                <a:pt x="0" y="0"/>
              </a:moveTo>
              <a:lnTo>
                <a:pt x="0" y="512555"/>
              </a:lnTo>
              <a:lnTo>
                <a:pt x="136681" y="512555"/>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913FDE-4DFA-D440-9644-0C846CD7C1E6}">
      <dsp:nvSpPr>
        <dsp:cNvPr id="0" name=""/>
        <dsp:cNvSpPr/>
      </dsp:nvSpPr>
      <dsp:spPr>
        <a:xfrm>
          <a:off x="1985891" y="1139378"/>
          <a:ext cx="1093452" cy="683407"/>
        </a:xfrm>
        <a:prstGeom prst="roundRect">
          <a:avLst>
            <a:gd name="adj" fmla="val 10000"/>
          </a:avLst>
        </a:prstGeom>
        <a:solidFill>
          <a:schemeClr val="lt1">
            <a:alpha val="90000"/>
            <a:hueOff val="0"/>
            <a:satOff val="0"/>
            <a:lumOff val="0"/>
            <a:alphaOff val="0"/>
          </a:schemeClr>
        </a:solidFill>
        <a:ln w="25400" cap="flat" cmpd="sng" algn="ctr">
          <a:solidFill>
            <a:schemeClr val="accent1">
              <a:shade val="80000"/>
              <a:hueOff val="42814"/>
              <a:satOff val="-7775"/>
              <a:lumOff val="111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t>Process Audit</a:t>
          </a:r>
          <a:endParaRPr lang="en-TH" sz="1000" kern="1200" dirty="0"/>
        </a:p>
      </dsp:txBody>
      <dsp:txXfrm>
        <a:off x="2005907" y="1159394"/>
        <a:ext cx="1053420" cy="643375"/>
      </dsp:txXfrm>
    </dsp:sp>
    <dsp:sp modelId="{4F7AD6C8-E2BB-F945-B56C-6E7C82823848}">
      <dsp:nvSpPr>
        <dsp:cNvPr id="0" name=""/>
        <dsp:cNvSpPr/>
      </dsp:nvSpPr>
      <dsp:spPr>
        <a:xfrm>
          <a:off x="1849209" y="968526"/>
          <a:ext cx="136681" cy="1366815"/>
        </a:xfrm>
        <a:custGeom>
          <a:avLst/>
          <a:gdLst/>
          <a:ahLst/>
          <a:cxnLst/>
          <a:rect l="0" t="0" r="0" b="0"/>
          <a:pathLst>
            <a:path>
              <a:moveTo>
                <a:pt x="0" y="0"/>
              </a:moveTo>
              <a:lnTo>
                <a:pt x="0" y="1366815"/>
              </a:lnTo>
              <a:lnTo>
                <a:pt x="136681" y="1366815"/>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5CEA4F-EC31-A540-863D-1291DC1B6156}">
      <dsp:nvSpPr>
        <dsp:cNvPr id="0" name=""/>
        <dsp:cNvSpPr/>
      </dsp:nvSpPr>
      <dsp:spPr>
        <a:xfrm>
          <a:off x="1985891" y="1993637"/>
          <a:ext cx="1093452" cy="683407"/>
        </a:xfrm>
        <a:prstGeom prst="roundRect">
          <a:avLst>
            <a:gd name="adj" fmla="val 10000"/>
          </a:avLst>
        </a:prstGeom>
        <a:solidFill>
          <a:schemeClr val="lt1">
            <a:alpha val="90000"/>
            <a:hueOff val="0"/>
            <a:satOff val="0"/>
            <a:lumOff val="0"/>
            <a:alphaOff val="0"/>
          </a:schemeClr>
        </a:solidFill>
        <a:ln w="25400" cap="flat" cmpd="sng" algn="ctr">
          <a:solidFill>
            <a:schemeClr val="accent1">
              <a:shade val="80000"/>
              <a:hueOff val="57085"/>
              <a:satOff val="-10366"/>
              <a:lumOff val="148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t>Prioritization</a:t>
          </a:r>
          <a:endParaRPr lang="en-TH" sz="1000" kern="1200" dirty="0"/>
        </a:p>
      </dsp:txBody>
      <dsp:txXfrm>
        <a:off x="2005907" y="2013653"/>
        <a:ext cx="1053420" cy="643375"/>
      </dsp:txXfrm>
    </dsp:sp>
    <dsp:sp modelId="{58718BE0-5614-5C48-89C2-8A90CAAB8F1F}">
      <dsp:nvSpPr>
        <dsp:cNvPr id="0" name=""/>
        <dsp:cNvSpPr/>
      </dsp:nvSpPr>
      <dsp:spPr>
        <a:xfrm>
          <a:off x="3421048" y="285118"/>
          <a:ext cx="1366815" cy="683407"/>
        </a:xfrm>
        <a:prstGeom prst="roundRect">
          <a:avLst>
            <a:gd name="adj" fmla="val 10000"/>
          </a:avLst>
        </a:prstGeom>
        <a:solidFill>
          <a:schemeClr val="accent1">
            <a:shade val="80000"/>
            <a:hueOff val="57085"/>
            <a:satOff val="-10366"/>
            <a:lumOff val="148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en-US" sz="1050" b="0" i="0" kern="1200"/>
            <a:t>For Low Breach Teams (Help Desk):</a:t>
          </a:r>
          <a:endParaRPr lang="en-TH" sz="1050" kern="1200" dirty="0"/>
        </a:p>
      </dsp:txBody>
      <dsp:txXfrm>
        <a:off x="3441064" y="305134"/>
        <a:ext cx="1326783" cy="643375"/>
      </dsp:txXfrm>
    </dsp:sp>
    <dsp:sp modelId="{AA192B82-1F40-6348-B034-1DCC55ACBE11}">
      <dsp:nvSpPr>
        <dsp:cNvPr id="0" name=""/>
        <dsp:cNvSpPr/>
      </dsp:nvSpPr>
      <dsp:spPr>
        <a:xfrm>
          <a:off x="3557729" y="968526"/>
          <a:ext cx="136681" cy="512555"/>
        </a:xfrm>
        <a:custGeom>
          <a:avLst/>
          <a:gdLst/>
          <a:ahLst/>
          <a:cxnLst/>
          <a:rect l="0" t="0" r="0" b="0"/>
          <a:pathLst>
            <a:path>
              <a:moveTo>
                <a:pt x="0" y="0"/>
              </a:moveTo>
              <a:lnTo>
                <a:pt x="0" y="512555"/>
              </a:lnTo>
              <a:lnTo>
                <a:pt x="136681" y="512555"/>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F8E04A-D4C0-014D-8F61-EE327F5A6292}">
      <dsp:nvSpPr>
        <dsp:cNvPr id="0" name=""/>
        <dsp:cNvSpPr/>
      </dsp:nvSpPr>
      <dsp:spPr>
        <a:xfrm>
          <a:off x="3694411" y="1139378"/>
          <a:ext cx="1093452" cy="683407"/>
        </a:xfrm>
        <a:prstGeom prst="roundRect">
          <a:avLst>
            <a:gd name="adj" fmla="val 10000"/>
          </a:avLst>
        </a:prstGeom>
        <a:solidFill>
          <a:schemeClr val="lt1">
            <a:alpha val="90000"/>
            <a:hueOff val="0"/>
            <a:satOff val="0"/>
            <a:lumOff val="0"/>
            <a:alphaOff val="0"/>
          </a:schemeClr>
        </a:solidFill>
        <a:ln w="25400" cap="flat" cmpd="sng" algn="ctr">
          <a:solidFill>
            <a:schemeClr val="accent1">
              <a:shade val="80000"/>
              <a:hueOff val="71357"/>
              <a:satOff val="-12958"/>
              <a:lumOff val="1860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t>Best Practices</a:t>
          </a:r>
          <a:endParaRPr lang="en-TH" sz="1000" kern="1200" dirty="0"/>
        </a:p>
      </dsp:txBody>
      <dsp:txXfrm>
        <a:off x="3714427" y="1159394"/>
        <a:ext cx="1053420" cy="643375"/>
      </dsp:txXfrm>
    </dsp:sp>
    <dsp:sp modelId="{0CE166BA-F6C8-1248-9521-D3241E61C940}">
      <dsp:nvSpPr>
        <dsp:cNvPr id="0" name=""/>
        <dsp:cNvSpPr/>
      </dsp:nvSpPr>
      <dsp:spPr>
        <a:xfrm>
          <a:off x="5129567" y="285118"/>
          <a:ext cx="1366815" cy="683407"/>
        </a:xfrm>
        <a:prstGeom prst="roundRect">
          <a:avLst>
            <a:gd name="adj" fmla="val 10000"/>
          </a:avLst>
        </a:prstGeom>
        <a:solidFill>
          <a:schemeClr val="accent1">
            <a:shade val="80000"/>
            <a:hueOff val="85628"/>
            <a:satOff val="-15550"/>
            <a:lumOff val="2232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en-US" sz="1050" b="0" i="0" kern="1200"/>
            <a:t>For Zero Breach Teams (Hardware, Salesforce):</a:t>
          </a:r>
          <a:endParaRPr lang="en-TH" sz="1050" kern="1200" dirty="0"/>
        </a:p>
      </dsp:txBody>
      <dsp:txXfrm>
        <a:off x="5149583" y="305134"/>
        <a:ext cx="1326783" cy="643375"/>
      </dsp:txXfrm>
    </dsp:sp>
    <dsp:sp modelId="{DD21E25B-687E-5641-87C4-EA11BF22364C}">
      <dsp:nvSpPr>
        <dsp:cNvPr id="0" name=""/>
        <dsp:cNvSpPr/>
      </dsp:nvSpPr>
      <dsp:spPr>
        <a:xfrm>
          <a:off x="5266249" y="968526"/>
          <a:ext cx="136681" cy="512555"/>
        </a:xfrm>
        <a:custGeom>
          <a:avLst/>
          <a:gdLst/>
          <a:ahLst/>
          <a:cxnLst/>
          <a:rect l="0" t="0" r="0" b="0"/>
          <a:pathLst>
            <a:path>
              <a:moveTo>
                <a:pt x="0" y="0"/>
              </a:moveTo>
              <a:lnTo>
                <a:pt x="0" y="512555"/>
              </a:lnTo>
              <a:lnTo>
                <a:pt x="136681" y="512555"/>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CEAE46-D880-204F-AC4A-13439B7DDDD2}">
      <dsp:nvSpPr>
        <dsp:cNvPr id="0" name=""/>
        <dsp:cNvSpPr/>
      </dsp:nvSpPr>
      <dsp:spPr>
        <a:xfrm>
          <a:off x="5402931" y="1139378"/>
          <a:ext cx="1093452" cy="683407"/>
        </a:xfrm>
        <a:prstGeom prst="roundRect">
          <a:avLst>
            <a:gd name="adj" fmla="val 10000"/>
          </a:avLst>
        </a:prstGeom>
        <a:solidFill>
          <a:schemeClr val="lt1">
            <a:alpha val="90000"/>
            <a:hueOff val="0"/>
            <a:satOff val="0"/>
            <a:lumOff val="0"/>
            <a:alphaOff val="0"/>
          </a:schemeClr>
        </a:solidFill>
        <a:ln w="25400" cap="flat" cmpd="sng" algn="ctr">
          <a:solidFill>
            <a:schemeClr val="accent1">
              <a:shade val="80000"/>
              <a:hueOff val="85628"/>
              <a:satOff val="-15550"/>
              <a:lumOff val="2232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t>Keep Monitoring</a:t>
          </a:r>
          <a:endParaRPr lang="en-TH" sz="1000" kern="1200" dirty="0"/>
        </a:p>
      </dsp:txBody>
      <dsp:txXfrm>
        <a:off x="5422947" y="1159394"/>
        <a:ext cx="1053420" cy="643375"/>
      </dsp:txXfrm>
    </dsp:sp>
    <dsp:sp modelId="{BC548F26-994E-C44F-88B7-0428C0C72598}">
      <dsp:nvSpPr>
        <dsp:cNvPr id="0" name=""/>
        <dsp:cNvSpPr/>
      </dsp:nvSpPr>
      <dsp:spPr>
        <a:xfrm>
          <a:off x="6838087" y="285118"/>
          <a:ext cx="1366815" cy="683407"/>
        </a:xfrm>
        <a:prstGeom prst="roundRect">
          <a:avLst>
            <a:gd name="adj" fmla="val 10000"/>
          </a:avLst>
        </a:prstGeom>
        <a:solidFill>
          <a:schemeClr val="accent1">
            <a:shade val="80000"/>
            <a:hueOff val="114171"/>
            <a:satOff val="-20733"/>
            <a:lumOff val="297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66725">
            <a:lnSpc>
              <a:spcPct val="90000"/>
            </a:lnSpc>
            <a:spcBef>
              <a:spcPct val="0"/>
            </a:spcBef>
            <a:spcAft>
              <a:spcPct val="35000"/>
            </a:spcAft>
            <a:buNone/>
          </a:pPr>
          <a:r>
            <a:rPr lang="en-US" sz="1050" b="0" i="0" kern="1200"/>
            <a:t>For All Teams:</a:t>
          </a:r>
          <a:endParaRPr lang="en-TH" sz="1050" kern="1200" dirty="0"/>
        </a:p>
      </dsp:txBody>
      <dsp:txXfrm>
        <a:off x="6858103" y="305134"/>
        <a:ext cx="1326783" cy="643375"/>
      </dsp:txXfrm>
    </dsp:sp>
    <dsp:sp modelId="{10247DC6-0B71-B445-938A-F608E123965B}">
      <dsp:nvSpPr>
        <dsp:cNvPr id="0" name=""/>
        <dsp:cNvSpPr/>
      </dsp:nvSpPr>
      <dsp:spPr>
        <a:xfrm>
          <a:off x="6974769" y="968526"/>
          <a:ext cx="136681" cy="512555"/>
        </a:xfrm>
        <a:custGeom>
          <a:avLst/>
          <a:gdLst/>
          <a:ahLst/>
          <a:cxnLst/>
          <a:rect l="0" t="0" r="0" b="0"/>
          <a:pathLst>
            <a:path>
              <a:moveTo>
                <a:pt x="0" y="0"/>
              </a:moveTo>
              <a:lnTo>
                <a:pt x="0" y="512555"/>
              </a:lnTo>
              <a:lnTo>
                <a:pt x="136681" y="512555"/>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789B49-71D9-E349-B196-7171A3EFD0EA}">
      <dsp:nvSpPr>
        <dsp:cNvPr id="0" name=""/>
        <dsp:cNvSpPr/>
      </dsp:nvSpPr>
      <dsp:spPr>
        <a:xfrm>
          <a:off x="7111451" y="1139378"/>
          <a:ext cx="1093452" cy="683407"/>
        </a:xfrm>
        <a:prstGeom prst="roundRect">
          <a:avLst>
            <a:gd name="adj" fmla="val 10000"/>
          </a:avLst>
        </a:prstGeom>
        <a:solidFill>
          <a:schemeClr val="lt1">
            <a:alpha val="90000"/>
            <a:hueOff val="0"/>
            <a:satOff val="0"/>
            <a:lumOff val="0"/>
            <a:alphaOff val="0"/>
          </a:schemeClr>
        </a:solidFill>
        <a:ln w="25400" cap="flat" cmpd="sng" algn="ctr">
          <a:solidFill>
            <a:schemeClr val="accent1">
              <a:shade val="80000"/>
              <a:hueOff val="99899"/>
              <a:satOff val="-18141"/>
              <a:lumOff val="260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t>Technology Utilization</a:t>
          </a:r>
          <a:endParaRPr lang="en-TH" sz="1000" kern="1200" dirty="0"/>
        </a:p>
      </dsp:txBody>
      <dsp:txXfrm>
        <a:off x="7131467" y="1159394"/>
        <a:ext cx="1053420" cy="643375"/>
      </dsp:txXfrm>
    </dsp:sp>
    <dsp:sp modelId="{124DF5C7-EA24-FE44-95D7-B75AAE2E0CD4}">
      <dsp:nvSpPr>
        <dsp:cNvPr id="0" name=""/>
        <dsp:cNvSpPr/>
      </dsp:nvSpPr>
      <dsp:spPr>
        <a:xfrm>
          <a:off x="6974769" y="968526"/>
          <a:ext cx="136681" cy="1366815"/>
        </a:xfrm>
        <a:custGeom>
          <a:avLst/>
          <a:gdLst/>
          <a:ahLst/>
          <a:cxnLst/>
          <a:rect l="0" t="0" r="0" b="0"/>
          <a:pathLst>
            <a:path>
              <a:moveTo>
                <a:pt x="0" y="0"/>
              </a:moveTo>
              <a:lnTo>
                <a:pt x="0" y="1366815"/>
              </a:lnTo>
              <a:lnTo>
                <a:pt x="136681" y="1366815"/>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20659F-B556-B24F-9799-7541321B495A}">
      <dsp:nvSpPr>
        <dsp:cNvPr id="0" name=""/>
        <dsp:cNvSpPr/>
      </dsp:nvSpPr>
      <dsp:spPr>
        <a:xfrm>
          <a:off x="7111451" y="1993637"/>
          <a:ext cx="1093452" cy="683407"/>
        </a:xfrm>
        <a:prstGeom prst="roundRect">
          <a:avLst>
            <a:gd name="adj" fmla="val 10000"/>
          </a:avLst>
        </a:prstGeom>
        <a:solidFill>
          <a:schemeClr val="lt1">
            <a:alpha val="90000"/>
            <a:hueOff val="0"/>
            <a:satOff val="0"/>
            <a:lumOff val="0"/>
            <a:alphaOff val="0"/>
          </a:schemeClr>
        </a:solidFill>
        <a:ln w="25400" cap="flat" cmpd="sng" algn="ctr">
          <a:solidFill>
            <a:schemeClr val="accent1">
              <a:shade val="80000"/>
              <a:hueOff val="114171"/>
              <a:satOff val="-20733"/>
              <a:lumOff val="297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t>Regular Review</a:t>
          </a:r>
          <a:endParaRPr lang="en-TH" sz="1000" kern="1200" dirty="0"/>
        </a:p>
      </dsp:txBody>
      <dsp:txXfrm>
        <a:off x="7131467" y="2013653"/>
        <a:ext cx="1053420" cy="6433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8D4BF-61E4-6847-9E16-162924B85A95}">
      <dsp:nvSpPr>
        <dsp:cNvPr id="0" name=""/>
        <dsp:cNvSpPr/>
      </dsp:nvSpPr>
      <dsp:spPr>
        <a:xfrm>
          <a:off x="3154" y="5645"/>
          <a:ext cx="1896521" cy="758608"/>
        </a:xfrm>
        <a:prstGeom prst="rect">
          <a:avLst/>
        </a:prstGeom>
        <a:solidFill>
          <a:schemeClr val="accent2">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i="0" kern="1200" dirty="0"/>
            <a:t>Emergency Tickets (100% Breached)</a:t>
          </a:r>
          <a:r>
            <a:rPr lang="en-US" sz="1400" b="0" i="0" kern="1200" dirty="0"/>
            <a:t>:</a:t>
          </a:r>
          <a:endParaRPr lang="en-TH" sz="1400" kern="1200" dirty="0"/>
        </a:p>
      </dsp:txBody>
      <dsp:txXfrm>
        <a:off x="3154" y="5645"/>
        <a:ext cx="1896521" cy="758608"/>
      </dsp:txXfrm>
    </dsp:sp>
    <dsp:sp modelId="{79C617ED-FB82-9E44-8565-FD500F0D0359}">
      <dsp:nvSpPr>
        <dsp:cNvPr id="0" name=""/>
        <dsp:cNvSpPr/>
      </dsp:nvSpPr>
      <dsp:spPr>
        <a:xfrm>
          <a:off x="3154" y="764254"/>
          <a:ext cx="1896521" cy="184464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Immediate intervention is needed; consider creating a dedicated Emergency Response Team.</a:t>
          </a:r>
          <a:endParaRPr lang="en-TH" sz="1400" kern="1200" dirty="0"/>
        </a:p>
      </dsp:txBody>
      <dsp:txXfrm>
        <a:off x="3154" y="764254"/>
        <a:ext cx="1896521" cy="1844640"/>
      </dsp:txXfrm>
    </dsp:sp>
    <dsp:sp modelId="{6F58D0E3-0098-384B-AD8D-F040816CC3AF}">
      <dsp:nvSpPr>
        <dsp:cNvPr id="0" name=""/>
        <dsp:cNvSpPr/>
      </dsp:nvSpPr>
      <dsp:spPr>
        <a:xfrm>
          <a:off x="2165188" y="5645"/>
          <a:ext cx="1896521" cy="758608"/>
        </a:xfrm>
        <a:prstGeom prst="rect">
          <a:avLst/>
        </a:prstGeom>
        <a:solidFill>
          <a:schemeClr val="accent2">
            <a:alpha val="90000"/>
            <a:hueOff val="0"/>
            <a:satOff val="0"/>
            <a:lumOff val="0"/>
            <a:alphaOff val="-13333"/>
          </a:schemeClr>
        </a:solidFill>
        <a:ln w="25400" cap="flat" cmpd="sng" algn="ctr">
          <a:solidFill>
            <a:schemeClr val="accent2">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i="0" kern="1200" dirty="0"/>
            <a:t>High Priority Tickets (94% Breached)</a:t>
          </a:r>
          <a:r>
            <a:rPr lang="en-US" sz="1400" b="0" i="0" kern="1200" dirty="0"/>
            <a:t>:</a:t>
          </a:r>
          <a:endParaRPr lang="en-TH" sz="1400" kern="1200" dirty="0"/>
        </a:p>
      </dsp:txBody>
      <dsp:txXfrm>
        <a:off x="2165188" y="5645"/>
        <a:ext cx="1896521" cy="758608"/>
      </dsp:txXfrm>
    </dsp:sp>
    <dsp:sp modelId="{D76851A4-3A88-3340-A2B9-68C34269DC2D}">
      <dsp:nvSpPr>
        <dsp:cNvPr id="0" name=""/>
        <dsp:cNvSpPr/>
      </dsp:nvSpPr>
      <dsp:spPr>
        <a:xfrm>
          <a:off x="2165188" y="764254"/>
          <a:ext cx="1896521" cy="184464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kern="1200"/>
            <a:t>Allocate more resources during peak hours.</a:t>
          </a:r>
          <a:endParaRPr lang="en-TH" sz="1400" kern="1200"/>
        </a:p>
        <a:p>
          <a:pPr marL="114300" lvl="1" indent="-114300" algn="l" defTabSz="622300">
            <a:lnSpc>
              <a:spcPct val="90000"/>
            </a:lnSpc>
            <a:spcBef>
              <a:spcPct val="0"/>
            </a:spcBef>
            <a:spcAft>
              <a:spcPct val="15000"/>
            </a:spcAft>
            <a:buChar char="•"/>
          </a:pPr>
          <a:r>
            <a:rPr lang="en-US" sz="1400" b="0" i="0" kern="1200"/>
            <a:t>Use automated ticketing systems to escalate these tickets faster.</a:t>
          </a:r>
          <a:endParaRPr lang="en-TH" sz="1400" kern="1200"/>
        </a:p>
      </dsp:txBody>
      <dsp:txXfrm>
        <a:off x="2165188" y="764254"/>
        <a:ext cx="1896521" cy="1844640"/>
      </dsp:txXfrm>
    </dsp:sp>
    <dsp:sp modelId="{2769D048-B553-5C4D-841F-60BC3181F2CF}">
      <dsp:nvSpPr>
        <dsp:cNvPr id="0" name=""/>
        <dsp:cNvSpPr/>
      </dsp:nvSpPr>
      <dsp:spPr>
        <a:xfrm>
          <a:off x="4327222" y="5645"/>
          <a:ext cx="1896521" cy="758608"/>
        </a:xfrm>
        <a:prstGeom prst="rect">
          <a:avLst/>
        </a:prstGeom>
        <a:solidFill>
          <a:schemeClr val="accent2">
            <a:alpha val="90000"/>
            <a:hueOff val="0"/>
            <a:satOff val="0"/>
            <a:lumOff val="0"/>
            <a:alphaOff val="-26667"/>
          </a:schemeClr>
        </a:solidFill>
        <a:ln w="25400" cap="flat" cmpd="sng" algn="ctr">
          <a:solidFill>
            <a:schemeClr val="accent2">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i="0" kern="1200"/>
            <a:t>Normal Priority Tickets (79% Breached)</a:t>
          </a:r>
          <a:r>
            <a:rPr lang="en-US" sz="1400" b="0" i="0" kern="1200"/>
            <a:t>:</a:t>
          </a:r>
          <a:endParaRPr lang="en-TH" sz="1400" kern="1200"/>
        </a:p>
      </dsp:txBody>
      <dsp:txXfrm>
        <a:off x="4327222" y="5645"/>
        <a:ext cx="1896521" cy="758608"/>
      </dsp:txXfrm>
    </dsp:sp>
    <dsp:sp modelId="{BB0FF289-DCD3-9F4F-A2A3-2B9D8D495490}">
      <dsp:nvSpPr>
        <dsp:cNvPr id="0" name=""/>
        <dsp:cNvSpPr/>
      </dsp:nvSpPr>
      <dsp:spPr>
        <a:xfrm>
          <a:off x="4327222" y="764254"/>
          <a:ext cx="1896521" cy="184464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kern="1200"/>
            <a:t>Review workflow and eliminate bottlenecks.</a:t>
          </a:r>
          <a:endParaRPr lang="en-TH" sz="1400" kern="1200"/>
        </a:p>
        <a:p>
          <a:pPr marL="114300" lvl="1" indent="-114300" algn="l" defTabSz="622300">
            <a:lnSpc>
              <a:spcPct val="90000"/>
            </a:lnSpc>
            <a:spcBef>
              <a:spcPct val="0"/>
            </a:spcBef>
            <a:spcAft>
              <a:spcPct val="15000"/>
            </a:spcAft>
            <a:buChar char="•"/>
          </a:pPr>
          <a:r>
            <a:rPr lang="en-US" sz="1400" b="0" i="0" kern="1200"/>
            <a:t>Implement automation for common issues to free up human resources.</a:t>
          </a:r>
          <a:endParaRPr lang="en-TH" sz="1400" kern="1200"/>
        </a:p>
      </dsp:txBody>
      <dsp:txXfrm>
        <a:off x="4327222" y="764254"/>
        <a:ext cx="1896521" cy="1844640"/>
      </dsp:txXfrm>
    </dsp:sp>
    <dsp:sp modelId="{BA6FD0A5-F1E9-1B4A-A29F-DE66D885294B}">
      <dsp:nvSpPr>
        <dsp:cNvPr id="0" name=""/>
        <dsp:cNvSpPr/>
      </dsp:nvSpPr>
      <dsp:spPr>
        <a:xfrm>
          <a:off x="6489256" y="5645"/>
          <a:ext cx="1896521" cy="758608"/>
        </a:xfrm>
        <a:prstGeom prst="rect">
          <a:avLst/>
        </a:prstGeom>
        <a:solidFill>
          <a:schemeClr val="accent2">
            <a:alpha val="90000"/>
            <a:hueOff val="0"/>
            <a:satOff val="0"/>
            <a:lumOff val="0"/>
            <a:alphaOff val="-4000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i="0" kern="1200"/>
            <a:t>Low Priority Tickets (47% Breached)</a:t>
          </a:r>
          <a:r>
            <a:rPr lang="en-US" sz="1400" b="0" i="0" kern="1200"/>
            <a:t>:</a:t>
          </a:r>
          <a:endParaRPr lang="en-TH" sz="1400" kern="1200"/>
        </a:p>
      </dsp:txBody>
      <dsp:txXfrm>
        <a:off x="6489256" y="5645"/>
        <a:ext cx="1896521" cy="758608"/>
      </dsp:txXfrm>
    </dsp:sp>
    <dsp:sp modelId="{7BD7215B-5B77-114C-AD65-559C2CA691D5}">
      <dsp:nvSpPr>
        <dsp:cNvPr id="0" name=""/>
        <dsp:cNvSpPr/>
      </dsp:nvSpPr>
      <dsp:spPr>
        <a:xfrm>
          <a:off x="6489256" y="764254"/>
          <a:ext cx="1896521" cy="184464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kern="1200"/>
            <a:t>Handle during off-peak hours to ensure better compliance without affecting higher-priority tasks.</a:t>
          </a:r>
          <a:endParaRPr lang="en-TH" sz="1400" kern="1200"/>
        </a:p>
      </dsp:txBody>
      <dsp:txXfrm>
        <a:off x="6489256" y="764254"/>
        <a:ext cx="1896521" cy="1844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F3A98-11CC-054D-B112-D95CA523A613}">
      <dsp:nvSpPr>
        <dsp:cNvPr id="0" name=""/>
        <dsp:cNvSpPr/>
      </dsp:nvSpPr>
      <dsp:spPr>
        <a:xfrm>
          <a:off x="0" y="131127"/>
          <a:ext cx="8424936" cy="50193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i="0" kern="1200" dirty="0"/>
            <a:t>Immediate Review of Emergency Protocols</a:t>
          </a:r>
          <a:r>
            <a:rPr lang="en-US" sz="1300" b="0" i="0" kern="1200" dirty="0"/>
            <a:t>: 100% breach in Emergency tickets across multiple teams is unacceptable. Immediate action and review are needed.</a:t>
          </a:r>
          <a:endParaRPr lang="en-TH" sz="1300" kern="1200" dirty="0"/>
        </a:p>
      </dsp:txBody>
      <dsp:txXfrm>
        <a:off x="24502" y="155629"/>
        <a:ext cx="8375932" cy="452926"/>
      </dsp:txXfrm>
    </dsp:sp>
    <dsp:sp modelId="{00406586-D296-5448-9031-849AE26F0E0C}">
      <dsp:nvSpPr>
        <dsp:cNvPr id="0" name=""/>
        <dsp:cNvSpPr/>
      </dsp:nvSpPr>
      <dsp:spPr>
        <a:xfrm>
          <a:off x="0" y="670497"/>
          <a:ext cx="8424936" cy="50193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i="0" kern="1200"/>
            <a:t>High-Priority Concerns</a:t>
          </a:r>
          <a:r>
            <a:rPr lang="en-US" sz="1300" b="0" i="0" kern="1200"/>
            <a:t>: Almost every team has a high breach percentage for high-priority tickets. A review of workflow is needed.</a:t>
          </a:r>
          <a:endParaRPr lang="en-TH" sz="1300" kern="1200"/>
        </a:p>
      </dsp:txBody>
      <dsp:txXfrm>
        <a:off x="24502" y="694999"/>
        <a:ext cx="8375932" cy="452926"/>
      </dsp:txXfrm>
    </dsp:sp>
    <dsp:sp modelId="{F479838B-34FE-1A49-B97B-464733E7304A}">
      <dsp:nvSpPr>
        <dsp:cNvPr id="0" name=""/>
        <dsp:cNvSpPr/>
      </dsp:nvSpPr>
      <dsp:spPr>
        <a:xfrm>
          <a:off x="0" y="1209867"/>
          <a:ext cx="8424936" cy="50193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i="0" kern="1200"/>
            <a:t>Spotlight on JDE Support and SAP Support Teams</a:t>
          </a:r>
          <a:r>
            <a:rPr lang="en-US" sz="1300" b="0" i="0" kern="1200"/>
            <a:t>: These teams have a high volume of tickets and a high percentage of SLA breaches. They should be the focus of immediate improvements.</a:t>
          </a:r>
          <a:endParaRPr lang="en-TH" sz="1300" kern="1200"/>
        </a:p>
      </dsp:txBody>
      <dsp:txXfrm>
        <a:off x="24502" y="1234369"/>
        <a:ext cx="8375932" cy="452926"/>
      </dsp:txXfrm>
    </dsp:sp>
    <dsp:sp modelId="{C06B2810-A5C6-644F-8C3F-F49ABFE86F71}">
      <dsp:nvSpPr>
        <dsp:cNvPr id="0" name=""/>
        <dsp:cNvSpPr/>
      </dsp:nvSpPr>
      <dsp:spPr>
        <a:xfrm>
          <a:off x="0" y="1749237"/>
          <a:ext cx="8424936" cy="50193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i="0" kern="1200"/>
            <a:t>Immediate Staffing Assessment</a:t>
          </a:r>
          <a:r>
            <a:rPr lang="en-US" sz="1300" b="0" i="0" kern="1200"/>
            <a:t>: Conduct a short-term assessment to determine if additional staffing during peak hours or for certain teams can improve SLA adherence for "Emergency" and "High" priority tickets.</a:t>
          </a:r>
          <a:endParaRPr lang="en-TH" sz="1300" kern="1200"/>
        </a:p>
      </dsp:txBody>
      <dsp:txXfrm>
        <a:off x="24502" y="1773739"/>
        <a:ext cx="8375932" cy="452926"/>
      </dsp:txXfrm>
    </dsp:sp>
    <dsp:sp modelId="{480703EE-DDC0-4140-9A9C-C1E5F001E2ED}">
      <dsp:nvSpPr>
        <dsp:cNvPr id="0" name=""/>
        <dsp:cNvSpPr/>
      </dsp:nvSpPr>
      <dsp:spPr>
        <a:xfrm>
          <a:off x="0" y="2288607"/>
          <a:ext cx="8424936" cy="50193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i="0" kern="1200"/>
            <a:t>Skills and Training Review</a:t>
          </a:r>
          <a:r>
            <a:rPr lang="en-US" sz="1300" b="0" i="0" kern="1200"/>
            <a:t>: Alongside, conduct a skills gap analysis and arrange targeted training programs to upskill staff, so they can more effectively handle high-priority tickets.</a:t>
          </a:r>
          <a:endParaRPr lang="en-TH" sz="1300" kern="1200"/>
        </a:p>
      </dsp:txBody>
      <dsp:txXfrm>
        <a:off x="24502" y="2313109"/>
        <a:ext cx="8375932" cy="4529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B46F86-DA67-B84A-AD81-D6E12CA6CA64}">
      <dsp:nvSpPr>
        <dsp:cNvPr id="0" name=""/>
        <dsp:cNvSpPr/>
      </dsp:nvSpPr>
      <dsp:spPr>
        <a:xfrm>
          <a:off x="0" y="127000"/>
          <a:ext cx="1904999" cy="114299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mj-lt"/>
            <a:buNone/>
          </a:pPr>
          <a:r>
            <a:rPr lang="en-US" sz="1400" b="1" i="0" kern="1200">
              <a:effectLst/>
            </a:rPr>
            <a:t>Performance Review for Mark Jikkins.</a:t>
          </a:r>
          <a:endParaRPr lang="en-US" sz="1400" kern="1200" dirty="0"/>
        </a:p>
      </dsp:txBody>
      <dsp:txXfrm>
        <a:off x="0" y="127000"/>
        <a:ext cx="1904999" cy="1142999"/>
      </dsp:txXfrm>
    </dsp:sp>
    <dsp:sp modelId="{ED3CC14B-C1B3-3A40-B4B8-DC5ABFCFE84F}">
      <dsp:nvSpPr>
        <dsp:cNvPr id="0" name=""/>
        <dsp:cNvSpPr/>
      </dsp:nvSpPr>
      <dsp:spPr>
        <a:xfrm>
          <a:off x="2095500" y="127000"/>
          <a:ext cx="1904999" cy="1142999"/>
        </a:xfrm>
        <a:prstGeom prst="rect">
          <a:avLst/>
        </a:prstGeom>
        <a:solidFill>
          <a:schemeClr val="accent4">
            <a:hueOff val="1242110"/>
            <a:satOff val="-4650"/>
            <a:lumOff val="-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effectLst/>
            </a:rPr>
            <a:t>Resource Allocation for Jared Smith.</a:t>
          </a:r>
          <a:endParaRPr lang="en-US" sz="1400" b="1" i="0" kern="1200" dirty="0">
            <a:effectLst/>
          </a:endParaRPr>
        </a:p>
      </dsp:txBody>
      <dsp:txXfrm>
        <a:off x="2095500" y="127000"/>
        <a:ext cx="1904999" cy="1142999"/>
      </dsp:txXfrm>
    </dsp:sp>
    <dsp:sp modelId="{95DF1138-390E-EA48-850C-17264F1433C9}">
      <dsp:nvSpPr>
        <dsp:cNvPr id="0" name=""/>
        <dsp:cNvSpPr/>
      </dsp:nvSpPr>
      <dsp:spPr>
        <a:xfrm>
          <a:off x="4191000" y="127000"/>
          <a:ext cx="1904999" cy="1142999"/>
        </a:xfrm>
        <a:prstGeom prst="rect">
          <a:avLst/>
        </a:prstGeom>
        <a:solidFill>
          <a:schemeClr val="accent4">
            <a:hueOff val="2484220"/>
            <a:satOff val="-9300"/>
            <a:lumOff val="-11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effectLst/>
            </a:rPr>
            <a:t>Training and Skill Development</a:t>
          </a:r>
          <a:r>
            <a:rPr lang="en-US" sz="1400" b="0" i="0" kern="1200">
              <a:effectLst/>
            </a:rPr>
            <a:t>.</a:t>
          </a:r>
          <a:endParaRPr lang="en-US" sz="1400" b="0" i="0" kern="1200" dirty="0">
            <a:effectLst/>
          </a:endParaRPr>
        </a:p>
      </dsp:txBody>
      <dsp:txXfrm>
        <a:off x="4191000" y="127000"/>
        <a:ext cx="1904999" cy="1142999"/>
      </dsp:txXfrm>
    </dsp:sp>
    <dsp:sp modelId="{C2465E71-4B1D-A14F-ADDC-5E6B088587CD}">
      <dsp:nvSpPr>
        <dsp:cNvPr id="0" name=""/>
        <dsp:cNvSpPr/>
      </dsp:nvSpPr>
      <dsp:spPr>
        <a:xfrm>
          <a:off x="0" y="1460500"/>
          <a:ext cx="1904999" cy="1142999"/>
        </a:xfrm>
        <a:prstGeom prst="rect">
          <a:avLst/>
        </a:prstGeom>
        <a:solidFill>
          <a:schemeClr val="accent4">
            <a:hueOff val="3726330"/>
            <a:satOff val="-13950"/>
            <a:lumOff val="-17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effectLst/>
            </a:rPr>
            <a:t>Recognize and Utilize High Performers</a:t>
          </a:r>
          <a:r>
            <a:rPr lang="en-US" sz="1400" b="0" i="0" kern="1200">
              <a:effectLst/>
            </a:rPr>
            <a:t>.</a:t>
          </a:r>
          <a:endParaRPr lang="en-US" sz="1400" b="0" i="0" kern="1200" dirty="0">
            <a:effectLst/>
          </a:endParaRPr>
        </a:p>
      </dsp:txBody>
      <dsp:txXfrm>
        <a:off x="0" y="1460500"/>
        <a:ext cx="1904999" cy="1142999"/>
      </dsp:txXfrm>
    </dsp:sp>
    <dsp:sp modelId="{6CFCCFC5-0E26-3A41-B073-268AB4A41915}">
      <dsp:nvSpPr>
        <dsp:cNvPr id="0" name=""/>
        <dsp:cNvSpPr/>
      </dsp:nvSpPr>
      <dsp:spPr>
        <a:xfrm>
          <a:off x="2095500" y="1460500"/>
          <a:ext cx="1904999" cy="1142999"/>
        </a:xfrm>
        <a:prstGeom prst="rect">
          <a:avLst/>
        </a:prstGeom>
        <a:solidFill>
          <a:schemeClr val="accent4">
            <a:hueOff val="4968441"/>
            <a:satOff val="-18601"/>
            <a:lumOff val="-23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effectLst/>
            </a:rPr>
            <a:t>General Skill Audit</a:t>
          </a:r>
          <a:r>
            <a:rPr lang="en-US" sz="1400" b="0" i="0" kern="1200">
              <a:effectLst/>
            </a:rPr>
            <a:t>.</a:t>
          </a:r>
          <a:endParaRPr lang="en-US" sz="1400" b="0" i="0" kern="1200" dirty="0">
            <a:effectLst/>
          </a:endParaRPr>
        </a:p>
      </dsp:txBody>
      <dsp:txXfrm>
        <a:off x="2095500" y="1460500"/>
        <a:ext cx="1904999" cy="1142999"/>
      </dsp:txXfrm>
    </dsp:sp>
    <dsp:sp modelId="{79DEC18C-BDBF-D14B-A455-875999776F0D}">
      <dsp:nvSpPr>
        <dsp:cNvPr id="0" name=""/>
        <dsp:cNvSpPr/>
      </dsp:nvSpPr>
      <dsp:spPr>
        <a:xfrm>
          <a:off x="4191000" y="1460500"/>
          <a:ext cx="1904999" cy="1142999"/>
        </a:xfrm>
        <a:prstGeom prst="rect">
          <a:avLst/>
        </a:prstGeom>
        <a:solidFill>
          <a:schemeClr val="accent4">
            <a:hueOff val="6210551"/>
            <a:satOff val="-23251"/>
            <a:lumOff val="-29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effectLst/>
            </a:rPr>
            <a:t>Workload Analysis</a:t>
          </a:r>
          <a:r>
            <a:rPr lang="en-US" sz="1400" b="0" i="0" kern="1200">
              <a:effectLst/>
            </a:rPr>
            <a:t>.</a:t>
          </a:r>
          <a:endParaRPr lang="en-US" sz="1400" b="0" i="0" kern="1200" dirty="0">
            <a:effectLst/>
          </a:endParaRPr>
        </a:p>
      </dsp:txBody>
      <dsp:txXfrm>
        <a:off x="4191000" y="1460500"/>
        <a:ext cx="1904999" cy="1142999"/>
      </dsp:txXfrm>
    </dsp:sp>
    <dsp:sp modelId="{EB0C10E0-65E1-974B-9CBA-6F495A193058}">
      <dsp:nvSpPr>
        <dsp:cNvPr id="0" name=""/>
        <dsp:cNvSpPr/>
      </dsp:nvSpPr>
      <dsp:spPr>
        <a:xfrm>
          <a:off x="1047750" y="2793999"/>
          <a:ext cx="1904999" cy="1142999"/>
        </a:xfrm>
        <a:prstGeom prst="rect">
          <a:avLst/>
        </a:prstGeom>
        <a:solidFill>
          <a:schemeClr val="accent4">
            <a:hueOff val="7452660"/>
            <a:satOff val="-27901"/>
            <a:lumOff val="-35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effectLst/>
            </a:rPr>
            <a:t>Technology Assessment</a:t>
          </a:r>
          <a:r>
            <a:rPr lang="en-US" sz="1400" b="0" i="0" kern="1200">
              <a:effectLst/>
            </a:rPr>
            <a:t>.</a:t>
          </a:r>
          <a:endParaRPr lang="en-US" sz="1400" b="0" i="0" kern="1200" dirty="0">
            <a:effectLst/>
          </a:endParaRPr>
        </a:p>
      </dsp:txBody>
      <dsp:txXfrm>
        <a:off x="1047750" y="2793999"/>
        <a:ext cx="1904999" cy="1142999"/>
      </dsp:txXfrm>
    </dsp:sp>
    <dsp:sp modelId="{D993A83C-1B34-C640-AA90-BFEFA71BC66E}">
      <dsp:nvSpPr>
        <dsp:cNvPr id="0" name=""/>
        <dsp:cNvSpPr/>
      </dsp:nvSpPr>
      <dsp:spPr>
        <a:xfrm>
          <a:off x="3143250" y="2793999"/>
          <a:ext cx="1904999" cy="1142999"/>
        </a:xfrm>
        <a:prstGeom prst="rect">
          <a:avLst/>
        </a:prstGeom>
        <a:solidFill>
          <a:schemeClr val="accent4">
            <a:hueOff val="8694771"/>
            <a:satOff val="-32551"/>
            <a:lumOff val="-41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effectLst/>
            </a:rPr>
            <a:t>Review SLA Policies</a:t>
          </a:r>
          <a:r>
            <a:rPr lang="en-US" sz="1400" b="0" i="0" kern="1200">
              <a:effectLst/>
            </a:rPr>
            <a:t>.</a:t>
          </a:r>
          <a:endParaRPr lang="en-US" sz="1400" b="0" i="0" kern="1200" dirty="0">
            <a:effectLst/>
          </a:endParaRPr>
        </a:p>
      </dsp:txBody>
      <dsp:txXfrm>
        <a:off x="3143250" y="2793999"/>
        <a:ext cx="1904999" cy="11429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23CFC-FA20-5942-BF8B-7DD298909EFA}">
      <dsp:nvSpPr>
        <dsp:cNvPr id="0" name=""/>
        <dsp:cNvSpPr/>
      </dsp:nvSpPr>
      <dsp:spPr>
        <a:xfrm>
          <a:off x="2435310" y="1363033"/>
          <a:ext cx="1538090" cy="1538279"/>
        </a:xfrm>
        <a:prstGeom prst="ellipse">
          <a:avLst/>
        </a:prstGeom>
        <a:solidFill>
          <a:schemeClr val="accent1">
            <a:shade val="80000"/>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8CDE0FF-87D7-B948-B1EE-8E4FE1A79AC7}">
      <dsp:nvSpPr>
        <dsp:cNvPr id="0" name=""/>
        <dsp:cNvSpPr/>
      </dsp:nvSpPr>
      <dsp:spPr>
        <a:xfrm>
          <a:off x="2323158" y="162402"/>
          <a:ext cx="1762395" cy="94315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r>
            <a:rPr lang="en-US" sz="800" b="1" i="0" kern="1200"/>
            <a:t>Prioritize Web Tickets</a:t>
          </a:r>
          <a:r>
            <a:rPr lang="en-US" sz="800" b="0" i="0" kern="1200"/>
            <a:t>: Web tickets have the highest volume (332) and also the highest SLA breach rate at 87%. An immediate review of the procedures and resources allocated to web-generated tickets is recommended.</a:t>
          </a:r>
          <a:endParaRPr lang="en-TH" sz="800" kern="1200"/>
        </a:p>
      </dsp:txBody>
      <dsp:txXfrm>
        <a:off x="2323158" y="162402"/>
        <a:ext cx="1762395" cy="943151"/>
      </dsp:txXfrm>
    </dsp:sp>
    <dsp:sp modelId="{ABAC9326-348C-034D-AFB8-49DE03CEFAD2}">
      <dsp:nvSpPr>
        <dsp:cNvPr id="0" name=""/>
        <dsp:cNvSpPr/>
      </dsp:nvSpPr>
      <dsp:spPr>
        <a:xfrm>
          <a:off x="2886483" y="1579958"/>
          <a:ext cx="1538090" cy="1538279"/>
        </a:xfrm>
        <a:prstGeom prst="ellipse">
          <a:avLst/>
        </a:prstGeom>
        <a:solidFill>
          <a:schemeClr val="accent1">
            <a:shade val="80000"/>
            <a:alpha val="50000"/>
            <a:hueOff val="19028"/>
            <a:satOff val="-3455"/>
            <a:lumOff val="49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30BDBDA-3CA0-284E-9D91-DA480F484A52}">
      <dsp:nvSpPr>
        <dsp:cNvPr id="0" name=""/>
        <dsp:cNvSpPr/>
      </dsp:nvSpPr>
      <dsp:spPr>
        <a:xfrm>
          <a:off x="4614272" y="1058395"/>
          <a:ext cx="1666265" cy="103746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r>
            <a:rPr lang="en-US" sz="800" b="1" i="0" kern="1200"/>
            <a:t>Review Email Processes</a:t>
          </a:r>
          <a:r>
            <a:rPr lang="en-US" sz="800" b="0" i="0" kern="1200"/>
            <a:t>: Email also shows a high SLA breach percentage (77%) but with a lower volume (26). It might indicate that the process for handling email tickets may not be as efficient as it should be.</a:t>
          </a:r>
          <a:endParaRPr lang="en-TH" sz="800" kern="1200"/>
        </a:p>
      </dsp:txBody>
      <dsp:txXfrm>
        <a:off x="4614272" y="1058395"/>
        <a:ext cx="1666265" cy="1037466"/>
      </dsp:txXfrm>
    </dsp:sp>
    <dsp:sp modelId="{02FE0D6C-9173-9B42-ADBA-A5A8A5F14D28}">
      <dsp:nvSpPr>
        <dsp:cNvPr id="0" name=""/>
        <dsp:cNvSpPr/>
      </dsp:nvSpPr>
      <dsp:spPr>
        <a:xfrm>
          <a:off x="2997354" y="2068039"/>
          <a:ext cx="1538090" cy="1538279"/>
        </a:xfrm>
        <a:prstGeom prst="ellipse">
          <a:avLst/>
        </a:prstGeom>
        <a:solidFill>
          <a:schemeClr val="accent1">
            <a:shade val="80000"/>
            <a:alpha val="50000"/>
            <a:hueOff val="38057"/>
            <a:satOff val="-6911"/>
            <a:lumOff val="99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6F72579-F76E-8244-B568-51395E3A103B}">
      <dsp:nvSpPr>
        <dsp:cNvPr id="0" name=""/>
        <dsp:cNvSpPr/>
      </dsp:nvSpPr>
      <dsp:spPr>
        <a:xfrm>
          <a:off x="4774490" y="2378807"/>
          <a:ext cx="1634221" cy="110820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r>
            <a:rPr lang="en-US" sz="800" b="1" i="0" kern="1200"/>
            <a:t>Training on Phone Support</a:t>
          </a:r>
          <a:r>
            <a:rPr lang="en-US" sz="800" b="0" i="0" kern="1200"/>
            <a:t>: Phone has the second-lowest SLA breach rate (38%), but given its importance as a channel, training should be provided to further reduce this rate.</a:t>
          </a:r>
          <a:endParaRPr lang="en-TH" sz="800" kern="1200"/>
        </a:p>
      </dsp:txBody>
      <dsp:txXfrm>
        <a:off x="4774490" y="2378807"/>
        <a:ext cx="1634221" cy="1108202"/>
      </dsp:txXfrm>
    </dsp:sp>
    <dsp:sp modelId="{3E92E5FB-33D0-0540-A5F9-4327F9A17DB4}">
      <dsp:nvSpPr>
        <dsp:cNvPr id="0" name=""/>
        <dsp:cNvSpPr/>
      </dsp:nvSpPr>
      <dsp:spPr>
        <a:xfrm>
          <a:off x="2685250" y="2459446"/>
          <a:ext cx="1538090" cy="1538279"/>
        </a:xfrm>
        <a:prstGeom prst="ellipse">
          <a:avLst/>
        </a:prstGeom>
        <a:solidFill>
          <a:schemeClr val="accent1">
            <a:shade val="80000"/>
            <a:alpha val="50000"/>
            <a:hueOff val="57085"/>
            <a:satOff val="-10366"/>
            <a:lumOff val="148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4EB63CB-26BD-6841-A9F2-32F18DDB3EAB}">
      <dsp:nvSpPr>
        <dsp:cNvPr id="0" name=""/>
        <dsp:cNvSpPr/>
      </dsp:nvSpPr>
      <dsp:spPr>
        <a:xfrm>
          <a:off x="4069532" y="3864270"/>
          <a:ext cx="1762395" cy="101388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r>
            <a:rPr lang="en-US" sz="800" b="1" i="0" kern="1200"/>
            <a:t>Evaluate 'Other' Category</a:t>
          </a:r>
          <a:r>
            <a:rPr lang="en-US" sz="800" b="0" i="0" kern="1200"/>
            <a:t>: Although the volume is low for the 'Other' category, it has a 50% breach rate. It would be useful to understand what constitutes 'Other' and whether a specific approach is needed for these tickets.</a:t>
          </a:r>
          <a:endParaRPr lang="en-TH" sz="800" kern="1200"/>
        </a:p>
      </dsp:txBody>
      <dsp:txXfrm>
        <a:off x="4069532" y="3864270"/>
        <a:ext cx="1762395" cy="1013887"/>
      </dsp:txXfrm>
    </dsp:sp>
    <dsp:sp modelId="{459B3801-423B-7B49-851C-5AFAB6AD343B}">
      <dsp:nvSpPr>
        <dsp:cNvPr id="0" name=""/>
        <dsp:cNvSpPr/>
      </dsp:nvSpPr>
      <dsp:spPr>
        <a:xfrm>
          <a:off x="2185370" y="2459446"/>
          <a:ext cx="1538090" cy="1538279"/>
        </a:xfrm>
        <a:prstGeom prst="ellipse">
          <a:avLst/>
        </a:prstGeom>
        <a:solidFill>
          <a:schemeClr val="accent1">
            <a:shade val="80000"/>
            <a:alpha val="50000"/>
            <a:hueOff val="76114"/>
            <a:satOff val="-13822"/>
            <a:lumOff val="198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88E3763-A074-2B49-BB1B-34355D3E363F}">
      <dsp:nvSpPr>
        <dsp:cNvPr id="0" name=""/>
        <dsp:cNvSpPr/>
      </dsp:nvSpPr>
      <dsp:spPr>
        <a:xfrm>
          <a:off x="576784" y="3864270"/>
          <a:ext cx="1762395" cy="101388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r>
            <a:rPr lang="en-US" sz="800" b="1" i="0" kern="1200"/>
            <a:t>Resource Reallocation</a:t>
          </a:r>
          <a:r>
            <a:rPr lang="en-US" sz="800" b="0" i="0" kern="1200"/>
            <a:t>: Given the high breach rates in Web and Email sources, consider reallocating resources to better manage these channels. This might mean more staff or better technology to manage the incoming requests.</a:t>
          </a:r>
          <a:endParaRPr lang="en-TH" sz="800" kern="1200"/>
        </a:p>
      </dsp:txBody>
      <dsp:txXfrm>
        <a:off x="576784" y="3864270"/>
        <a:ext cx="1762395" cy="1013887"/>
      </dsp:txXfrm>
    </dsp:sp>
    <dsp:sp modelId="{D5B40662-2ADD-2D40-896B-1097689DB10D}">
      <dsp:nvSpPr>
        <dsp:cNvPr id="0" name=""/>
        <dsp:cNvSpPr/>
      </dsp:nvSpPr>
      <dsp:spPr>
        <a:xfrm>
          <a:off x="1873266" y="2068039"/>
          <a:ext cx="1538090" cy="1538279"/>
        </a:xfrm>
        <a:prstGeom prst="ellipse">
          <a:avLst/>
        </a:prstGeom>
        <a:solidFill>
          <a:schemeClr val="accent1">
            <a:shade val="80000"/>
            <a:alpha val="50000"/>
            <a:hueOff val="95142"/>
            <a:satOff val="-17277"/>
            <a:lumOff val="248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615632F-E7AC-1642-8029-16A526505536}">
      <dsp:nvSpPr>
        <dsp:cNvPr id="0" name=""/>
        <dsp:cNvSpPr/>
      </dsp:nvSpPr>
      <dsp:spPr>
        <a:xfrm>
          <a:off x="0" y="2378807"/>
          <a:ext cx="1634221" cy="110820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r>
            <a:rPr lang="en-US" sz="800" b="1" i="0" kern="1200"/>
            <a:t>Automated Triage for Web and Email</a:t>
          </a:r>
          <a:r>
            <a:rPr lang="en-US" sz="800" b="0" i="0" kern="1200"/>
            <a:t>: Due to high breach percentages, consider implementing an automated system for initial sorting and tagging of tickets, to speed up the processing time.</a:t>
          </a:r>
          <a:endParaRPr lang="en-TH" sz="800" kern="1200"/>
        </a:p>
      </dsp:txBody>
      <dsp:txXfrm>
        <a:off x="0" y="2378807"/>
        <a:ext cx="1634221" cy="1108202"/>
      </dsp:txXfrm>
    </dsp:sp>
    <dsp:sp modelId="{EAC3DCFB-4209-DB42-8A9F-89964E7243D0}">
      <dsp:nvSpPr>
        <dsp:cNvPr id="0" name=""/>
        <dsp:cNvSpPr/>
      </dsp:nvSpPr>
      <dsp:spPr>
        <a:xfrm>
          <a:off x="1984137" y="1579958"/>
          <a:ext cx="1538090" cy="1538279"/>
        </a:xfrm>
        <a:prstGeom prst="ellipse">
          <a:avLst/>
        </a:prstGeom>
        <a:solidFill>
          <a:schemeClr val="accent1">
            <a:shade val="80000"/>
            <a:alpha val="50000"/>
            <a:hueOff val="114171"/>
            <a:satOff val="-20733"/>
            <a:lumOff val="297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D6C2A7E-D704-FA48-8EF6-AF3F294D4752}">
      <dsp:nvSpPr>
        <dsp:cNvPr id="0" name=""/>
        <dsp:cNvSpPr/>
      </dsp:nvSpPr>
      <dsp:spPr>
        <a:xfrm>
          <a:off x="128174" y="1058395"/>
          <a:ext cx="1666265" cy="103746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r>
            <a:rPr lang="en-US" sz="800" b="1" i="0" kern="1200"/>
            <a:t>Quality Check</a:t>
          </a:r>
          <a:r>
            <a:rPr lang="en-US" sz="800" b="0" i="0" kern="1200"/>
            <a:t>: Introduce regular quality checks to understand the root causes for breaches and implement corrective measures specifically targeted at the most common reasons.</a:t>
          </a:r>
          <a:endParaRPr lang="en-TH" sz="800" kern="1200"/>
        </a:p>
      </dsp:txBody>
      <dsp:txXfrm>
        <a:off x="128174" y="1058395"/>
        <a:ext cx="1666265" cy="10374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8B898E-C386-2F44-BAD8-8ECCE36326E7}" type="datetimeFigureOut">
              <a:rPr lang="en-TH" smtClean="0"/>
              <a:t>8/10/2023 R</a:t>
            </a:fld>
            <a:endParaRPr lang="en-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A084E-1034-6542-806A-3CD97F2A9CC3}" type="slidenum">
              <a:rPr lang="en-TH" smtClean="0"/>
              <a:t>‹#›</a:t>
            </a:fld>
            <a:endParaRPr lang="en-TH"/>
          </a:p>
        </p:txBody>
      </p:sp>
    </p:spTree>
    <p:extLst>
      <p:ext uri="{BB962C8B-B14F-4D97-AF65-F5344CB8AC3E}">
        <p14:creationId xmlns:p14="http://schemas.microsoft.com/office/powerpoint/2010/main" val="4003498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H" dirty="0"/>
              <a:t>These are 3 type of the reci</a:t>
            </a:r>
            <a:r>
              <a:rPr lang="en-US" dirty="0"/>
              <a:t>e</a:t>
            </a:r>
            <a:r>
              <a:rPr lang="en-TH" dirty="0"/>
              <a:t>ved tickets. From total of 549 tickets, tickets that need to be solved is 373 tickets which are Incident/Problem tickets type.</a:t>
            </a:r>
          </a:p>
        </p:txBody>
      </p:sp>
      <p:sp>
        <p:nvSpPr>
          <p:cNvPr id="4" name="Slide Number Placeholder 3"/>
          <p:cNvSpPr>
            <a:spLocks noGrp="1"/>
          </p:cNvSpPr>
          <p:nvPr>
            <p:ph type="sldNum" sz="quarter" idx="5"/>
          </p:nvPr>
        </p:nvSpPr>
        <p:spPr/>
        <p:txBody>
          <a:bodyPr/>
          <a:lstStyle/>
          <a:p>
            <a:fld id="{D9CA084E-1034-6542-806A-3CD97F2A9CC3}" type="slidenum">
              <a:rPr lang="en-TH" smtClean="0"/>
              <a:t>4</a:t>
            </a:fld>
            <a:endParaRPr lang="en-TH"/>
          </a:p>
        </p:txBody>
      </p:sp>
    </p:spTree>
    <p:extLst>
      <p:ext uri="{BB962C8B-B14F-4D97-AF65-F5344CB8AC3E}">
        <p14:creationId xmlns:p14="http://schemas.microsoft.com/office/powerpoint/2010/main" val="3390744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D9CA084E-1034-6542-806A-3CD97F2A9CC3}" type="slidenum">
              <a:rPr lang="en-TH" smtClean="0"/>
              <a:t>13</a:t>
            </a:fld>
            <a:endParaRPr lang="en-TH"/>
          </a:p>
        </p:txBody>
      </p:sp>
    </p:spTree>
    <p:extLst>
      <p:ext uri="{BB962C8B-B14F-4D97-AF65-F5344CB8AC3E}">
        <p14:creationId xmlns:p14="http://schemas.microsoft.com/office/powerpoint/2010/main" val="2966165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sz="1200" b="1" i="0" dirty="0">
                <a:solidFill>
                  <a:srgbClr val="FFFFFF"/>
                </a:solidFill>
                <a:effectLst/>
              </a:rPr>
              <a:t>Performance Review for Mark </a:t>
            </a:r>
            <a:r>
              <a:rPr lang="en-US" sz="1200" b="1" i="0" dirty="0" err="1">
                <a:solidFill>
                  <a:srgbClr val="FFFFFF"/>
                </a:solidFill>
                <a:effectLst/>
              </a:rPr>
              <a:t>Jikkins</a:t>
            </a:r>
            <a:r>
              <a:rPr lang="en-US" sz="1200" b="0" i="0" dirty="0">
                <a:solidFill>
                  <a:srgbClr val="FFFFFF"/>
                </a:solidFill>
                <a:effectLst/>
              </a:rPr>
              <a:t>: With only 9 tickets but an 89% breach rate, there may be a training or performance issue that needs immediate attention. Suggest a one-on-one review with Mark to identify any challenges or knowledge gaps.</a:t>
            </a:r>
          </a:p>
          <a:p>
            <a:pPr algn="l">
              <a:buFont typeface="+mj-lt"/>
              <a:buAutoNum type="arabicPeriod"/>
            </a:pPr>
            <a:r>
              <a:rPr lang="en-US" sz="1200" b="1" i="0" dirty="0">
                <a:solidFill>
                  <a:srgbClr val="FFFFFF"/>
                </a:solidFill>
                <a:effectLst/>
              </a:rPr>
              <a:t>Resource Allocation for Jared Smith</a:t>
            </a:r>
            <a:r>
              <a:rPr lang="en-US" sz="1200" b="0" i="0" dirty="0">
                <a:solidFill>
                  <a:srgbClr val="FFFFFF"/>
                </a:solidFill>
                <a:effectLst/>
              </a:rPr>
              <a:t>: With 429 assigned tickets and a 62% breach rate, Jared seems to be overwhelmed. Assess whether Jared is over-allocated and consider redistributing some of his workload to other agents.</a:t>
            </a:r>
          </a:p>
          <a:p>
            <a:pPr algn="l">
              <a:buFont typeface="+mj-lt"/>
              <a:buAutoNum type="arabicPeriod"/>
            </a:pPr>
            <a:r>
              <a:rPr lang="en-US" sz="1200" b="1" i="0" dirty="0">
                <a:solidFill>
                  <a:srgbClr val="FFFFFF"/>
                </a:solidFill>
                <a:effectLst/>
              </a:rPr>
              <a:t>Training and Skill Development</a:t>
            </a:r>
            <a:r>
              <a:rPr lang="en-US" sz="1200" b="0" i="0" dirty="0">
                <a:solidFill>
                  <a:srgbClr val="FFFFFF"/>
                </a:solidFill>
                <a:effectLst/>
              </a:rPr>
              <a:t>: Agents like Stellar Murad and Satya Prakash have breach rates above 50%. They might benefit from additional training or mentorship to improve their performance.</a:t>
            </a:r>
          </a:p>
          <a:p>
            <a:pPr algn="l">
              <a:buFont typeface="+mj-lt"/>
              <a:buAutoNum type="arabicPeriod"/>
            </a:pPr>
            <a:r>
              <a:rPr lang="en-US" sz="1200" b="1" i="0" dirty="0">
                <a:solidFill>
                  <a:srgbClr val="FFFFFF"/>
                </a:solidFill>
                <a:effectLst/>
              </a:rPr>
              <a:t>Recognize and Utilize High Performers</a:t>
            </a:r>
            <a:r>
              <a:rPr lang="en-US" sz="1200" b="0" i="0" dirty="0">
                <a:solidFill>
                  <a:srgbClr val="FFFFFF"/>
                </a:solidFill>
                <a:effectLst/>
              </a:rPr>
              <a:t>: Agents like Raya Musk and Jose </a:t>
            </a:r>
            <a:r>
              <a:rPr lang="en-US" sz="1200" b="0" i="0" dirty="0" err="1">
                <a:solidFill>
                  <a:srgbClr val="FFFFFF"/>
                </a:solidFill>
                <a:effectLst/>
              </a:rPr>
              <a:t>Satary</a:t>
            </a:r>
            <a:r>
              <a:rPr lang="en-US" sz="1200" b="0" i="0" dirty="0">
                <a:solidFill>
                  <a:srgbClr val="FFFFFF"/>
                </a:solidFill>
                <a:effectLst/>
              </a:rPr>
              <a:t> have low breach rates. Study their best practices and consider using them as mentors or examples for other agents.</a:t>
            </a:r>
          </a:p>
          <a:p>
            <a:pPr algn="l">
              <a:buFont typeface="+mj-lt"/>
              <a:buAutoNum type="arabicPeriod"/>
            </a:pPr>
            <a:r>
              <a:rPr lang="en-US" sz="1200" b="1" i="0" dirty="0">
                <a:solidFill>
                  <a:srgbClr val="FFFFFF"/>
                </a:solidFill>
                <a:effectLst/>
              </a:rPr>
              <a:t>General Skill Audit</a:t>
            </a:r>
            <a:r>
              <a:rPr lang="en-US" sz="1200" b="0" i="0" dirty="0">
                <a:solidFill>
                  <a:srgbClr val="FFFFFF"/>
                </a:solidFill>
                <a:effectLst/>
              </a:rPr>
              <a:t>: Conduct a skills audit to understand if the discrepancies in SLA adherence are due to specific skill gaps. If so, training programs could be useful.</a:t>
            </a:r>
          </a:p>
          <a:p>
            <a:pPr algn="l">
              <a:buFont typeface="+mj-lt"/>
              <a:buAutoNum type="arabicPeriod"/>
            </a:pPr>
            <a:r>
              <a:rPr lang="en-US" sz="1200" b="1" i="0" dirty="0">
                <a:solidFill>
                  <a:srgbClr val="FFFFFF"/>
                </a:solidFill>
                <a:effectLst/>
              </a:rPr>
              <a:t>Workload Analysis</a:t>
            </a:r>
            <a:r>
              <a:rPr lang="en-US" sz="1200" b="0" i="0" dirty="0">
                <a:solidFill>
                  <a:srgbClr val="FFFFFF"/>
                </a:solidFill>
                <a:effectLst/>
              </a:rPr>
              <a:t>: Conduct an analysis to understand if the breached SLAs are correlated with high workloads. If they are, consider hiring additional staff or redistributing the existing workload.</a:t>
            </a:r>
          </a:p>
          <a:p>
            <a:pPr algn="l">
              <a:buFont typeface="+mj-lt"/>
              <a:buAutoNum type="arabicPeriod"/>
            </a:pPr>
            <a:r>
              <a:rPr lang="en-US" sz="1200" b="1" i="0" dirty="0">
                <a:solidFill>
                  <a:srgbClr val="FFFFFF"/>
                </a:solidFill>
                <a:effectLst/>
              </a:rPr>
              <a:t>Technology Assessment</a:t>
            </a:r>
            <a:r>
              <a:rPr lang="en-US" sz="1200" b="0" i="0" dirty="0">
                <a:solidFill>
                  <a:srgbClr val="FFFFFF"/>
                </a:solidFill>
                <a:effectLst/>
              </a:rPr>
              <a:t>: Sometimes the issue could be with the tools being used. Ensure that all agents have the necessary software and hardware to effectively perform their tasks.</a:t>
            </a:r>
          </a:p>
          <a:p>
            <a:pPr algn="l">
              <a:buFont typeface="+mj-lt"/>
              <a:buAutoNum type="arabicPeriod"/>
            </a:pPr>
            <a:r>
              <a:rPr lang="en-US" sz="1200" b="1" i="0" dirty="0">
                <a:solidFill>
                  <a:srgbClr val="FFFFFF"/>
                </a:solidFill>
                <a:effectLst/>
              </a:rPr>
              <a:t>Review SLA Policies</a:t>
            </a:r>
            <a:r>
              <a:rPr lang="en-US" sz="1200" b="0" i="0" dirty="0">
                <a:solidFill>
                  <a:srgbClr val="FFFFFF"/>
                </a:solidFill>
                <a:effectLst/>
              </a:rPr>
              <a:t>: If agents across the board are struggling to meet SLAs, it might be worthwhile to review the SLA policies themselves to ensure they are realistic and achievable.</a:t>
            </a:r>
          </a:p>
          <a:p>
            <a:pPr algn="l"/>
            <a:r>
              <a:rPr lang="en-US" sz="1200" b="0" i="0" dirty="0">
                <a:solidFill>
                  <a:srgbClr val="FFFFFF"/>
                </a:solidFill>
                <a:effectLst/>
              </a:rPr>
              <a:t>By examining the performance of individual agents in relation to SLA breaches, you can tailor your recommendations for improvement to specific issues faced by your team.</a:t>
            </a:r>
          </a:p>
          <a:p>
            <a:endParaRPr lang="en-TH" dirty="0"/>
          </a:p>
        </p:txBody>
      </p:sp>
      <p:sp>
        <p:nvSpPr>
          <p:cNvPr id="4" name="Slide Number Placeholder 3"/>
          <p:cNvSpPr>
            <a:spLocks noGrp="1"/>
          </p:cNvSpPr>
          <p:nvPr>
            <p:ph type="sldNum" sz="quarter" idx="5"/>
          </p:nvPr>
        </p:nvSpPr>
        <p:spPr/>
        <p:txBody>
          <a:bodyPr/>
          <a:lstStyle/>
          <a:p>
            <a:fld id="{D9CA084E-1034-6542-806A-3CD97F2A9CC3}" type="slidenum">
              <a:rPr lang="en-TH" smtClean="0"/>
              <a:t>14</a:t>
            </a:fld>
            <a:endParaRPr lang="en-TH"/>
          </a:p>
        </p:txBody>
      </p:sp>
    </p:spTree>
    <p:extLst>
      <p:ext uri="{BB962C8B-B14F-4D97-AF65-F5344CB8AC3E}">
        <p14:creationId xmlns:p14="http://schemas.microsoft.com/office/powerpoint/2010/main" val="31407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D9CA084E-1034-6542-806A-3CD97F2A9CC3}" type="slidenum">
              <a:rPr lang="en-TH" smtClean="0"/>
              <a:t>15</a:t>
            </a:fld>
            <a:endParaRPr lang="en-TH"/>
          </a:p>
        </p:txBody>
      </p:sp>
    </p:spTree>
    <p:extLst>
      <p:ext uri="{BB962C8B-B14F-4D97-AF65-F5344CB8AC3E}">
        <p14:creationId xmlns:p14="http://schemas.microsoft.com/office/powerpoint/2010/main" val="2710088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D9CA084E-1034-6542-806A-3CD97F2A9CC3}" type="slidenum">
              <a:rPr lang="en-TH" smtClean="0"/>
              <a:t>16</a:t>
            </a:fld>
            <a:endParaRPr lang="en-TH"/>
          </a:p>
        </p:txBody>
      </p:sp>
    </p:spTree>
    <p:extLst>
      <p:ext uri="{BB962C8B-B14F-4D97-AF65-F5344CB8AC3E}">
        <p14:creationId xmlns:p14="http://schemas.microsoft.com/office/powerpoint/2010/main" val="276904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From 373 tickets, they are divided into each team as presented on the graph. JDE Support Team have the majority of the tickets or half of the total tickets. The second is SAP Support Team which accounts of 35% and ) tickets for </a:t>
            </a:r>
            <a:r>
              <a:rPr lang="en-US" b="0" i="0" dirty="0" err="1">
                <a:solidFill>
                  <a:srgbClr val="D1D5DB"/>
                </a:solidFill>
                <a:effectLst/>
                <a:latin typeface="Söhne"/>
              </a:rPr>
              <a:t>Salesforece</a:t>
            </a:r>
            <a:r>
              <a:rPr lang="en-US" b="0" i="0" dirty="0">
                <a:solidFill>
                  <a:srgbClr val="D1D5DB"/>
                </a:solidFill>
                <a:effectLst/>
                <a:latin typeface="Söhne"/>
              </a:rPr>
              <a:t> Team. By begin our in-depth analysis looking at the ticket volume per team. This helps us identify where the bulk of the work is concentrated. From knowing this, it helps in resource allocation and can indicate which departments might need additional support. But, before deciding that, we should know first that how many breached SLA tickets we have.</a:t>
            </a:r>
            <a:endParaRPr lang="en-TH" dirty="0"/>
          </a:p>
          <a:p>
            <a:endParaRPr lang="en-TH" dirty="0"/>
          </a:p>
        </p:txBody>
      </p:sp>
      <p:sp>
        <p:nvSpPr>
          <p:cNvPr id="4" name="Slide Number Placeholder 3"/>
          <p:cNvSpPr>
            <a:spLocks noGrp="1"/>
          </p:cNvSpPr>
          <p:nvPr>
            <p:ph type="sldNum" sz="quarter" idx="5"/>
          </p:nvPr>
        </p:nvSpPr>
        <p:spPr/>
        <p:txBody>
          <a:bodyPr/>
          <a:lstStyle/>
          <a:p>
            <a:fld id="{D9CA084E-1034-6542-806A-3CD97F2A9CC3}" type="slidenum">
              <a:rPr lang="en-TH" smtClean="0"/>
              <a:t>5</a:t>
            </a:fld>
            <a:endParaRPr lang="en-TH"/>
          </a:p>
        </p:txBody>
      </p:sp>
    </p:spTree>
    <p:extLst>
      <p:ext uri="{BB962C8B-B14F-4D97-AF65-F5344CB8AC3E}">
        <p14:creationId xmlns:p14="http://schemas.microsoft.com/office/powerpoint/2010/main" val="2822908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H" dirty="0"/>
              <a:t>From the pie chart, you can see that we have “84%” of breached tickets and we will find out where are they from to be able to improve our SLA on the next slide.</a:t>
            </a:r>
          </a:p>
        </p:txBody>
      </p:sp>
      <p:sp>
        <p:nvSpPr>
          <p:cNvPr id="4" name="Slide Number Placeholder 3"/>
          <p:cNvSpPr>
            <a:spLocks noGrp="1"/>
          </p:cNvSpPr>
          <p:nvPr>
            <p:ph type="sldNum" sz="quarter" idx="5"/>
          </p:nvPr>
        </p:nvSpPr>
        <p:spPr/>
        <p:txBody>
          <a:bodyPr/>
          <a:lstStyle/>
          <a:p>
            <a:fld id="{D9CA084E-1034-6542-806A-3CD97F2A9CC3}" type="slidenum">
              <a:rPr lang="en-TH" smtClean="0"/>
              <a:t>6</a:t>
            </a:fld>
            <a:endParaRPr lang="en-TH"/>
          </a:p>
        </p:txBody>
      </p:sp>
    </p:spTree>
    <p:extLst>
      <p:ext uri="{BB962C8B-B14F-4D97-AF65-F5344CB8AC3E}">
        <p14:creationId xmlns:p14="http://schemas.microsoft.com/office/powerpoint/2010/main" val="4237509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H" dirty="0"/>
              <a:t>As you can see that majorities of breached SLA tickets is from JDE Support Team which is reasonable as this team have the most tickets and the order of the rest also corresponse with the order of tickets volume they have except Hardware Team which have no ant breached SLA tickets. However, if we compare t</a:t>
            </a:r>
            <a:r>
              <a:rPr lang="en-US" dirty="0"/>
              <a:t>he</a:t>
            </a:r>
            <a:r>
              <a:rPr lang="en-TH" dirty="0"/>
              <a:t> breached SLA tickets to</a:t>
            </a:r>
            <a:r>
              <a:rPr lang="en-US" dirty="0"/>
              <a:t> t</a:t>
            </a:r>
            <a:r>
              <a:rPr lang="en-TH" dirty="0"/>
              <a:t>he total tickets each team have, JDE Support Team is not the highest. BPM is the higest. </a:t>
            </a:r>
          </a:p>
        </p:txBody>
      </p:sp>
      <p:sp>
        <p:nvSpPr>
          <p:cNvPr id="4" name="Slide Number Placeholder 3"/>
          <p:cNvSpPr>
            <a:spLocks noGrp="1"/>
          </p:cNvSpPr>
          <p:nvPr>
            <p:ph type="sldNum" sz="quarter" idx="5"/>
          </p:nvPr>
        </p:nvSpPr>
        <p:spPr/>
        <p:txBody>
          <a:bodyPr/>
          <a:lstStyle/>
          <a:p>
            <a:fld id="{D9CA084E-1034-6542-806A-3CD97F2A9CC3}" type="slidenum">
              <a:rPr lang="en-TH" smtClean="0"/>
              <a:t>7</a:t>
            </a:fld>
            <a:endParaRPr lang="en-TH"/>
          </a:p>
        </p:txBody>
      </p:sp>
    </p:spTree>
    <p:extLst>
      <p:ext uri="{BB962C8B-B14F-4D97-AF65-F5344CB8AC3E}">
        <p14:creationId xmlns:p14="http://schemas.microsoft.com/office/powerpoint/2010/main" val="1506457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For High Breach Teams (JDE and SAP Support Teams):</a:t>
            </a:r>
          </a:p>
          <a:p>
            <a:pPr algn="l">
              <a:buFont typeface="+mj-lt"/>
              <a:buAutoNum type="arabicPeriod"/>
            </a:pPr>
            <a:r>
              <a:rPr lang="en-US" b="1" i="0" dirty="0">
                <a:solidFill>
                  <a:srgbClr val="D1D5DB"/>
                </a:solidFill>
                <a:effectLst/>
                <a:latin typeface="Söhne"/>
              </a:rPr>
              <a:t>Resource Allocation</a:t>
            </a:r>
            <a:r>
              <a:rPr lang="en-US" b="0" i="0" dirty="0">
                <a:solidFill>
                  <a:srgbClr val="D1D5DB"/>
                </a:solidFill>
                <a:effectLst/>
                <a:latin typeface="Söhne"/>
              </a:rPr>
              <a:t>: Reallocate or hire more resources to handle the ticket load.</a:t>
            </a:r>
          </a:p>
          <a:p>
            <a:pPr algn="l">
              <a:buFont typeface="+mj-lt"/>
              <a:buAutoNum type="arabicPeriod"/>
            </a:pPr>
            <a:r>
              <a:rPr lang="en-US" b="1" i="0" dirty="0">
                <a:solidFill>
                  <a:srgbClr val="D1D5DB"/>
                </a:solidFill>
                <a:effectLst/>
                <a:latin typeface="Söhne"/>
              </a:rPr>
              <a:t>Training</a:t>
            </a:r>
            <a:r>
              <a:rPr lang="en-US" b="0" i="0" dirty="0">
                <a:solidFill>
                  <a:srgbClr val="D1D5DB"/>
                </a:solidFill>
                <a:effectLst/>
                <a:latin typeface="Söhne"/>
              </a:rPr>
              <a:t>: Conduct targeted training sessions to improve efficiency.</a:t>
            </a:r>
          </a:p>
          <a:p>
            <a:pPr algn="l">
              <a:buFont typeface="+mj-lt"/>
              <a:buAutoNum type="arabicPeriod"/>
            </a:pPr>
            <a:r>
              <a:rPr lang="en-US" b="1" i="0" dirty="0">
                <a:solidFill>
                  <a:srgbClr val="D1D5DB"/>
                </a:solidFill>
                <a:effectLst/>
                <a:latin typeface="Söhne"/>
              </a:rPr>
              <a:t>Review SLA Policies</a:t>
            </a:r>
            <a:r>
              <a:rPr lang="en-US" b="0" i="0" dirty="0">
                <a:solidFill>
                  <a:srgbClr val="D1D5DB"/>
                </a:solidFill>
                <a:effectLst/>
                <a:latin typeface="Söhne"/>
              </a:rPr>
              <a:t>: The existing SLA commitments might be too strict. Review and if needed, negotiate new SLAs.</a:t>
            </a:r>
          </a:p>
          <a:p>
            <a:pPr algn="l">
              <a:buFont typeface="+mj-lt"/>
              <a:buAutoNum type="arabicPeriod"/>
            </a:pPr>
            <a:endParaRPr lang="en-US" b="0" i="0" dirty="0">
              <a:solidFill>
                <a:srgbClr val="D1D5DB"/>
              </a:solidFill>
              <a:effectLst/>
              <a:latin typeface="Söhne"/>
            </a:endParaRPr>
          </a:p>
          <a:p>
            <a:pPr algn="l"/>
            <a:r>
              <a:rPr lang="en-US" b="0" i="0" dirty="0">
                <a:effectLst/>
                <a:latin typeface="Söhne"/>
              </a:rPr>
              <a:t>For Moderate Breach Teams (AWS, Workday, Network):</a:t>
            </a:r>
          </a:p>
          <a:p>
            <a:pPr algn="l">
              <a:buFont typeface="+mj-lt"/>
              <a:buAutoNum type="arabicPeriod"/>
            </a:pPr>
            <a:r>
              <a:rPr lang="en-US" b="1" i="0" dirty="0">
                <a:solidFill>
                  <a:srgbClr val="D1D5DB"/>
                </a:solidFill>
                <a:effectLst/>
                <a:latin typeface="Söhne"/>
              </a:rPr>
              <a:t>Process Audit</a:t>
            </a:r>
            <a:r>
              <a:rPr lang="en-US" b="0" i="0" dirty="0">
                <a:solidFill>
                  <a:srgbClr val="D1D5DB"/>
                </a:solidFill>
                <a:effectLst/>
                <a:latin typeface="Söhne"/>
              </a:rPr>
              <a:t>: Conduct an audit to identify bottlenecks in the ticket resolution process.</a:t>
            </a:r>
          </a:p>
          <a:p>
            <a:pPr algn="l">
              <a:buFont typeface="+mj-lt"/>
              <a:buAutoNum type="arabicPeriod"/>
            </a:pPr>
            <a:r>
              <a:rPr lang="en-US" b="1" i="0" dirty="0">
                <a:solidFill>
                  <a:srgbClr val="D1D5DB"/>
                </a:solidFill>
                <a:effectLst/>
                <a:latin typeface="Söhne"/>
              </a:rPr>
              <a:t>Prioritization</a:t>
            </a:r>
            <a:r>
              <a:rPr lang="en-US" b="0" i="0" dirty="0">
                <a:solidFill>
                  <a:srgbClr val="D1D5DB"/>
                </a:solidFill>
                <a:effectLst/>
                <a:latin typeface="Söhne"/>
              </a:rPr>
              <a:t>: Implement a more effective prioritization system for tickets.</a:t>
            </a:r>
          </a:p>
          <a:p>
            <a:pPr algn="l">
              <a:buFont typeface="+mj-lt"/>
              <a:buAutoNum type="arabicPeriod"/>
            </a:pPr>
            <a:endParaRPr lang="en-US" b="0" i="0" dirty="0">
              <a:solidFill>
                <a:srgbClr val="D1D5DB"/>
              </a:solidFill>
              <a:effectLst/>
              <a:latin typeface="Söhne"/>
            </a:endParaRPr>
          </a:p>
          <a:p>
            <a:pPr algn="l"/>
            <a:r>
              <a:rPr lang="en-US" b="0" i="0" dirty="0">
                <a:effectLst/>
                <a:latin typeface="Söhne"/>
              </a:rPr>
              <a:t>For Low Breach Teams (Help Desk):</a:t>
            </a:r>
          </a:p>
          <a:p>
            <a:pPr algn="l">
              <a:buFont typeface="+mj-lt"/>
              <a:buAutoNum type="arabicPeriod"/>
            </a:pPr>
            <a:r>
              <a:rPr lang="en-US" b="1" i="0" dirty="0">
                <a:solidFill>
                  <a:srgbClr val="D1D5DB"/>
                </a:solidFill>
                <a:effectLst/>
                <a:latin typeface="Söhne"/>
              </a:rPr>
              <a:t>Best Practices</a:t>
            </a:r>
            <a:r>
              <a:rPr lang="en-US" b="0" i="0" dirty="0">
                <a:solidFill>
                  <a:srgbClr val="D1D5DB"/>
                </a:solidFill>
                <a:effectLst/>
                <a:latin typeface="Söhne"/>
              </a:rPr>
              <a:t>: Identify what this team is doing right and see if these practices can be implemented in other teams.</a:t>
            </a:r>
          </a:p>
          <a:p>
            <a:pPr algn="l"/>
            <a:r>
              <a:rPr lang="en-US" b="0" i="0" dirty="0">
                <a:effectLst/>
                <a:latin typeface="Söhne"/>
              </a:rPr>
              <a:t>For Zero Breach Teams (Hardware, Salesforce):</a:t>
            </a:r>
          </a:p>
          <a:p>
            <a:pPr algn="l">
              <a:buFont typeface="+mj-lt"/>
              <a:buAutoNum type="arabicPeriod"/>
            </a:pPr>
            <a:r>
              <a:rPr lang="en-US" b="1" i="0" dirty="0">
                <a:solidFill>
                  <a:srgbClr val="D1D5DB"/>
                </a:solidFill>
                <a:effectLst/>
                <a:latin typeface="Söhne"/>
              </a:rPr>
              <a:t>Keep Monitoring</a:t>
            </a:r>
            <a:r>
              <a:rPr lang="en-US" b="0" i="0" dirty="0">
                <a:solidFill>
                  <a:srgbClr val="D1D5DB"/>
                </a:solidFill>
                <a:effectLst/>
                <a:latin typeface="Söhne"/>
              </a:rPr>
              <a:t>: Given the low volume of tickets, continuous monitoring is essential to ensure the zero breach rate is not just due to low ticket volume.</a:t>
            </a:r>
          </a:p>
          <a:p>
            <a:pPr algn="l">
              <a:buFont typeface="+mj-lt"/>
              <a:buAutoNum type="arabicPeriod"/>
            </a:pPr>
            <a:endParaRPr lang="en-US" b="0" i="0" dirty="0">
              <a:solidFill>
                <a:srgbClr val="D1D5DB"/>
              </a:solidFill>
              <a:effectLst/>
              <a:latin typeface="Söhne"/>
            </a:endParaRPr>
          </a:p>
          <a:p>
            <a:pPr algn="l"/>
            <a:r>
              <a:rPr lang="en-US" b="0" i="0" dirty="0">
                <a:effectLst/>
                <a:latin typeface="Söhne"/>
              </a:rPr>
              <a:t>For All Teams:</a:t>
            </a:r>
          </a:p>
          <a:p>
            <a:pPr algn="l">
              <a:buFont typeface="+mj-lt"/>
              <a:buAutoNum type="arabicPeriod"/>
            </a:pPr>
            <a:r>
              <a:rPr lang="en-US" b="1" i="0" dirty="0">
                <a:solidFill>
                  <a:srgbClr val="D1D5DB"/>
                </a:solidFill>
                <a:effectLst/>
                <a:latin typeface="Söhne"/>
              </a:rPr>
              <a:t>Technology Utilization</a:t>
            </a:r>
            <a:r>
              <a:rPr lang="en-US" b="0" i="0" dirty="0">
                <a:solidFill>
                  <a:srgbClr val="D1D5DB"/>
                </a:solidFill>
                <a:effectLst/>
                <a:latin typeface="Söhne"/>
              </a:rPr>
              <a:t>: Use AI or machine learning algorithms to predict ticket volumes and allocate resources accordingly.</a:t>
            </a:r>
          </a:p>
          <a:p>
            <a:pPr algn="l">
              <a:buFont typeface="+mj-lt"/>
              <a:buAutoNum type="arabicPeriod"/>
            </a:pPr>
            <a:r>
              <a:rPr lang="en-US" b="1" i="0" dirty="0">
                <a:solidFill>
                  <a:srgbClr val="D1D5DB"/>
                </a:solidFill>
                <a:effectLst/>
                <a:latin typeface="Söhne"/>
              </a:rPr>
              <a:t>Regular Review</a:t>
            </a:r>
            <a:r>
              <a:rPr lang="en-US" b="0" i="0" dirty="0">
                <a:solidFill>
                  <a:srgbClr val="D1D5DB"/>
                </a:solidFill>
                <a:effectLst/>
                <a:latin typeface="Söhne"/>
              </a:rPr>
              <a:t>: Conduct weekly or bi-weekly reviews to monitor SLA compliance.</a:t>
            </a:r>
          </a:p>
          <a:p>
            <a:endParaRPr lang="en-TH" dirty="0"/>
          </a:p>
        </p:txBody>
      </p:sp>
      <p:sp>
        <p:nvSpPr>
          <p:cNvPr id="4" name="Slide Number Placeholder 3"/>
          <p:cNvSpPr>
            <a:spLocks noGrp="1"/>
          </p:cNvSpPr>
          <p:nvPr>
            <p:ph type="sldNum" sz="quarter" idx="5"/>
          </p:nvPr>
        </p:nvSpPr>
        <p:spPr/>
        <p:txBody>
          <a:bodyPr/>
          <a:lstStyle/>
          <a:p>
            <a:fld id="{D9CA084E-1034-6542-806A-3CD97F2A9CC3}" type="slidenum">
              <a:rPr lang="en-TH" smtClean="0"/>
              <a:t>8</a:t>
            </a:fld>
            <a:endParaRPr lang="en-TH"/>
          </a:p>
        </p:txBody>
      </p:sp>
    </p:spTree>
    <p:extLst>
      <p:ext uri="{BB962C8B-B14F-4D97-AF65-F5344CB8AC3E}">
        <p14:creationId xmlns:p14="http://schemas.microsoft.com/office/powerpoint/2010/main" val="2681229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D9CA084E-1034-6542-806A-3CD97F2A9CC3}" type="slidenum">
              <a:rPr lang="en-TH" smtClean="0"/>
              <a:t>9</a:t>
            </a:fld>
            <a:endParaRPr lang="en-TH"/>
          </a:p>
        </p:txBody>
      </p:sp>
    </p:spTree>
    <p:extLst>
      <p:ext uri="{BB962C8B-B14F-4D97-AF65-F5344CB8AC3E}">
        <p14:creationId xmlns:p14="http://schemas.microsoft.com/office/powerpoint/2010/main" val="3042575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From 373 tickets, they are divided into each team as presented on the graph. JDE Support Team have the majority of the tickets or half of the total tickets. The second is SAP Support Team which accounts of 35% and ) tickets for </a:t>
            </a:r>
            <a:r>
              <a:rPr lang="en-US" b="0" i="0" dirty="0" err="1">
                <a:solidFill>
                  <a:srgbClr val="D1D5DB"/>
                </a:solidFill>
                <a:effectLst/>
                <a:latin typeface="Söhne"/>
              </a:rPr>
              <a:t>Salesforece</a:t>
            </a:r>
            <a:r>
              <a:rPr lang="en-US" b="0" i="0" dirty="0">
                <a:solidFill>
                  <a:srgbClr val="D1D5DB"/>
                </a:solidFill>
                <a:effectLst/>
                <a:latin typeface="Söhne"/>
              </a:rPr>
              <a:t> Team. By begin our in-depth analysis looking at the ticket volume per team. This helps us identify where the bulk of the work is concentrated. From knowing this, it helps in resource allocation and can indicate which departments might need additional support. But, before deciding that, we should know first that how many breached SLA tickets we have.</a:t>
            </a:r>
            <a:endParaRPr lang="en-TH" dirty="0"/>
          </a:p>
          <a:p>
            <a:endParaRPr lang="en-TH" dirty="0"/>
          </a:p>
        </p:txBody>
      </p:sp>
      <p:sp>
        <p:nvSpPr>
          <p:cNvPr id="4" name="Slide Number Placeholder 3"/>
          <p:cNvSpPr>
            <a:spLocks noGrp="1"/>
          </p:cNvSpPr>
          <p:nvPr>
            <p:ph type="sldNum" sz="quarter" idx="5"/>
          </p:nvPr>
        </p:nvSpPr>
        <p:spPr/>
        <p:txBody>
          <a:bodyPr/>
          <a:lstStyle/>
          <a:p>
            <a:fld id="{D9CA084E-1034-6542-806A-3CD97F2A9CC3}" type="slidenum">
              <a:rPr lang="en-TH" smtClean="0"/>
              <a:t>10</a:t>
            </a:fld>
            <a:endParaRPr lang="en-TH"/>
          </a:p>
        </p:txBody>
      </p:sp>
    </p:spTree>
    <p:extLst>
      <p:ext uri="{BB962C8B-B14F-4D97-AF65-F5344CB8AC3E}">
        <p14:creationId xmlns:p14="http://schemas.microsoft.com/office/powerpoint/2010/main" val="3349641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D9CA084E-1034-6542-806A-3CD97F2A9CC3}" type="slidenum">
              <a:rPr lang="en-TH" smtClean="0"/>
              <a:t>11</a:t>
            </a:fld>
            <a:endParaRPr lang="en-TH"/>
          </a:p>
        </p:txBody>
      </p:sp>
    </p:spTree>
    <p:extLst>
      <p:ext uri="{BB962C8B-B14F-4D97-AF65-F5344CB8AC3E}">
        <p14:creationId xmlns:p14="http://schemas.microsoft.com/office/powerpoint/2010/main" val="2559141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H" dirty="0"/>
              <a:t>From data, it might mean that</a:t>
            </a:r>
          </a:p>
          <a:p>
            <a:pPr algn="l">
              <a:buFont typeface="+mj-lt"/>
              <a:buAutoNum type="arabicPeriod"/>
            </a:pPr>
            <a:r>
              <a:rPr lang="en-US" b="1" i="0" dirty="0">
                <a:solidFill>
                  <a:srgbClr val="D1D5DB"/>
                </a:solidFill>
                <a:effectLst/>
                <a:latin typeface="Söhne"/>
              </a:rPr>
              <a:t>Shortage of Staff</a:t>
            </a:r>
            <a:r>
              <a:rPr lang="en-US" b="0" i="0" dirty="0">
                <a:solidFill>
                  <a:srgbClr val="D1D5DB"/>
                </a:solidFill>
                <a:effectLst/>
                <a:latin typeface="Söhne"/>
              </a:rPr>
              <a:t>: If the teams are consistently failing to meet SLAs, especially for high-priority "Emergency" tickets, it suggests that there may not be enough staff to handle the workload in a timely manner.</a:t>
            </a:r>
          </a:p>
          <a:p>
            <a:pPr algn="l">
              <a:buFont typeface="+mj-lt"/>
              <a:buAutoNum type="arabicPeriod"/>
            </a:pPr>
            <a:r>
              <a:rPr lang="en-US" b="1" i="0" dirty="0">
                <a:solidFill>
                  <a:srgbClr val="D1D5DB"/>
                </a:solidFill>
                <a:effectLst/>
                <a:latin typeface="Söhne"/>
              </a:rPr>
              <a:t>Lack of Knowledge or Experience</a:t>
            </a:r>
            <a:r>
              <a:rPr lang="en-US" b="0" i="0" dirty="0">
                <a:solidFill>
                  <a:srgbClr val="D1D5DB"/>
                </a:solidFill>
                <a:effectLst/>
                <a:latin typeface="Söhne"/>
              </a:rPr>
              <a:t>: If there's a 100% breach rate for "Emergency" tickets, it could also imply that the staff may not be sufficiently skilled or experienced to resolve these high-priority issues within the time limits set by the SLAs.</a:t>
            </a:r>
          </a:p>
          <a:p>
            <a:endParaRPr lang="en-TH" dirty="0"/>
          </a:p>
        </p:txBody>
      </p:sp>
      <p:sp>
        <p:nvSpPr>
          <p:cNvPr id="4" name="Slide Number Placeholder 3"/>
          <p:cNvSpPr>
            <a:spLocks noGrp="1"/>
          </p:cNvSpPr>
          <p:nvPr>
            <p:ph type="sldNum" sz="quarter" idx="5"/>
          </p:nvPr>
        </p:nvSpPr>
        <p:spPr/>
        <p:txBody>
          <a:bodyPr/>
          <a:lstStyle/>
          <a:p>
            <a:fld id="{D9CA084E-1034-6542-806A-3CD97F2A9CC3}" type="slidenum">
              <a:rPr lang="en-TH" smtClean="0"/>
              <a:t>12</a:t>
            </a:fld>
            <a:endParaRPr lang="en-TH"/>
          </a:p>
        </p:txBody>
      </p:sp>
    </p:spTree>
    <p:extLst>
      <p:ext uri="{BB962C8B-B14F-4D97-AF65-F5344CB8AC3E}">
        <p14:creationId xmlns:p14="http://schemas.microsoft.com/office/powerpoint/2010/main" val="3127374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ltLang="ko-KR" sz="3600" dirty="0">
                <a:ea typeface="맑은 고딕" pitchFamily="50" charset="-127"/>
              </a:rPr>
              <a:t>Improving support to fulfill SLA</a:t>
            </a:r>
            <a:endParaRPr lang="en-US" altLang="ko-KR" sz="3600" dirty="0"/>
          </a:p>
        </p:txBody>
      </p:sp>
      <p:sp>
        <p:nvSpPr>
          <p:cNvPr id="4" name="Text Placeholder 3"/>
          <p:cNvSpPr>
            <a:spLocks noGrp="1"/>
          </p:cNvSpPr>
          <p:nvPr>
            <p:ph type="body" sz="quarter" idx="11"/>
          </p:nvPr>
        </p:nvSpPr>
        <p:spPr/>
        <p:txBody>
          <a:bodyPr/>
          <a:lstStyle/>
          <a:p>
            <a:pPr>
              <a:spcBef>
                <a:spcPts val="0"/>
              </a:spcBef>
              <a:defRPr/>
            </a:pPr>
            <a:r>
              <a:rPr lang="en-US" altLang="ko-KR" b="1" dirty="0" err="1"/>
              <a:t>Nattamon</a:t>
            </a:r>
            <a:r>
              <a:rPr lang="en-US" altLang="ko-KR" b="1" dirty="0"/>
              <a:t> </a:t>
            </a:r>
            <a:r>
              <a:rPr lang="en-US" altLang="ko-KR" b="1" dirty="0" err="1"/>
              <a:t>Choopawa</a:t>
            </a:r>
            <a:r>
              <a:rPr lang="en-US" altLang="ko-KR" b="1" dirty="0"/>
              <a:t> – 6 October 2023</a:t>
            </a:r>
            <a:endParaRPr lang="en-US" altLang="ko-KR" dirty="0"/>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1131590"/>
            <a:ext cx="9144000" cy="360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TextBox 34"/>
          <p:cNvSpPr txBox="1"/>
          <p:nvPr/>
        </p:nvSpPr>
        <p:spPr>
          <a:xfrm>
            <a:off x="583489" y="3781077"/>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03</a:t>
            </a:r>
            <a:endParaRPr lang="ko-KR" altLang="en-US" sz="2400" b="1" dirty="0">
              <a:solidFill>
                <a:schemeClr val="accent1"/>
              </a:solidFill>
              <a:cs typeface="Arial" pitchFamily="34" charset="0"/>
            </a:endParaRPr>
          </a:p>
        </p:txBody>
      </p:sp>
      <p:sp>
        <p:nvSpPr>
          <p:cNvPr id="7" name="Text Placeholder 1">
            <a:extLst>
              <a:ext uri="{FF2B5EF4-FFF2-40B4-BE49-F238E27FC236}">
                <a16:creationId xmlns:a16="http://schemas.microsoft.com/office/drawing/2014/main" id="{75E03E42-90C4-321C-0D2E-3E3115A5D68A}"/>
              </a:ext>
            </a:extLst>
          </p:cNvPr>
          <p:cNvSpPr txBox="1">
            <a:spLocks/>
          </p:cNvSpPr>
          <p:nvPr/>
        </p:nvSpPr>
        <p:spPr>
          <a:xfrm>
            <a:off x="0" y="282246"/>
            <a:ext cx="914400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TH" dirty="0"/>
              <a:t>General recommendations for each priority</a:t>
            </a:r>
          </a:p>
        </p:txBody>
      </p:sp>
      <p:graphicFrame>
        <p:nvGraphicFramePr>
          <p:cNvPr id="8" name="Diagram 7">
            <a:extLst>
              <a:ext uri="{FF2B5EF4-FFF2-40B4-BE49-F238E27FC236}">
                <a16:creationId xmlns:a16="http://schemas.microsoft.com/office/drawing/2014/main" id="{F7C03C3C-3728-3350-2E34-668667A54CD9}"/>
              </a:ext>
            </a:extLst>
          </p:cNvPr>
          <p:cNvGraphicFramePr/>
          <p:nvPr>
            <p:extLst>
              <p:ext uri="{D42A27DB-BD31-4B8C-83A1-F6EECF244321}">
                <p14:modId xmlns:p14="http://schemas.microsoft.com/office/powerpoint/2010/main" val="1013792393"/>
              </p:ext>
            </p:extLst>
          </p:nvPr>
        </p:nvGraphicFramePr>
        <p:xfrm>
          <a:off x="377534" y="1628202"/>
          <a:ext cx="8388932" cy="2614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799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AA6C122D-19F8-22D9-690A-995E628E19F5}"/>
              </a:ext>
            </a:extLst>
          </p:cNvPr>
          <p:cNvGraphicFramePr/>
          <p:nvPr>
            <p:extLst>
              <p:ext uri="{D42A27DB-BD31-4B8C-83A1-F6EECF244321}">
                <p14:modId xmlns:p14="http://schemas.microsoft.com/office/powerpoint/2010/main" val="3716874966"/>
              </p:ext>
            </p:extLst>
          </p:nvPr>
        </p:nvGraphicFramePr>
        <p:xfrm>
          <a:off x="467544" y="1131590"/>
          <a:ext cx="8208912" cy="381642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Placeholder 1">
            <a:extLst>
              <a:ext uri="{FF2B5EF4-FFF2-40B4-BE49-F238E27FC236}">
                <a16:creationId xmlns:a16="http://schemas.microsoft.com/office/drawing/2014/main" id="{3DF62A10-43E8-F9B6-CD27-D4269DE55398}"/>
              </a:ext>
            </a:extLst>
          </p:cNvPr>
          <p:cNvSpPr>
            <a:spLocks noGrp="1"/>
          </p:cNvSpPr>
          <p:nvPr>
            <p:ph type="body" sz="quarter" idx="10"/>
          </p:nvPr>
        </p:nvSpPr>
        <p:spPr>
          <a:xfrm>
            <a:off x="467544" y="267494"/>
            <a:ext cx="8208912" cy="720080"/>
          </a:xfrm>
        </p:spPr>
        <p:txBody>
          <a:bodyPr/>
          <a:lstStyle/>
          <a:p>
            <a:r>
              <a:rPr lang="en-US" dirty="0"/>
              <a:t>Percent of breached SLA from priority</a:t>
            </a:r>
            <a:endParaRPr lang="en-US" i="0" dirty="0">
              <a:effectLst/>
            </a:endParaRPr>
          </a:p>
        </p:txBody>
      </p:sp>
    </p:spTree>
    <p:extLst>
      <p:ext uri="{BB962C8B-B14F-4D97-AF65-F5344CB8AC3E}">
        <p14:creationId xmlns:p14="http://schemas.microsoft.com/office/powerpoint/2010/main" val="3075488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CD9A84-9501-8126-BC12-115DACAF423B}"/>
              </a:ext>
            </a:extLst>
          </p:cNvPr>
          <p:cNvSpPr>
            <a:spLocks noGrp="1"/>
          </p:cNvSpPr>
          <p:nvPr>
            <p:ph type="body" sz="quarter" idx="10"/>
          </p:nvPr>
        </p:nvSpPr>
        <p:spPr>
          <a:xfrm>
            <a:off x="0" y="411510"/>
            <a:ext cx="9144000" cy="576064"/>
          </a:xfrm>
        </p:spPr>
        <p:txBody>
          <a:bodyPr/>
          <a:lstStyle/>
          <a:p>
            <a:r>
              <a:rPr lang="en-TH" dirty="0"/>
              <a:t>Recommendations</a:t>
            </a:r>
          </a:p>
        </p:txBody>
      </p:sp>
      <p:sp>
        <p:nvSpPr>
          <p:cNvPr id="3" name="Text Placeholder 2">
            <a:extLst>
              <a:ext uri="{FF2B5EF4-FFF2-40B4-BE49-F238E27FC236}">
                <a16:creationId xmlns:a16="http://schemas.microsoft.com/office/drawing/2014/main" id="{3C58D7CC-A57C-92E9-E83C-5486E4ADF168}"/>
              </a:ext>
            </a:extLst>
          </p:cNvPr>
          <p:cNvSpPr>
            <a:spLocks noGrp="1"/>
          </p:cNvSpPr>
          <p:nvPr>
            <p:ph type="body" sz="quarter" idx="11"/>
          </p:nvPr>
        </p:nvSpPr>
        <p:spPr>
          <a:xfrm>
            <a:off x="0" y="987574"/>
            <a:ext cx="9144000" cy="288032"/>
          </a:xfrm>
        </p:spPr>
        <p:txBody>
          <a:bodyPr/>
          <a:lstStyle/>
          <a:p>
            <a:r>
              <a:rPr lang="en-TH" dirty="0"/>
              <a:t>In detail based on priority condition of tickets</a:t>
            </a:r>
          </a:p>
        </p:txBody>
      </p:sp>
      <p:graphicFrame>
        <p:nvGraphicFramePr>
          <p:cNvPr id="6" name="Diagram 5">
            <a:extLst>
              <a:ext uri="{FF2B5EF4-FFF2-40B4-BE49-F238E27FC236}">
                <a16:creationId xmlns:a16="http://schemas.microsoft.com/office/drawing/2014/main" id="{3C84F068-4A95-5999-9951-8C2F9DDE8031}"/>
              </a:ext>
            </a:extLst>
          </p:cNvPr>
          <p:cNvGraphicFramePr/>
          <p:nvPr>
            <p:extLst>
              <p:ext uri="{D42A27DB-BD31-4B8C-83A1-F6EECF244321}">
                <p14:modId xmlns:p14="http://schemas.microsoft.com/office/powerpoint/2010/main" val="199525054"/>
              </p:ext>
            </p:extLst>
          </p:nvPr>
        </p:nvGraphicFramePr>
        <p:xfrm>
          <a:off x="359532" y="1419622"/>
          <a:ext cx="8424936" cy="2921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630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D9F91B17-B7F1-206E-09DD-7D9B9F42852A}"/>
              </a:ext>
            </a:extLst>
          </p:cNvPr>
          <p:cNvSpPr txBox="1">
            <a:spLocks/>
          </p:cNvSpPr>
          <p:nvPr/>
        </p:nvSpPr>
        <p:spPr>
          <a:xfrm>
            <a:off x="2453172" y="123478"/>
            <a:ext cx="5725144" cy="62656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TH" dirty="0"/>
              <a:t>Percent of SLA breachs from Agent assigned</a:t>
            </a:r>
            <a:endParaRPr lang="en-TH" dirty="0">
              <a:ln w="0"/>
              <a:effectLst>
                <a:outerShdw blurRad="38100" dist="19050" dir="2700000" algn="tl" rotWithShape="0">
                  <a:schemeClr val="dk1">
                    <a:alpha val="40000"/>
                  </a:schemeClr>
                </a:outerShdw>
              </a:effectLst>
              <a:latin typeface="+mj-lt"/>
            </a:endParaRPr>
          </a:p>
        </p:txBody>
      </p:sp>
      <p:graphicFrame>
        <p:nvGraphicFramePr>
          <p:cNvPr id="4" name="Chart 3">
            <a:extLst>
              <a:ext uri="{FF2B5EF4-FFF2-40B4-BE49-F238E27FC236}">
                <a16:creationId xmlns:a16="http://schemas.microsoft.com/office/drawing/2014/main" id="{D21E39AA-F0C9-D3DF-BF22-4A4E097AD02D}"/>
              </a:ext>
            </a:extLst>
          </p:cNvPr>
          <p:cNvGraphicFramePr/>
          <p:nvPr>
            <p:extLst>
              <p:ext uri="{D42A27DB-BD31-4B8C-83A1-F6EECF244321}">
                <p14:modId xmlns:p14="http://schemas.microsoft.com/office/powerpoint/2010/main" val="1744831632"/>
              </p:ext>
            </p:extLst>
          </p:nvPr>
        </p:nvGraphicFramePr>
        <p:xfrm>
          <a:off x="1835696" y="1296144"/>
          <a:ext cx="7056784" cy="37238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51334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F0CD70E8-63E7-B388-0B14-05B143C79175}"/>
              </a:ext>
            </a:extLst>
          </p:cNvPr>
          <p:cNvGraphicFramePr/>
          <p:nvPr>
            <p:extLst>
              <p:ext uri="{D42A27DB-BD31-4B8C-83A1-F6EECF244321}">
                <p14:modId xmlns:p14="http://schemas.microsoft.com/office/powerpoint/2010/main" val="806752922"/>
              </p:ext>
            </p:extLst>
          </p:nvPr>
        </p:nvGraphicFramePr>
        <p:xfrm>
          <a:off x="179512" y="62753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 Placeholder 1">
            <a:extLst>
              <a:ext uri="{FF2B5EF4-FFF2-40B4-BE49-F238E27FC236}">
                <a16:creationId xmlns:a16="http://schemas.microsoft.com/office/drawing/2014/main" id="{6C8C038E-460E-29F3-7D2C-80489655690A}"/>
              </a:ext>
            </a:extLst>
          </p:cNvPr>
          <p:cNvSpPr txBox="1">
            <a:spLocks/>
          </p:cNvSpPr>
          <p:nvPr/>
        </p:nvSpPr>
        <p:spPr>
          <a:xfrm>
            <a:off x="6618863" y="1995686"/>
            <a:ext cx="2525137" cy="153252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800" b="1" dirty="0">
                <a:solidFill>
                  <a:schemeClr val="accent1"/>
                </a:solidFill>
                <a:latin typeface="+mj-lt"/>
                <a:cs typeface="Arial" pitchFamily="34" charset="0"/>
              </a:rPr>
              <a:t>Advices for each Agent</a:t>
            </a:r>
            <a:endParaRPr lang="ko-KR" altLang="en-US" sz="2800" b="1" dirty="0">
              <a:solidFill>
                <a:schemeClr val="accent1"/>
              </a:solidFill>
              <a:latin typeface="+mj-lt"/>
              <a:cs typeface="Arial" pitchFamily="34" charset="0"/>
            </a:endParaRPr>
          </a:p>
        </p:txBody>
      </p:sp>
    </p:spTree>
    <p:extLst>
      <p:ext uri="{BB962C8B-B14F-4D97-AF65-F5344CB8AC3E}">
        <p14:creationId xmlns:p14="http://schemas.microsoft.com/office/powerpoint/2010/main" val="3407202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09FE-6A13-B512-F4B6-E2B7B7E1D277}"/>
              </a:ext>
            </a:extLst>
          </p:cNvPr>
          <p:cNvSpPr>
            <a:spLocks noGrp="1"/>
          </p:cNvSpPr>
          <p:nvPr>
            <p:ph type="body" sz="quarter" idx="10"/>
          </p:nvPr>
        </p:nvSpPr>
        <p:spPr/>
        <p:txBody>
          <a:bodyPr/>
          <a:lstStyle/>
          <a:p>
            <a:r>
              <a:rPr lang="en-TH" dirty="0"/>
              <a:t>Percent of SLA breachs from each source </a:t>
            </a:r>
          </a:p>
        </p:txBody>
      </p:sp>
      <p:sp>
        <p:nvSpPr>
          <p:cNvPr id="3" name="Text Placeholder 2">
            <a:extLst>
              <a:ext uri="{FF2B5EF4-FFF2-40B4-BE49-F238E27FC236}">
                <a16:creationId xmlns:a16="http://schemas.microsoft.com/office/drawing/2014/main" id="{A0B28240-83DF-B5C0-ED06-6360472170B4}"/>
              </a:ext>
            </a:extLst>
          </p:cNvPr>
          <p:cNvSpPr>
            <a:spLocks noGrp="1"/>
          </p:cNvSpPr>
          <p:nvPr>
            <p:ph type="body" sz="quarter" idx="11"/>
          </p:nvPr>
        </p:nvSpPr>
        <p:spPr/>
        <p:txBody>
          <a:bodyPr/>
          <a:lstStyle/>
          <a:p>
            <a:endParaRPr lang="en-TH"/>
          </a:p>
        </p:txBody>
      </p:sp>
      <p:graphicFrame>
        <p:nvGraphicFramePr>
          <p:cNvPr id="4" name="Chart 3">
            <a:extLst>
              <a:ext uri="{FF2B5EF4-FFF2-40B4-BE49-F238E27FC236}">
                <a16:creationId xmlns:a16="http://schemas.microsoft.com/office/drawing/2014/main" id="{74361F7C-9805-F5AB-DD55-8310B394CCB2}"/>
              </a:ext>
            </a:extLst>
          </p:cNvPr>
          <p:cNvGraphicFramePr/>
          <p:nvPr>
            <p:extLst>
              <p:ext uri="{D42A27DB-BD31-4B8C-83A1-F6EECF244321}">
                <p14:modId xmlns:p14="http://schemas.microsoft.com/office/powerpoint/2010/main" val="571002825"/>
              </p:ext>
            </p:extLst>
          </p:nvPr>
        </p:nvGraphicFramePr>
        <p:xfrm>
          <a:off x="683568" y="1059582"/>
          <a:ext cx="7776864" cy="39295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1907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4A6A7C6-416D-BC07-FDC4-7C0471AEFC71}"/>
              </a:ext>
            </a:extLst>
          </p:cNvPr>
          <p:cNvGraphicFramePr/>
          <p:nvPr>
            <p:extLst>
              <p:ext uri="{D42A27DB-BD31-4B8C-83A1-F6EECF244321}">
                <p14:modId xmlns:p14="http://schemas.microsoft.com/office/powerpoint/2010/main" val="997428854"/>
              </p:ext>
            </p:extLst>
          </p:nvPr>
        </p:nvGraphicFramePr>
        <p:xfrm>
          <a:off x="2123728" y="51470"/>
          <a:ext cx="6408712"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2">
            <a:extLst>
              <a:ext uri="{FF2B5EF4-FFF2-40B4-BE49-F238E27FC236}">
                <a16:creationId xmlns:a16="http://schemas.microsoft.com/office/drawing/2014/main" id="{6FF47810-3660-62D0-0922-35EAAE345DA3}"/>
              </a:ext>
            </a:extLst>
          </p:cNvPr>
          <p:cNvSpPr txBox="1">
            <a:spLocks/>
          </p:cNvSpPr>
          <p:nvPr/>
        </p:nvSpPr>
        <p:spPr>
          <a:xfrm>
            <a:off x="4175956" y="1995686"/>
            <a:ext cx="2304256" cy="1584176"/>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1800" dirty="0">
                <a:ln w="0"/>
                <a:effectLst>
                  <a:outerShdw blurRad="38100" dist="19050" dir="2700000" algn="tl" rotWithShape="0">
                    <a:schemeClr val="dk1">
                      <a:alpha val="40000"/>
                    </a:schemeClr>
                  </a:outerShdw>
                </a:effectLst>
                <a:cs typeface="Arial" pitchFamily="34" charset="0"/>
              </a:rPr>
              <a:t>Suggestions based on source</a:t>
            </a:r>
          </a:p>
        </p:txBody>
      </p:sp>
    </p:spTree>
    <p:extLst>
      <p:ext uri="{BB962C8B-B14F-4D97-AF65-F5344CB8AC3E}">
        <p14:creationId xmlns:p14="http://schemas.microsoft.com/office/powerpoint/2010/main" val="704058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Thank you</a:t>
            </a:r>
            <a:endParaRPr lang="ko-KR" altLang="en-US" sz="3600" dirty="0"/>
          </a:p>
        </p:txBody>
      </p:sp>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88081"/>
            <a:ext cx="9144000" cy="576064"/>
          </a:xfrm>
        </p:spPr>
        <p:txBody>
          <a:bodyPr/>
          <a:lstStyle/>
          <a:p>
            <a:r>
              <a:rPr lang="en-US" sz="3600" dirty="0">
                <a:cs typeface="Arial" pitchFamily="34" charset="0"/>
              </a:rPr>
              <a:t>Agenda</a:t>
            </a:r>
            <a:endParaRPr lang="ko-KR" altLang="en-US" dirty="0"/>
          </a:p>
        </p:txBody>
      </p:sp>
      <p:sp>
        <p:nvSpPr>
          <p:cNvPr id="6" name="Rectangle 5"/>
          <p:cNvSpPr/>
          <p:nvPr/>
        </p:nvSpPr>
        <p:spPr>
          <a:xfrm>
            <a:off x="0" y="1275606"/>
            <a:ext cx="9144000"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652611" y="170765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634752" y="271576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6168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TextBox 12"/>
          <p:cNvSpPr txBox="1"/>
          <p:nvPr/>
        </p:nvSpPr>
        <p:spPr>
          <a:xfrm>
            <a:off x="1285456" y="1856605"/>
            <a:ext cx="2664296" cy="307777"/>
          </a:xfrm>
          <a:prstGeom prst="rect">
            <a:avLst/>
          </a:prstGeom>
          <a:noFill/>
        </p:spPr>
        <p:txBody>
          <a:bodyPr wrap="square" rtlCol="0">
            <a:spAutoFit/>
          </a:bodyPr>
          <a:lstStyle/>
          <a:p>
            <a:r>
              <a:rPr lang="en-US" altLang="ko-KR" sz="1400" b="1" dirty="0">
                <a:solidFill>
                  <a:schemeClr val="bg1"/>
                </a:solidFill>
                <a:cs typeface="Arial" pitchFamily="34" charset="0"/>
              </a:rPr>
              <a:t>Introduction &amp; Background</a:t>
            </a:r>
            <a:endParaRPr lang="ko-KR" altLang="en-US" sz="1400" b="1" dirty="0">
              <a:solidFill>
                <a:schemeClr val="bg1"/>
              </a:solidFill>
              <a:cs typeface="Arial" pitchFamily="34" charset="0"/>
            </a:endParaRPr>
          </a:p>
        </p:txBody>
      </p:sp>
      <p:sp>
        <p:nvSpPr>
          <p:cNvPr id="16" name="TextBox 15"/>
          <p:cNvSpPr txBox="1"/>
          <p:nvPr/>
        </p:nvSpPr>
        <p:spPr>
          <a:xfrm>
            <a:off x="1285456" y="2861678"/>
            <a:ext cx="2664296" cy="307777"/>
          </a:xfrm>
          <a:prstGeom prst="rect">
            <a:avLst/>
          </a:prstGeom>
          <a:noFill/>
        </p:spPr>
        <p:txBody>
          <a:bodyPr wrap="square" rtlCol="0">
            <a:spAutoFit/>
          </a:bodyPr>
          <a:lstStyle/>
          <a:p>
            <a:r>
              <a:rPr lang="en-US" altLang="ko-KR" sz="1400" b="1" dirty="0">
                <a:solidFill>
                  <a:schemeClr val="bg1"/>
                </a:solidFill>
                <a:cs typeface="Arial" pitchFamily="34" charset="0"/>
              </a:rPr>
              <a:t>Data Overview</a:t>
            </a:r>
            <a:endParaRPr lang="ko-KR" altLang="en-US" sz="1400" b="1" dirty="0">
              <a:solidFill>
                <a:schemeClr val="bg1"/>
              </a:solidFill>
              <a:cs typeface="Arial" pitchFamily="34" charset="0"/>
            </a:endParaRPr>
          </a:p>
        </p:txBody>
      </p:sp>
      <p:sp>
        <p:nvSpPr>
          <p:cNvPr id="19" name="TextBox 18"/>
          <p:cNvSpPr txBox="1"/>
          <p:nvPr/>
        </p:nvSpPr>
        <p:spPr>
          <a:xfrm>
            <a:off x="1285456" y="3858020"/>
            <a:ext cx="2664296" cy="307777"/>
          </a:xfrm>
          <a:prstGeom prst="rect">
            <a:avLst/>
          </a:prstGeom>
          <a:noFill/>
        </p:spPr>
        <p:txBody>
          <a:bodyPr wrap="square" rtlCol="0">
            <a:spAutoFit/>
          </a:bodyPr>
          <a:lstStyle/>
          <a:p>
            <a:r>
              <a:rPr lang="en-US" altLang="ko-KR" sz="1400" b="1" dirty="0">
                <a:solidFill>
                  <a:schemeClr val="bg1"/>
                </a:solidFill>
                <a:cs typeface="Arial" pitchFamily="34" charset="0"/>
              </a:rPr>
              <a:t>Key Findings</a:t>
            </a:r>
            <a:endParaRPr lang="ko-KR" altLang="en-US" sz="1400" b="1" dirty="0">
              <a:solidFill>
                <a:schemeClr val="bg1"/>
              </a:solidFill>
              <a:cs typeface="Arial" pitchFamily="34" charset="0"/>
            </a:endParaRPr>
          </a:p>
        </p:txBody>
      </p:sp>
      <p:sp>
        <p:nvSpPr>
          <p:cNvPr id="20" name="Oval 19"/>
          <p:cNvSpPr/>
          <p:nvPr/>
        </p:nvSpPr>
        <p:spPr>
          <a:xfrm>
            <a:off x="5248647" y="1716037"/>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5230788" y="2724149"/>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p:nvPr/>
        </p:nvSpPr>
        <p:spPr>
          <a:xfrm>
            <a:off x="5212929" y="373226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TextBox 24"/>
          <p:cNvSpPr txBox="1"/>
          <p:nvPr/>
        </p:nvSpPr>
        <p:spPr>
          <a:xfrm>
            <a:off x="5896719" y="1841797"/>
            <a:ext cx="2664296" cy="307777"/>
          </a:xfrm>
          <a:prstGeom prst="rect">
            <a:avLst/>
          </a:prstGeom>
          <a:noFill/>
        </p:spPr>
        <p:txBody>
          <a:bodyPr wrap="square" rtlCol="0">
            <a:spAutoFit/>
          </a:bodyPr>
          <a:lstStyle/>
          <a:p>
            <a:r>
              <a:rPr lang="en-US" altLang="ko-KR" sz="1400" b="1" dirty="0">
                <a:solidFill>
                  <a:schemeClr val="bg1"/>
                </a:solidFill>
                <a:cs typeface="Arial" pitchFamily="34" charset="0"/>
              </a:rPr>
              <a:t>Detailed Analysis</a:t>
            </a:r>
            <a:endParaRPr lang="ko-KR" altLang="en-US" sz="1400" b="1" dirty="0">
              <a:solidFill>
                <a:schemeClr val="bg1"/>
              </a:solidFill>
              <a:cs typeface="Arial" pitchFamily="34" charset="0"/>
            </a:endParaRPr>
          </a:p>
        </p:txBody>
      </p:sp>
      <p:sp>
        <p:nvSpPr>
          <p:cNvPr id="28" name="TextBox 27"/>
          <p:cNvSpPr txBox="1"/>
          <p:nvPr/>
        </p:nvSpPr>
        <p:spPr>
          <a:xfrm>
            <a:off x="5909525" y="2856334"/>
            <a:ext cx="2664296" cy="307777"/>
          </a:xfrm>
          <a:prstGeom prst="rect">
            <a:avLst/>
          </a:prstGeom>
          <a:noFill/>
        </p:spPr>
        <p:txBody>
          <a:bodyPr wrap="square" rtlCol="0">
            <a:spAutoFit/>
          </a:bodyPr>
          <a:lstStyle/>
          <a:p>
            <a:r>
              <a:rPr lang="en-US" altLang="ko-KR" sz="1400" b="1" dirty="0">
                <a:solidFill>
                  <a:schemeClr val="bg1"/>
                </a:solidFill>
                <a:cs typeface="Arial" pitchFamily="34" charset="0"/>
              </a:rPr>
              <a:t>Recommendations</a:t>
            </a:r>
            <a:endParaRPr lang="ko-KR" altLang="en-US" sz="1400" b="1" dirty="0">
              <a:solidFill>
                <a:schemeClr val="bg1"/>
              </a:solidFill>
              <a:cs typeface="Arial" pitchFamily="34" charset="0"/>
            </a:endParaRPr>
          </a:p>
        </p:txBody>
      </p:sp>
      <p:sp>
        <p:nvSpPr>
          <p:cNvPr id="31" name="TextBox 30"/>
          <p:cNvSpPr txBox="1"/>
          <p:nvPr/>
        </p:nvSpPr>
        <p:spPr>
          <a:xfrm>
            <a:off x="5909525" y="3864446"/>
            <a:ext cx="2664296" cy="307777"/>
          </a:xfrm>
          <a:prstGeom prst="rect">
            <a:avLst/>
          </a:prstGeom>
          <a:noFill/>
        </p:spPr>
        <p:txBody>
          <a:bodyPr wrap="square" rtlCol="0">
            <a:spAutoFit/>
          </a:bodyPr>
          <a:lstStyle/>
          <a:p>
            <a:r>
              <a:rPr lang="en-US" altLang="ko-KR" sz="1400" b="1" dirty="0">
                <a:solidFill>
                  <a:schemeClr val="bg1"/>
                </a:solidFill>
                <a:cs typeface="Arial" pitchFamily="34" charset="0"/>
              </a:rPr>
              <a:t>Conclusion</a:t>
            </a:r>
            <a:endParaRPr lang="ko-KR" altLang="en-US" sz="1400" b="1" dirty="0">
              <a:solidFill>
                <a:schemeClr val="bg1"/>
              </a:solidFill>
              <a:cs typeface="Arial" pitchFamily="34" charset="0"/>
            </a:endParaRPr>
          </a:p>
        </p:txBody>
      </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TextBox 32"/>
          <p:cNvSpPr txBox="1"/>
          <p:nvPr/>
        </p:nvSpPr>
        <p:spPr>
          <a:xfrm>
            <a:off x="619207" y="1773236"/>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34" name="TextBox 33"/>
          <p:cNvSpPr txBox="1"/>
          <p:nvPr/>
        </p:nvSpPr>
        <p:spPr>
          <a:xfrm>
            <a:off x="583489" y="2772965"/>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02</a:t>
            </a:r>
            <a:endParaRPr lang="ko-KR" altLang="en-US" sz="2400" b="1" dirty="0">
              <a:solidFill>
                <a:schemeClr val="accent1"/>
              </a:solidFill>
              <a:cs typeface="Arial" pitchFamily="34" charset="0"/>
            </a:endParaRPr>
          </a:p>
        </p:txBody>
      </p:sp>
      <p:sp>
        <p:nvSpPr>
          <p:cNvPr id="35" name="TextBox 34"/>
          <p:cNvSpPr txBox="1"/>
          <p:nvPr/>
        </p:nvSpPr>
        <p:spPr>
          <a:xfrm>
            <a:off x="583489" y="3781077"/>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03</a:t>
            </a:r>
            <a:endParaRPr lang="ko-KR" altLang="en-US" sz="2400" b="1" dirty="0">
              <a:solidFill>
                <a:schemeClr val="accent1"/>
              </a:solidFill>
              <a:cs typeface="Arial" pitchFamily="34" charset="0"/>
            </a:endParaRPr>
          </a:p>
        </p:txBody>
      </p:sp>
      <p:sp>
        <p:nvSpPr>
          <p:cNvPr id="36" name="TextBox 35"/>
          <p:cNvSpPr txBox="1"/>
          <p:nvPr/>
        </p:nvSpPr>
        <p:spPr>
          <a:xfrm>
            <a:off x="5217690" y="1779662"/>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04</a:t>
            </a:r>
            <a:endParaRPr lang="ko-KR" altLang="en-US" sz="2400" b="1" dirty="0">
              <a:solidFill>
                <a:schemeClr val="accent1"/>
              </a:solidFill>
              <a:cs typeface="Arial" pitchFamily="34" charset="0"/>
            </a:endParaRPr>
          </a:p>
        </p:txBody>
      </p:sp>
      <p:sp>
        <p:nvSpPr>
          <p:cNvPr id="37" name="TextBox 36"/>
          <p:cNvSpPr txBox="1"/>
          <p:nvPr/>
        </p:nvSpPr>
        <p:spPr>
          <a:xfrm>
            <a:off x="5181972" y="2779391"/>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05</a:t>
            </a:r>
            <a:endParaRPr lang="ko-KR" altLang="en-US" sz="2400" b="1" dirty="0">
              <a:solidFill>
                <a:schemeClr val="accent1"/>
              </a:solidFill>
              <a:cs typeface="Arial" pitchFamily="34" charset="0"/>
            </a:endParaRPr>
          </a:p>
        </p:txBody>
      </p:sp>
      <p:sp>
        <p:nvSpPr>
          <p:cNvPr id="38" name="TextBox 37"/>
          <p:cNvSpPr txBox="1"/>
          <p:nvPr/>
        </p:nvSpPr>
        <p:spPr>
          <a:xfrm>
            <a:off x="5181972" y="3787503"/>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06</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83518"/>
            <a:ext cx="9144000" cy="576064"/>
          </a:xfrm>
        </p:spPr>
        <p:txBody>
          <a:bodyPr/>
          <a:lstStyle/>
          <a:p>
            <a:r>
              <a:rPr lang="en-US" altLang="ko-KR" dirty="0"/>
              <a:t>Introduction &amp; Background</a:t>
            </a:r>
            <a:endParaRPr lang="ko-KR" altLang="en-US" dirty="0"/>
          </a:p>
        </p:txBody>
      </p:sp>
      <p:grpSp>
        <p:nvGrpSpPr>
          <p:cNvPr id="7" name="Group 6"/>
          <p:cNvGrpSpPr/>
          <p:nvPr/>
        </p:nvGrpSpPr>
        <p:grpSpPr>
          <a:xfrm>
            <a:off x="3615894" y="1967733"/>
            <a:ext cx="900000" cy="900000"/>
            <a:chOff x="3563888" y="1923678"/>
            <a:chExt cx="900000" cy="900000"/>
          </a:xfrm>
        </p:grpSpPr>
        <p:sp>
          <p:nvSpPr>
            <p:cNvPr id="4" name="Rectangle 3"/>
            <p:cNvSpPr/>
            <p:nvPr/>
          </p:nvSpPr>
          <p:spPr>
            <a:xfrm>
              <a:off x="3563888" y="1923678"/>
              <a:ext cx="900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ight Triangle 4"/>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grpSp>
        <p:nvGrpSpPr>
          <p:cNvPr id="8" name="Group 7"/>
          <p:cNvGrpSpPr/>
          <p:nvPr/>
        </p:nvGrpSpPr>
        <p:grpSpPr>
          <a:xfrm rot="5400000">
            <a:off x="4640453" y="1883228"/>
            <a:ext cx="970735" cy="998273"/>
            <a:chOff x="3563888" y="1923678"/>
            <a:chExt cx="900000" cy="900000"/>
          </a:xfrm>
        </p:grpSpPr>
        <p:sp>
          <p:nvSpPr>
            <p:cNvPr id="9" name="Rectangle 8"/>
            <p:cNvSpPr/>
            <p:nvPr/>
          </p:nvSpPr>
          <p:spPr>
            <a:xfrm>
              <a:off x="3563888" y="1923678"/>
              <a:ext cx="900000"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Right Triangle 9"/>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grpSp>
        <p:nvGrpSpPr>
          <p:cNvPr id="11" name="Group 10"/>
          <p:cNvGrpSpPr/>
          <p:nvPr/>
        </p:nvGrpSpPr>
        <p:grpSpPr>
          <a:xfrm rot="10800000">
            <a:off x="4626684" y="3003798"/>
            <a:ext cx="720000" cy="720000"/>
            <a:chOff x="3563888" y="1923678"/>
            <a:chExt cx="900000" cy="900000"/>
          </a:xfrm>
        </p:grpSpPr>
        <p:sp>
          <p:nvSpPr>
            <p:cNvPr id="12" name="Rectangle 11"/>
            <p:cNvSpPr/>
            <p:nvPr/>
          </p:nvSpPr>
          <p:spPr>
            <a:xfrm>
              <a:off x="3563888" y="1923678"/>
              <a:ext cx="900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ight Triangle 12"/>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grpSp>
        <p:nvGrpSpPr>
          <p:cNvPr id="14" name="Group 13"/>
          <p:cNvGrpSpPr/>
          <p:nvPr/>
        </p:nvGrpSpPr>
        <p:grpSpPr>
          <a:xfrm rot="16200000">
            <a:off x="3556016" y="3036050"/>
            <a:ext cx="911724" cy="895978"/>
            <a:chOff x="3563888" y="1923678"/>
            <a:chExt cx="900000" cy="900000"/>
          </a:xfrm>
        </p:grpSpPr>
        <p:sp>
          <p:nvSpPr>
            <p:cNvPr id="15" name="Rectangle 14"/>
            <p:cNvSpPr/>
            <p:nvPr/>
          </p:nvSpPr>
          <p:spPr>
            <a:xfrm>
              <a:off x="3563888" y="1923678"/>
              <a:ext cx="900000"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ight Triangle 15"/>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17" name="TextBox 16"/>
          <p:cNvSpPr txBox="1"/>
          <p:nvPr/>
        </p:nvSpPr>
        <p:spPr>
          <a:xfrm>
            <a:off x="4025097" y="2386248"/>
            <a:ext cx="402887"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A</a:t>
            </a:r>
            <a:endParaRPr lang="ko-KR" altLang="en-US" sz="2000" b="1" dirty="0">
              <a:solidFill>
                <a:schemeClr val="accent1"/>
              </a:solidFill>
              <a:cs typeface="Arial" pitchFamily="34" charset="0"/>
            </a:endParaRPr>
          </a:p>
        </p:txBody>
      </p:sp>
      <p:sp>
        <p:nvSpPr>
          <p:cNvPr id="18" name="TextBox 17"/>
          <p:cNvSpPr txBox="1"/>
          <p:nvPr/>
        </p:nvSpPr>
        <p:spPr>
          <a:xfrm>
            <a:off x="4733299" y="2346544"/>
            <a:ext cx="402887"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B</a:t>
            </a:r>
            <a:endParaRPr lang="ko-KR" altLang="en-US" sz="2000" b="1" dirty="0">
              <a:solidFill>
                <a:schemeClr val="accent1"/>
              </a:solidFill>
              <a:cs typeface="Arial" pitchFamily="34" charset="0"/>
            </a:endParaRPr>
          </a:p>
        </p:txBody>
      </p:sp>
      <p:sp>
        <p:nvSpPr>
          <p:cNvPr id="19" name="TextBox 18"/>
          <p:cNvSpPr txBox="1"/>
          <p:nvPr/>
        </p:nvSpPr>
        <p:spPr>
          <a:xfrm>
            <a:off x="4025097" y="3074253"/>
            <a:ext cx="402887"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C</a:t>
            </a:r>
            <a:endParaRPr lang="ko-KR" altLang="en-US" sz="2000" b="1" dirty="0">
              <a:solidFill>
                <a:schemeClr val="accent1"/>
              </a:solidFill>
              <a:cs typeface="Arial" pitchFamily="34" charset="0"/>
            </a:endParaRPr>
          </a:p>
        </p:txBody>
      </p:sp>
      <p:sp>
        <p:nvSpPr>
          <p:cNvPr id="20" name="TextBox 19"/>
          <p:cNvSpPr txBox="1"/>
          <p:nvPr/>
        </p:nvSpPr>
        <p:spPr>
          <a:xfrm>
            <a:off x="4638332" y="3067989"/>
            <a:ext cx="402887"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D</a:t>
            </a:r>
            <a:endParaRPr lang="ko-KR" altLang="en-US" sz="2000" b="1" dirty="0">
              <a:solidFill>
                <a:schemeClr val="accent1"/>
              </a:solidFill>
              <a:cs typeface="Arial" pitchFamily="34" charset="0"/>
            </a:endParaRPr>
          </a:p>
        </p:txBody>
      </p:sp>
      <p:sp>
        <p:nvSpPr>
          <p:cNvPr id="23" name="Oval 21"/>
          <p:cNvSpPr>
            <a:spLocks noChangeAspect="1"/>
          </p:cNvSpPr>
          <p:nvPr/>
        </p:nvSpPr>
        <p:spPr>
          <a:xfrm>
            <a:off x="5136186" y="1987317"/>
            <a:ext cx="391466" cy="39473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5" name="Group 24"/>
          <p:cNvGrpSpPr/>
          <p:nvPr/>
        </p:nvGrpSpPr>
        <p:grpSpPr>
          <a:xfrm>
            <a:off x="488347" y="1778520"/>
            <a:ext cx="2956377" cy="986468"/>
            <a:chOff x="803640" y="3362835"/>
            <a:chExt cx="2059657" cy="986468"/>
          </a:xfrm>
        </p:grpSpPr>
        <p:sp>
          <p:nvSpPr>
            <p:cNvPr id="26" name="TextBox 25"/>
            <p:cNvSpPr txBox="1"/>
            <p:nvPr/>
          </p:nvSpPr>
          <p:spPr>
            <a:xfrm>
              <a:off x="803640" y="3579862"/>
              <a:ext cx="2059657" cy="769441"/>
            </a:xfrm>
            <a:prstGeom prst="rect">
              <a:avLst/>
            </a:prstGeom>
            <a:noFill/>
          </p:spPr>
          <p:txBody>
            <a:bodyPr wrap="square" rtlCol="0">
              <a:spAutoFit/>
            </a:bodyPr>
            <a:lstStyle/>
            <a:p>
              <a:pPr algn="thaiDist"/>
              <a:r>
                <a:rPr lang="en-US" sz="1100" b="0" i="0" dirty="0">
                  <a:solidFill>
                    <a:schemeClr val="tx1">
                      <a:lumMod val="85000"/>
                      <a:lumOff val="15000"/>
                    </a:schemeClr>
                  </a:solidFill>
                  <a:effectLst/>
                </a:rPr>
                <a:t>The ticket system is a central part of our support structure, ensuring that all customer and internal technical issues are tracked, prioritized, and resolved.</a:t>
              </a:r>
              <a:endParaRPr lang="ko-KR" altLang="en-US" sz="1100" dirty="0">
                <a:solidFill>
                  <a:schemeClr val="tx1">
                    <a:lumMod val="85000"/>
                    <a:lumOff val="15000"/>
                  </a:schemeClr>
                </a:solidFill>
                <a:cs typeface="Arial" pitchFamily="34" charset="0"/>
              </a:endParaRPr>
            </a:p>
          </p:txBody>
        </p:sp>
        <p:sp>
          <p:nvSpPr>
            <p:cNvPr id="27" name="TextBox 26"/>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Why ticket system is important?</a:t>
              </a:r>
              <a:endParaRPr lang="ko-KR" altLang="en-US" sz="1200" b="1" dirty="0">
                <a:solidFill>
                  <a:schemeClr val="tx1">
                    <a:lumMod val="75000"/>
                    <a:lumOff val="25000"/>
                  </a:schemeClr>
                </a:solidFill>
                <a:cs typeface="Arial" pitchFamily="34" charset="0"/>
              </a:endParaRPr>
            </a:p>
          </p:txBody>
        </p:sp>
      </p:grpSp>
      <p:grpSp>
        <p:nvGrpSpPr>
          <p:cNvPr id="28" name="Group 27"/>
          <p:cNvGrpSpPr/>
          <p:nvPr/>
        </p:nvGrpSpPr>
        <p:grpSpPr>
          <a:xfrm>
            <a:off x="395536" y="2980022"/>
            <a:ext cx="3049188" cy="1602022"/>
            <a:chOff x="803640" y="3362835"/>
            <a:chExt cx="2059657" cy="1602022"/>
          </a:xfrm>
        </p:grpSpPr>
        <p:sp>
          <p:nvSpPr>
            <p:cNvPr id="29" name="TextBox 28"/>
            <p:cNvSpPr txBox="1"/>
            <p:nvPr/>
          </p:nvSpPr>
          <p:spPr>
            <a:xfrm>
              <a:off x="803640" y="3579862"/>
              <a:ext cx="2059657" cy="1384995"/>
            </a:xfrm>
            <a:prstGeom prst="rect">
              <a:avLst/>
            </a:prstGeom>
            <a:noFill/>
          </p:spPr>
          <p:txBody>
            <a:bodyPr wrap="square" rtlCol="0">
              <a:spAutoFit/>
            </a:bodyPr>
            <a:lstStyle/>
            <a:p>
              <a:pPr algn="thaiDist"/>
              <a:r>
                <a:rPr lang="en-US" sz="1200" b="0" i="0" dirty="0">
                  <a:solidFill>
                    <a:schemeClr val="tx1">
                      <a:lumMod val="85000"/>
                      <a:lumOff val="15000"/>
                    </a:schemeClr>
                  </a:solidFill>
                  <a:effectLst/>
                  <a:latin typeface="Söhne"/>
                </a:rPr>
                <a:t>This presentation aims to dissect this data to identify patterns, bottlenecks, and opportunities for improvement. The ultimate goal is to suggest actionable recommendations to enhance our support services and meet Service Level Agreements (SLAs).</a:t>
              </a:r>
              <a:endParaRPr lang="ko-KR" altLang="en-US" sz="1200" dirty="0">
                <a:solidFill>
                  <a:schemeClr val="tx1">
                    <a:lumMod val="85000"/>
                    <a:lumOff val="15000"/>
                  </a:schemeClr>
                </a:solidFill>
                <a:cs typeface="Arial" pitchFamily="34" charset="0"/>
              </a:endParaRPr>
            </a:p>
          </p:txBody>
        </p:sp>
        <p:sp>
          <p:nvSpPr>
            <p:cNvPr id="30" name="TextBox 29"/>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Objectives</a:t>
              </a:r>
              <a:endParaRPr lang="ko-KR" altLang="en-US" sz="1200" b="1" dirty="0">
                <a:solidFill>
                  <a:schemeClr val="tx1">
                    <a:lumMod val="75000"/>
                    <a:lumOff val="25000"/>
                  </a:schemeClr>
                </a:solidFill>
                <a:cs typeface="Arial" pitchFamily="34" charset="0"/>
              </a:endParaRPr>
            </a:p>
          </p:txBody>
        </p:sp>
      </p:grpSp>
      <p:grpSp>
        <p:nvGrpSpPr>
          <p:cNvPr id="31" name="Group 30"/>
          <p:cNvGrpSpPr/>
          <p:nvPr/>
        </p:nvGrpSpPr>
        <p:grpSpPr>
          <a:xfrm>
            <a:off x="5720619" y="1778520"/>
            <a:ext cx="3171861" cy="1155746"/>
            <a:chOff x="803640" y="3362835"/>
            <a:chExt cx="2059657" cy="1155746"/>
          </a:xfrm>
        </p:grpSpPr>
        <p:sp>
          <p:nvSpPr>
            <p:cNvPr id="32" name="TextBox 31"/>
            <p:cNvSpPr txBox="1"/>
            <p:nvPr/>
          </p:nvSpPr>
          <p:spPr>
            <a:xfrm>
              <a:off x="803640" y="3579862"/>
              <a:ext cx="2059657" cy="938719"/>
            </a:xfrm>
            <a:prstGeom prst="rect">
              <a:avLst/>
            </a:prstGeom>
            <a:noFill/>
          </p:spPr>
          <p:txBody>
            <a:bodyPr wrap="square" rtlCol="0">
              <a:spAutoFit/>
            </a:bodyPr>
            <a:lstStyle/>
            <a:p>
              <a:pPr algn="thaiDist"/>
              <a:r>
                <a:rPr lang="en-US" sz="1100" b="0" i="0" dirty="0">
                  <a:solidFill>
                    <a:schemeClr val="tx1">
                      <a:lumMod val="85000"/>
                      <a:lumOff val="15000"/>
                    </a:schemeClr>
                  </a:solidFill>
                  <a:effectLst/>
                </a:rPr>
                <a:t>Data has been collected from various teams, including AWS, JDE Support, SAP Support, etc.,   over a specific period. It encompasses a total of 549 tickets with various statuses and priority levels.</a:t>
              </a:r>
              <a:endParaRPr lang="ko-KR" altLang="en-US" sz="1100" dirty="0">
                <a:solidFill>
                  <a:schemeClr val="tx1">
                    <a:lumMod val="85000"/>
                    <a:lumOff val="15000"/>
                  </a:schemeClr>
                </a:solidFill>
                <a:cs typeface="Arial" pitchFamily="34" charset="0"/>
              </a:endParaRPr>
            </a:p>
          </p:txBody>
        </p:sp>
        <p:sp>
          <p:nvSpPr>
            <p:cNvPr id="33" name="TextBox 32"/>
            <p:cNvSpPr txBox="1"/>
            <p:nvPr/>
          </p:nvSpPr>
          <p:spPr>
            <a:xfrm>
              <a:off x="803640" y="3362835"/>
              <a:ext cx="2059657" cy="4616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What is the data in this presentation?</a:t>
              </a:r>
              <a:endParaRPr lang="ko-KR" altLang="en-US" sz="1200" b="1" dirty="0">
                <a:solidFill>
                  <a:schemeClr val="tx1">
                    <a:lumMod val="75000"/>
                    <a:lumOff val="25000"/>
                  </a:schemeClr>
                </a:solidFill>
                <a:cs typeface="Arial" pitchFamily="34" charset="0"/>
              </a:endParaRPr>
            </a:p>
          </p:txBody>
        </p:sp>
      </p:grpSp>
      <p:grpSp>
        <p:nvGrpSpPr>
          <p:cNvPr id="34" name="Group 33"/>
          <p:cNvGrpSpPr/>
          <p:nvPr/>
        </p:nvGrpSpPr>
        <p:grpSpPr>
          <a:xfrm>
            <a:off x="5508104" y="3003798"/>
            <a:ext cx="3595393" cy="1663577"/>
            <a:chOff x="803640" y="3362835"/>
            <a:chExt cx="2059657" cy="1663577"/>
          </a:xfrm>
        </p:grpSpPr>
        <p:sp>
          <p:nvSpPr>
            <p:cNvPr id="35" name="TextBox 34"/>
            <p:cNvSpPr txBox="1"/>
            <p:nvPr/>
          </p:nvSpPr>
          <p:spPr>
            <a:xfrm>
              <a:off x="803640" y="3579862"/>
              <a:ext cx="2059657" cy="1446550"/>
            </a:xfrm>
            <a:prstGeom prst="rect">
              <a:avLst/>
            </a:prstGeom>
            <a:noFill/>
          </p:spPr>
          <p:txBody>
            <a:bodyPr wrap="square" rtlCol="0">
              <a:spAutoFit/>
            </a:bodyPr>
            <a:lstStyle/>
            <a:p>
              <a:pPr algn="l"/>
              <a:r>
                <a:rPr lang="en-US" sz="1100" b="0" i="0" dirty="0">
                  <a:solidFill>
                    <a:schemeClr val="tx1">
                      <a:lumMod val="85000"/>
                      <a:lumOff val="15000"/>
                    </a:schemeClr>
                  </a:solidFill>
                  <a:effectLst/>
                </a:rPr>
                <a:t>Metrics for the analysis include:</a:t>
              </a:r>
            </a:p>
            <a:p>
              <a:pPr marL="171450" indent="-171450" algn="l">
                <a:buFont typeface="Arial" panose="020B0604020202020204" pitchFamily="34" charset="0"/>
                <a:buChar char="•"/>
              </a:pPr>
              <a:r>
                <a:rPr lang="en-US" sz="1100" b="0" i="0" dirty="0">
                  <a:solidFill>
                    <a:schemeClr val="tx1">
                      <a:lumMod val="85000"/>
                      <a:lumOff val="15000"/>
                    </a:schemeClr>
                  </a:solidFill>
                  <a:effectLst/>
                </a:rPr>
                <a:t>Ticket volume by team</a:t>
              </a:r>
            </a:p>
            <a:p>
              <a:pPr marL="171450" indent="-171450" algn="l">
                <a:buFont typeface="Arial" panose="020B0604020202020204" pitchFamily="34" charset="0"/>
                <a:buChar char="•"/>
              </a:pPr>
              <a:r>
                <a:rPr lang="en-US" sz="1100" b="0" i="0" dirty="0">
                  <a:solidFill>
                    <a:schemeClr val="tx1">
                      <a:lumMod val="85000"/>
                      <a:lumOff val="15000"/>
                    </a:schemeClr>
                  </a:solidFill>
                  <a:effectLst/>
                </a:rPr>
                <a:t>Priority levels</a:t>
              </a:r>
            </a:p>
            <a:p>
              <a:pPr marL="171450" indent="-171450" algn="l">
                <a:buFont typeface="Arial" panose="020B0604020202020204" pitchFamily="34" charset="0"/>
                <a:buChar char="•"/>
              </a:pPr>
              <a:r>
                <a:rPr lang="en-US" sz="1100" b="0" i="0" dirty="0">
                  <a:solidFill>
                    <a:schemeClr val="tx1">
                      <a:lumMod val="85000"/>
                      <a:lumOff val="15000"/>
                    </a:schemeClr>
                  </a:solidFill>
                  <a:effectLst/>
                </a:rPr>
                <a:t>Ticket status </a:t>
              </a:r>
            </a:p>
            <a:p>
              <a:pPr marL="171450" indent="-171450" algn="l">
                <a:buFont typeface="Arial" panose="020B0604020202020204" pitchFamily="34" charset="0"/>
                <a:buChar char="•"/>
              </a:pPr>
              <a:r>
                <a:rPr lang="en-US" sz="1100" b="0" i="0" dirty="0">
                  <a:solidFill>
                    <a:schemeClr val="tx1">
                      <a:lumMod val="85000"/>
                      <a:lumOff val="15000"/>
                    </a:schemeClr>
                  </a:solidFill>
                  <a:effectLst/>
                </a:rPr>
                <a:t>Source of ticket </a:t>
              </a:r>
            </a:p>
            <a:p>
              <a:pPr marL="171450" indent="-171450" algn="l">
                <a:buFont typeface="Arial" panose="020B0604020202020204" pitchFamily="34" charset="0"/>
                <a:buChar char="•"/>
              </a:pPr>
              <a:r>
                <a:rPr lang="en-US" sz="1100" b="0" i="0" dirty="0">
                  <a:solidFill>
                    <a:schemeClr val="tx1">
                      <a:lumMod val="85000"/>
                      <a:lumOff val="15000"/>
                    </a:schemeClr>
                  </a:solidFill>
                  <a:effectLst/>
                </a:rPr>
                <a:t>Type of issues </a:t>
              </a:r>
            </a:p>
            <a:p>
              <a:pPr marL="171450" indent="-171450" algn="l">
                <a:buFont typeface="Arial" panose="020B0604020202020204" pitchFamily="34" charset="0"/>
                <a:buChar char="•"/>
              </a:pPr>
              <a:r>
                <a:rPr lang="en-US" sz="1100" b="0" i="0" dirty="0">
                  <a:solidFill>
                    <a:schemeClr val="tx1">
                      <a:lumMod val="85000"/>
                      <a:lumOff val="15000"/>
                    </a:schemeClr>
                  </a:solidFill>
                  <a:effectLst/>
                </a:rPr>
                <a:t>Overdue Tickets</a:t>
              </a:r>
            </a:p>
            <a:p>
              <a:pPr marL="171450" indent="-171450" algn="l">
                <a:buFont typeface="Arial" panose="020B0604020202020204" pitchFamily="34" charset="0"/>
                <a:buChar char="•"/>
              </a:pPr>
              <a:r>
                <a:rPr lang="en-US" sz="1100" b="0" i="0" dirty="0">
                  <a:solidFill>
                    <a:schemeClr val="tx1">
                      <a:lumMod val="85000"/>
                      <a:lumOff val="15000"/>
                    </a:schemeClr>
                  </a:solidFill>
                  <a:effectLst/>
                </a:rPr>
                <a:t>Tickets by Issue Origin</a:t>
              </a:r>
            </a:p>
          </p:txBody>
        </p:sp>
        <p:sp>
          <p:nvSpPr>
            <p:cNvPr id="36" name="TextBox 35"/>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Key Metrics</a:t>
              </a:r>
              <a:endParaRPr lang="ko-KR" altLang="en-US" sz="1200" b="1" dirty="0">
                <a:solidFill>
                  <a:schemeClr val="tx1">
                    <a:lumMod val="75000"/>
                    <a:lumOff val="25000"/>
                  </a:schemeClr>
                </a:solidFill>
                <a:cs typeface="Arial" pitchFamily="34" charset="0"/>
              </a:endParaRPr>
            </a:p>
          </p:txBody>
        </p:sp>
      </p:grpSp>
      <p:sp>
        <p:nvSpPr>
          <p:cNvPr id="40" name="Round Same Side Corner Rectangle 36">
            <a:extLst>
              <a:ext uri="{FF2B5EF4-FFF2-40B4-BE49-F238E27FC236}">
                <a16:creationId xmlns:a16="http://schemas.microsoft.com/office/drawing/2014/main" id="{A9E56FF9-2876-41E3-9802-4D4A5BBE6FD5}"/>
              </a:ext>
            </a:extLst>
          </p:cNvPr>
          <p:cNvSpPr/>
          <p:nvPr/>
        </p:nvSpPr>
        <p:spPr>
          <a:xfrm>
            <a:off x="3699848" y="2047008"/>
            <a:ext cx="371486" cy="330362"/>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Oval 35">
            <a:extLst>
              <a:ext uri="{FF2B5EF4-FFF2-40B4-BE49-F238E27FC236}">
                <a16:creationId xmlns:a16="http://schemas.microsoft.com/office/drawing/2014/main" id="{502A34A4-D285-4038-DBC9-A13EFF26BA15}"/>
              </a:ext>
            </a:extLst>
          </p:cNvPr>
          <p:cNvSpPr/>
          <p:nvPr/>
        </p:nvSpPr>
        <p:spPr>
          <a:xfrm>
            <a:off x="3643043" y="3494904"/>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Round Same Side Corner Rectangle 8">
            <a:extLst>
              <a:ext uri="{FF2B5EF4-FFF2-40B4-BE49-F238E27FC236}">
                <a16:creationId xmlns:a16="http://schemas.microsoft.com/office/drawing/2014/main" id="{15A74EA3-1326-9D16-C859-A072DE9D1F83}"/>
              </a:ext>
            </a:extLst>
          </p:cNvPr>
          <p:cNvSpPr/>
          <p:nvPr/>
        </p:nvSpPr>
        <p:spPr>
          <a:xfrm>
            <a:off x="5005123" y="3363837"/>
            <a:ext cx="272078" cy="27249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3789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42625E-4E6C-77F5-97BC-4D202044517E}"/>
              </a:ext>
            </a:extLst>
          </p:cNvPr>
          <p:cNvSpPr>
            <a:spLocks noGrp="1"/>
          </p:cNvSpPr>
          <p:nvPr>
            <p:ph type="body" sz="quarter" idx="10"/>
          </p:nvPr>
        </p:nvSpPr>
        <p:spPr/>
        <p:txBody>
          <a:bodyPr/>
          <a:lstStyle/>
          <a:p>
            <a:r>
              <a:rPr lang="en-TH" dirty="0"/>
              <a:t>Type of tickets</a:t>
            </a:r>
          </a:p>
        </p:txBody>
      </p:sp>
      <p:sp>
        <p:nvSpPr>
          <p:cNvPr id="3" name="Text Placeholder 2">
            <a:extLst>
              <a:ext uri="{FF2B5EF4-FFF2-40B4-BE49-F238E27FC236}">
                <a16:creationId xmlns:a16="http://schemas.microsoft.com/office/drawing/2014/main" id="{9BC8D65E-AC8A-C4DD-5E7C-99624764F95E}"/>
              </a:ext>
            </a:extLst>
          </p:cNvPr>
          <p:cNvSpPr>
            <a:spLocks noGrp="1"/>
          </p:cNvSpPr>
          <p:nvPr>
            <p:ph type="body" sz="quarter" idx="11"/>
          </p:nvPr>
        </p:nvSpPr>
        <p:spPr/>
        <p:txBody>
          <a:bodyPr/>
          <a:lstStyle/>
          <a:p>
            <a:r>
              <a:rPr lang="en-US" dirty="0"/>
              <a:t>F</a:t>
            </a:r>
            <a:r>
              <a:rPr lang="en-TH" dirty="0"/>
              <a:t>rom total of 549 tickets </a:t>
            </a:r>
          </a:p>
        </p:txBody>
      </p:sp>
      <p:graphicFrame>
        <p:nvGraphicFramePr>
          <p:cNvPr id="4" name="Chart 3">
            <a:extLst>
              <a:ext uri="{FF2B5EF4-FFF2-40B4-BE49-F238E27FC236}">
                <a16:creationId xmlns:a16="http://schemas.microsoft.com/office/drawing/2014/main" id="{1CAD9528-A8FC-9958-4BCB-1E5405D85453}"/>
              </a:ext>
            </a:extLst>
          </p:cNvPr>
          <p:cNvGraphicFramePr/>
          <p:nvPr>
            <p:extLst>
              <p:ext uri="{D42A27DB-BD31-4B8C-83A1-F6EECF244321}">
                <p14:modId xmlns:p14="http://schemas.microsoft.com/office/powerpoint/2010/main" val="2047352067"/>
              </p:ext>
            </p:extLst>
          </p:nvPr>
        </p:nvGraphicFramePr>
        <p:xfrm>
          <a:off x="971600" y="1059582"/>
          <a:ext cx="7200800" cy="3780304"/>
        </p:xfrm>
        <a:graphic>
          <a:graphicData uri="http://schemas.openxmlformats.org/drawingml/2006/chart">
            <c:chart xmlns:c="http://schemas.openxmlformats.org/drawingml/2006/chart" xmlns:r="http://schemas.openxmlformats.org/officeDocument/2006/relationships" r:id="rId3"/>
          </a:graphicData>
        </a:graphic>
      </p:graphicFrame>
      <p:sp>
        <p:nvSpPr>
          <p:cNvPr id="5" name="Oval 4">
            <a:extLst>
              <a:ext uri="{FF2B5EF4-FFF2-40B4-BE49-F238E27FC236}">
                <a16:creationId xmlns:a16="http://schemas.microsoft.com/office/drawing/2014/main" id="{D90E0484-030B-1754-2395-52065017DF5D}"/>
              </a:ext>
            </a:extLst>
          </p:cNvPr>
          <p:cNvSpPr/>
          <p:nvPr/>
        </p:nvSpPr>
        <p:spPr>
          <a:xfrm>
            <a:off x="7380312" y="3651870"/>
            <a:ext cx="648072" cy="648072"/>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289266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24694"/>
            <a:ext cx="9144000" cy="576064"/>
          </a:xfrm>
        </p:spPr>
        <p:txBody>
          <a:bodyPr/>
          <a:lstStyle/>
          <a:p>
            <a:r>
              <a:rPr lang="en-US" sz="3600" dirty="0">
                <a:cs typeface="Arial" pitchFamily="34" charset="0"/>
              </a:rPr>
              <a:t>Tickets required solving per team</a:t>
            </a:r>
            <a:endParaRPr lang="ko-KR" altLang="en-US" dirty="0"/>
          </a:p>
        </p:txBody>
      </p:sp>
      <p:sp>
        <p:nvSpPr>
          <p:cNvPr id="6" name="Rectangle 5"/>
          <p:cNvSpPr/>
          <p:nvPr/>
        </p:nvSpPr>
        <p:spPr>
          <a:xfrm>
            <a:off x="0" y="1131590"/>
            <a:ext cx="9144000" cy="360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TextBox 34"/>
          <p:cNvSpPr txBox="1"/>
          <p:nvPr/>
        </p:nvSpPr>
        <p:spPr>
          <a:xfrm>
            <a:off x="583489" y="3781077"/>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03</a:t>
            </a:r>
            <a:endParaRPr lang="ko-KR" altLang="en-US" sz="2400" b="1" dirty="0">
              <a:solidFill>
                <a:schemeClr val="accent1"/>
              </a:solidFill>
              <a:cs typeface="Arial" pitchFamily="34" charset="0"/>
            </a:endParaRPr>
          </a:p>
        </p:txBody>
      </p:sp>
      <p:graphicFrame>
        <p:nvGraphicFramePr>
          <p:cNvPr id="3" name="Chart 2">
            <a:extLst>
              <a:ext uri="{FF2B5EF4-FFF2-40B4-BE49-F238E27FC236}">
                <a16:creationId xmlns:a16="http://schemas.microsoft.com/office/drawing/2014/main" id="{1A60773F-8F09-043F-F165-289849D0F3BD}"/>
              </a:ext>
            </a:extLst>
          </p:cNvPr>
          <p:cNvGraphicFramePr/>
          <p:nvPr>
            <p:extLst>
              <p:ext uri="{D42A27DB-BD31-4B8C-83A1-F6EECF244321}">
                <p14:modId xmlns:p14="http://schemas.microsoft.com/office/powerpoint/2010/main" val="2399743827"/>
              </p:ext>
            </p:extLst>
          </p:nvPr>
        </p:nvGraphicFramePr>
        <p:xfrm>
          <a:off x="251520" y="1275606"/>
          <a:ext cx="8640960" cy="33843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78859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B3A40A-35F6-0B8C-CED0-B1A81F664D16}"/>
              </a:ext>
            </a:extLst>
          </p:cNvPr>
          <p:cNvSpPr>
            <a:spLocks noGrp="1"/>
          </p:cNvSpPr>
          <p:nvPr>
            <p:ph type="body" sz="quarter" idx="10"/>
          </p:nvPr>
        </p:nvSpPr>
        <p:spPr>
          <a:xfrm>
            <a:off x="0" y="339502"/>
            <a:ext cx="9144000" cy="576064"/>
          </a:xfrm>
        </p:spPr>
        <p:txBody>
          <a:bodyPr/>
          <a:lstStyle/>
          <a:p>
            <a:r>
              <a:rPr lang="en-TH" dirty="0"/>
              <a:t>Number of ”Breached SLA” tickets</a:t>
            </a:r>
          </a:p>
        </p:txBody>
      </p:sp>
      <p:graphicFrame>
        <p:nvGraphicFramePr>
          <p:cNvPr id="4" name="Chart 3">
            <a:extLst>
              <a:ext uri="{FF2B5EF4-FFF2-40B4-BE49-F238E27FC236}">
                <a16:creationId xmlns:a16="http://schemas.microsoft.com/office/drawing/2014/main" id="{309B4F93-7A45-BFDE-C2ED-D6D3F43445C3}"/>
              </a:ext>
            </a:extLst>
          </p:cNvPr>
          <p:cNvGraphicFramePr/>
          <p:nvPr>
            <p:extLst>
              <p:ext uri="{D42A27DB-BD31-4B8C-83A1-F6EECF244321}">
                <p14:modId xmlns:p14="http://schemas.microsoft.com/office/powerpoint/2010/main" val="2671492314"/>
              </p:ext>
            </p:extLst>
          </p:nvPr>
        </p:nvGraphicFramePr>
        <p:xfrm>
          <a:off x="1643844" y="1211486"/>
          <a:ext cx="5520444" cy="36802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3089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023AF8-3778-B310-83BB-4FE1CE0007FF}"/>
              </a:ext>
            </a:extLst>
          </p:cNvPr>
          <p:cNvSpPr>
            <a:spLocks noGrp="1"/>
          </p:cNvSpPr>
          <p:nvPr>
            <p:ph type="body" sz="quarter" idx="10"/>
          </p:nvPr>
        </p:nvSpPr>
        <p:spPr>
          <a:xfrm>
            <a:off x="0" y="267494"/>
            <a:ext cx="9144000" cy="576064"/>
          </a:xfrm>
        </p:spPr>
        <p:txBody>
          <a:bodyPr/>
          <a:lstStyle/>
          <a:p>
            <a:r>
              <a:rPr lang="en-TH" dirty="0"/>
              <a:t>Where are breached SLA tickets from?</a:t>
            </a:r>
          </a:p>
        </p:txBody>
      </p:sp>
      <p:graphicFrame>
        <p:nvGraphicFramePr>
          <p:cNvPr id="5" name="Chart 4">
            <a:extLst>
              <a:ext uri="{FF2B5EF4-FFF2-40B4-BE49-F238E27FC236}">
                <a16:creationId xmlns:a16="http://schemas.microsoft.com/office/drawing/2014/main" id="{3C4B6C2B-C1B7-6F35-586B-86F7F945CD73}"/>
              </a:ext>
            </a:extLst>
          </p:cNvPr>
          <p:cNvGraphicFramePr/>
          <p:nvPr>
            <p:extLst>
              <p:ext uri="{D42A27DB-BD31-4B8C-83A1-F6EECF244321}">
                <p14:modId xmlns:p14="http://schemas.microsoft.com/office/powerpoint/2010/main" val="2261177116"/>
              </p:ext>
            </p:extLst>
          </p:nvPr>
        </p:nvGraphicFramePr>
        <p:xfrm>
          <a:off x="467544" y="888218"/>
          <a:ext cx="8352928" cy="41318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01582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9732FE-D936-35B3-D3AF-35C8243D74FC}"/>
              </a:ext>
            </a:extLst>
          </p:cNvPr>
          <p:cNvSpPr>
            <a:spLocks noGrp="1"/>
          </p:cNvSpPr>
          <p:nvPr>
            <p:ph type="body" sz="quarter" idx="10"/>
          </p:nvPr>
        </p:nvSpPr>
        <p:spPr/>
        <p:txBody>
          <a:bodyPr/>
          <a:lstStyle/>
          <a:p>
            <a:r>
              <a:rPr lang="en-TH" dirty="0"/>
              <a:t>Recomendations</a:t>
            </a:r>
          </a:p>
        </p:txBody>
      </p:sp>
      <p:sp>
        <p:nvSpPr>
          <p:cNvPr id="3" name="Text Placeholder 2">
            <a:extLst>
              <a:ext uri="{FF2B5EF4-FFF2-40B4-BE49-F238E27FC236}">
                <a16:creationId xmlns:a16="http://schemas.microsoft.com/office/drawing/2014/main" id="{CF4F4379-83B1-549B-223D-1B718D41DF7F}"/>
              </a:ext>
            </a:extLst>
          </p:cNvPr>
          <p:cNvSpPr>
            <a:spLocks noGrp="1"/>
          </p:cNvSpPr>
          <p:nvPr>
            <p:ph type="body" sz="quarter" idx="11"/>
          </p:nvPr>
        </p:nvSpPr>
        <p:spPr/>
        <p:txBody>
          <a:bodyPr/>
          <a:lstStyle/>
          <a:p>
            <a:r>
              <a:rPr lang="en-US" dirty="0"/>
              <a:t>B</a:t>
            </a:r>
            <a:r>
              <a:rPr lang="en-TH" dirty="0"/>
              <a:t>ased on ticket volume</a:t>
            </a:r>
          </a:p>
        </p:txBody>
      </p:sp>
      <p:graphicFrame>
        <p:nvGraphicFramePr>
          <p:cNvPr id="6" name="Diagram 5">
            <a:extLst>
              <a:ext uri="{FF2B5EF4-FFF2-40B4-BE49-F238E27FC236}">
                <a16:creationId xmlns:a16="http://schemas.microsoft.com/office/drawing/2014/main" id="{C1AE5C05-E259-197C-1841-A296A65F7554}"/>
              </a:ext>
            </a:extLst>
          </p:cNvPr>
          <p:cNvGraphicFramePr/>
          <p:nvPr>
            <p:extLst>
              <p:ext uri="{D42A27DB-BD31-4B8C-83A1-F6EECF244321}">
                <p14:modId xmlns:p14="http://schemas.microsoft.com/office/powerpoint/2010/main" val="2306566191"/>
              </p:ext>
            </p:extLst>
          </p:nvPr>
        </p:nvGraphicFramePr>
        <p:xfrm>
          <a:off x="467544" y="987574"/>
          <a:ext cx="8208912" cy="3816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8268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D9F91B17-B7F1-206E-09DD-7D9B9F42852A}"/>
              </a:ext>
            </a:extLst>
          </p:cNvPr>
          <p:cNvSpPr txBox="1">
            <a:spLocks/>
          </p:cNvSpPr>
          <p:nvPr/>
        </p:nvSpPr>
        <p:spPr>
          <a:xfrm>
            <a:off x="1763688" y="290378"/>
            <a:ext cx="7272808" cy="62656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TH" dirty="0">
                <a:ln w="0"/>
                <a:solidFill>
                  <a:schemeClr val="tx1">
                    <a:lumMod val="85000"/>
                    <a:lumOff val="15000"/>
                  </a:schemeClr>
                </a:solidFill>
                <a:effectLst>
                  <a:outerShdw blurRad="38100" dist="19050" dir="2700000" algn="tl" rotWithShape="0">
                    <a:schemeClr val="dk1">
                      <a:alpha val="40000"/>
                    </a:schemeClr>
                  </a:outerShdw>
                </a:effectLst>
                <a:latin typeface="+mj-lt"/>
              </a:rPr>
              <a:t>Contribution of priority in breached SLA</a:t>
            </a:r>
          </a:p>
        </p:txBody>
      </p:sp>
      <p:graphicFrame>
        <p:nvGraphicFramePr>
          <p:cNvPr id="4" name="Chart 3">
            <a:extLst>
              <a:ext uri="{FF2B5EF4-FFF2-40B4-BE49-F238E27FC236}">
                <a16:creationId xmlns:a16="http://schemas.microsoft.com/office/drawing/2014/main" id="{D21E39AA-F0C9-D3DF-BF22-4A4E097AD02D}"/>
              </a:ext>
            </a:extLst>
          </p:cNvPr>
          <p:cNvGraphicFramePr/>
          <p:nvPr>
            <p:extLst>
              <p:ext uri="{D42A27DB-BD31-4B8C-83A1-F6EECF244321}">
                <p14:modId xmlns:p14="http://schemas.microsoft.com/office/powerpoint/2010/main" val="3818812014"/>
              </p:ext>
            </p:extLst>
          </p:nvPr>
        </p:nvGraphicFramePr>
        <p:xfrm>
          <a:off x="2267744" y="107950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73259800"/>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7877</TotalTime>
  <Words>1908</Words>
  <Application>Microsoft Macintosh PowerPoint</Application>
  <PresentationFormat>On-screen Show (16:9)</PresentationFormat>
  <Paragraphs>177</Paragraphs>
  <Slides>17</Slides>
  <Notes>13</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17</vt:i4>
      </vt:variant>
    </vt:vector>
  </HeadingPairs>
  <TitlesOfParts>
    <vt:vector size="23" baseType="lpstr">
      <vt:lpstr>Arial</vt:lpstr>
      <vt:lpstr>Calibri</vt:lpstr>
      <vt:lpstr>Söhne</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Pimmada Teerakiatkamjorn</cp:lastModifiedBy>
  <cp:revision>83</cp:revision>
  <dcterms:created xsi:type="dcterms:W3CDTF">2016-12-05T23:26:54Z</dcterms:created>
  <dcterms:modified xsi:type="dcterms:W3CDTF">2023-10-09T23:30:22Z</dcterms:modified>
</cp:coreProperties>
</file>