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257" r:id="rId4"/>
    <p:sldId id="259" r:id="rId5"/>
    <p:sldId id="260" r:id="rId6"/>
    <p:sldId id="263" r:id="rId7"/>
    <p:sldId id="261" r:id="rId8"/>
    <p:sldId id="273" r:id="rId9"/>
    <p:sldId id="274" r:id="rId10"/>
    <p:sldId id="275" r:id="rId11"/>
    <p:sldId id="271" r:id="rId12"/>
    <p:sldId id="272" r:id="rId13"/>
    <p:sldId id="276" r:id="rId14"/>
    <p:sldId id="277" r:id="rId15"/>
    <p:sldId id="278" r:id="rId16"/>
    <p:sldId id="280" r:id="rId17"/>
    <p:sldId id="265" r:id="rId18"/>
    <p:sldId id="270"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Raleway" pitchFamily="2" charset="77"/>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68" autoAdjust="0"/>
    <p:restoredTop sz="73702" autoAdjust="0"/>
  </p:normalViewPr>
  <p:slideViewPr>
    <p:cSldViewPr>
      <p:cViewPr>
        <p:scale>
          <a:sx n="61" d="100"/>
          <a:sy n="61" d="100"/>
        </p:scale>
        <p:origin x="164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Number of Breeds</c:v>
                </c:pt>
              </c:strCache>
            </c:strRef>
          </c:tx>
          <c:spPr>
            <a:solidFill>
              <a:schemeClr val="accent2"/>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TH"/>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Sheet1!$A$2:$A$3</c:f>
              <c:strCache>
                <c:ptCount val="2"/>
                <c:pt idx="0">
                  <c:v>Cats</c:v>
                </c:pt>
                <c:pt idx="1">
                  <c:v>Dog</c:v>
                </c:pt>
              </c:strCache>
            </c:strRef>
          </c:cat>
          <c:val>
            <c:numRef>
              <c:f>Sheet1!$B$2:$B$3</c:f>
              <c:numCache>
                <c:formatCode>General</c:formatCode>
                <c:ptCount val="2"/>
                <c:pt idx="0">
                  <c:v>67</c:v>
                </c:pt>
                <c:pt idx="1">
                  <c:v>247</c:v>
                </c:pt>
              </c:numCache>
            </c:numRef>
          </c:val>
          <c:extLst>
            <c:ext xmlns:c16="http://schemas.microsoft.com/office/drawing/2014/chart" uri="{C3380CC4-5D6E-409C-BE32-E72D297353CC}">
              <c16:uniqueId val="{00000000-A1E0-8D47-8E01-AFA3B2547970}"/>
            </c:ext>
          </c:extLst>
        </c:ser>
        <c:ser>
          <c:idx val="1"/>
          <c:order val="1"/>
          <c:tx>
            <c:strRef>
              <c:f>Sheet1!$C$1</c:f>
              <c:strCache>
                <c:ptCount val="1"/>
                <c:pt idx="0">
                  <c:v>Wild dog</c:v>
                </c:pt>
              </c:strCache>
            </c:strRef>
          </c:tx>
          <c:spPr>
            <a:solidFill>
              <a:schemeClr val="accent4"/>
            </a:solidFill>
            <a:ln>
              <a:noFill/>
            </a:ln>
            <a:effectLst/>
            <a:sp3d/>
          </c:spPr>
          <c:invertIfNegative val="0"/>
          <c:dLbls>
            <c:dLbl>
              <c:idx val="1"/>
              <c:tx>
                <c:rich>
                  <a:bodyPr/>
                  <a:lstStyle/>
                  <a:p>
                    <a:r>
                      <a:rPr lang="en-US" baseline="0" dirty="0"/>
                      <a:t>Wild Dog, </a:t>
                    </a:r>
                    <a:fld id="{81B9599A-0B71-6545-97C5-6BF78A3164CF}" type="VALUE">
                      <a:rPr lang="en-US" baseline="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A1E0-8D47-8E01-AFA3B2547970}"/>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TH"/>
              </a:p>
            </c:txPr>
            <c:showLegendKey val="0"/>
            <c:showVal val="1"/>
            <c:showCatName val="1"/>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Cats</c:v>
                </c:pt>
                <c:pt idx="1">
                  <c:v>Dog</c:v>
                </c:pt>
              </c:strCache>
            </c:strRef>
          </c:cat>
          <c:val>
            <c:numRef>
              <c:f>Sheet1!$C$2:$C$3</c:f>
              <c:numCache>
                <c:formatCode>General</c:formatCode>
                <c:ptCount val="2"/>
                <c:pt idx="1">
                  <c:v>3</c:v>
                </c:pt>
              </c:numCache>
            </c:numRef>
          </c:val>
          <c:extLst>
            <c:ext xmlns:c16="http://schemas.microsoft.com/office/drawing/2014/chart" uri="{C3380CC4-5D6E-409C-BE32-E72D297353CC}">
              <c16:uniqueId val="{00000004-A1E0-8D47-8E01-AFA3B2547970}"/>
            </c:ext>
          </c:extLst>
        </c:ser>
        <c:dLbls>
          <c:showLegendKey val="0"/>
          <c:showVal val="0"/>
          <c:showCatName val="0"/>
          <c:showSerName val="0"/>
          <c:showPercent val="0"/>
          <c:showBubbleSize val="0"/>
        </c:dLbls>
        <c:gapWidth val="150"/>
        <c:shape val="box"/>
        <c:axId val="889361039"/>
        <c:axId val="556230911"/>
        <c:axId val="0"/>
      </c:bar3DChart>
      <c:catAx>
        <c:axId val="8893610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TH"/>
          </a:p>
        </c:txPr>
        <c:crossAx val="556230911"/>
        <c:crosses val="autoZero"/>
        <c:auto val="1"/>
        <c:lblAlgn val="ctr"/>
        <c:lblOffset val="100"/>
        <c:noMultiLvlLbl val="0"/>
      </c:catAx>
      <c:valAx>
        <c:axId val="55623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89361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Top 10 cat breeds/ popularity (US)	</c:v>
                </c:pt>
              </c:strCache>
            </c:strRef>
          </c:tx>
          <c:spPr>
            <a:solidFill>
              <a:schemeClr val="accent1"/>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A-0591-6944-8C52-CA76CFF8340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0591-6944-8C52-CA76CFF8340E}"/>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0591-6944-8C52-CA76CFF8340E}"/>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0591-6944-8C52-CA76CFF8340E}"/>
              </c:ext>
            </c:extLst>
          </c:dPt>
          <c:dPt>
            <c:idx val="4"/>
            <c:invertIfNegative val="0"/>
            <c:bubble3D val="0"/>
            <c:spPr>
              <a:solidFill>
                <a:schemeClr val="accent2">
                  <a:lumMod val="50000"/>
                </a:schemeClr>
              </a:solidFill>
              <a:ln>
                <a:noFill/>
              </a:ln>
              <a:effectLst/>
            </c:spPr>
            <c:extLst>
              <c:ext xmlns:c16="http://schemas.microsoft.com/office/drawing/2014/chart" uri="{C3380CC4-5D6E-409C-BE32-E72D297353CC}">
                <c16:uniqueId val="{00000006-0591-6944-8C52-CA76CFF8340E}"/>
              </c:ext>
            </c:extLst>
          </c:dPt>
          <c:dPt>
            <c:idx val="5"/>
            <c:invertIfNegative val="0"/>
            <c:bubble3D val="0"/>
            <c:spPr>
              <a:solidFill>
                <a:schemeClr val="accent2">
                  <a:lumMod val="75000"/>
                </a:schemeClr>
              </a:solidFill>
              <a:ln>
                <a:noFill/>
              </a:ln>
              <a:effectLst/>
            </c:spPr>
            <c:extLst>
              <c:ext xmlns:c16="http://schemas.microsoft.com/office/drawing/2014/chart" uri="{C3380CC4-5D6E-409C-BE32-E72D297353CC}">
                <c16:uniqueId val="{00000005-0591-6944-8C52-CA76CFF8340E}"/>
              </c:ext>
            </c:extLst>
          </c:dPt>
          <c:dPt>
            <c:idx val="6"/>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4-0591-6944-8C52-CA76CFF8340E}"/>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0591-6944-8C52-CA76CFF8340E}"/>
              </c:ext>
            </c:extLst>
          </c:dPt>
          <c:dPt>
            <c:idx val="8"/>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2-0591-6944-8C52-CA76CFF8340E}"/>
              </c:ext>
            </c:extLst>
          </c:dPt>
          <c:dPt>
            <c:idx val="9"/>
            <c:invertIfNegative val="0"/>
            <c:bubble3D val="0"/>
            <c:spPr>
              <a:solidFill>
                <a:schemeClr val="accent2"/>
              </a:solidFill>
              <a:ln>
                <a:noFill/>
              </a:ln>
              <a:effectLst/>
            </c:spPr>
            <c:extLst>
              <c:ext xmlns:c16="http://schemas.microsoft.com/office/drawing/2014/chart" uri="{C3380CC4-5D6E-409C-BE32-E72D297353CC}">
                <c16:uniqueId val="{00000001-0591-6944-8C52-CA76CFF8340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American Wirehair</c:v>
                </c:pt>
                <c:pt idx="1">
                  <c:v>Korat</c:v>
                </c:pt>
                <c:pt idx="2">
                  <c:v>LaPerm</c:v>
                </c:pt>
                <c:pt idx="3">
                  <c:v>Burmilla</c:v>
                </c:pt>
                <c:pt idx="4">
                  <c:v>Turkish Van</c:v>
                </c:pt>
                <c:pt idx="5">
                  <c:v>Bobtail</c:v>
                </c:pt>
                <c:pt idx="6">
                  <c:v>Havana</c:v>
                </c:pt>
                <c:pt idx="7">
                  <c:v>Bombay</c:v>
                </c:pt>
                <c:pt idx="8">
                  <c:v>Ragamuffin</c:v>
                </c:pt>
                <c:pt idx="9">
                  <c:v>Balinese</c:v>
                </c:pt>
              </c:strCache>
            </c:strRef>
          </c:cat>
          <c:val>
            <c:numRef>
              <c:f>Sheet1!$B$2:$B$11</c:f>
              <c:numCache>
                <c:formatCode>General</c:formatCode>
                <c:ptCount val="10"/>
                <c:pt idx="0">
                  <c:v>41</c:v>
                </c:pt>
                <c:pt idx="1">
                  <c:v>40</c:v>
                </c:pt>
                <c:pt idx="2">
                  <c:v>39</c:v>
                </c:pt>
                <c:pt idx="3">
                  <c:v>38</c:v>
                </c:pt>
                <c:pt idx="4">
                  <c:v>37</c:v>
                </c:pt>
                <c:pt idx="5">
                  <c:v>36</c:v>
                </c:pt>
                <c:pt idx="6">
                  <c:v>35</c:v>
                </c:pt>
                <c:pt idx="7">
                  <c:v>34</c:v>
                </c:pt>
                <c:pt idx="8">
                  <c:v>32</c:v>
                </c:pt>
                <c:pt idx="9">
                  <c:v>31</c:v>
                </c:pt>
              </c:numCache>
            </c:numRef>
          </c:val>
          <c:extLst>
            <c:ext xmlns:c16="http://schemas.microsoft.com/office/drawing/2014/chart" uri="{C3380CC4-5D6E-409C-BE32-E72D297353CC}">
              <c16:uniqueId val="{00000000-0591-6944-8C52-CA76CFF8340E}"/>
            </c:ext>
          </c:extLst>
        </c:ser>
        <c:dLbls>
          <c:showLegendKey val="0"/>
          <c:showVal val="1"/>
          <c:showCatName val="0"/>
          <c:showSerName val="0"/>
          <c:showPercent val="0"/>
          <c:showBubbleSize val="0"/>
        </c:dLbls>
        <c:gapWidth val="75"/>
        <c:axId val="672652319"/>
        <c:axId val="721031551"/>
      </c:barChart>
      <c:catAx>
        <c:axId val="6726523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TH"/>
          </a:p>
        </c:txPr>
        <c:crossAx val="721031551"/>
        <c:crosses val="autoZero"/>
        <c:auto val="1"/>
        <c:lblAlgn val="ctr"/>
        <c:lblOffset val="100"/>
        <c:noMultiLvlLbl val="0"/>
      </c:catAx>
      <c:valAx>
        <c:axId val="7210315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672652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barChart>
        <c:barDir val="col"/>
        <c:grouping val="clustered"/>
        <c:varyColors val="0"/>
        <c:ser>
          <c:idx val="0"/>
          <c:order val="0"/>
          <c:tx>
            <c:strRef>
              <c:f>Sheet1!$B$1</c:f>
              <c:strCache>
                <c:ptCount val="1"/>
                <c:pt idx="0">
                  <c:v>Qty Sold</c:v>
                </c:pt>
              </c:strCache>
            </c:strRef>
          </c:tx>
          <c:spPr>
            <a:solidFill>
              <a:schemeClr val="accent4">
                <a:lumMod val="20000"/>
                <a:lumOff val="80000"/>
              </a:schemeClr>
            </a:solidFill>
            <a:ln>
              <a:noFill/>
            </a:ln>
            <a:effectLst/>
          </c:spPr>
          <c:invertIfNegative val="0"/>
          <c:dPt>
            <c:idx val="1"/>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3-6234-2D4F-A067-651281476D80}"/>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4-6234-2D4F-A067-651281476D80}"/>
              </c:ext>
            </c:extLst>
          </c:dPt>
          <c:dPt>
            <c:idx val="3"/>
            <c:invertIfNegative val="0"/>
            <c:bubble3D val="0"/>
            <c:spPr>
              <a:solidFill>
                <a:schemeClr val="accent4">
                  <a:lumMod val="75000"/>
                </a:schemeClr>
              </a:solidFill>
              <a:ln>
                <a:noFill/>
              </a:ln>
              <a:effectLst/>
            </c:spPr>
            <c:extLst>
              <c:ext xmlns:c16="http://schemas.microsoft.com/office/drawing/2014/chart" uri="{C3380CC4-5D6E-409C-BE32-E72D297353CC}">
                <c16:uniqueId val="{00000005-6234-2D4F-A067-651281476D80}"/>
              </c:ext>
            </c:extLst>
          </c:dPt>
          <c:dPt>
            <c:idx val="4"/>
            <c:invertIfNegative val="0"/>
            <c:bubble3D val="0"/>
            <c:spPr>
              <a:solidFill>
                <a:schemeClr val="accent4">
                  <a:lumMod val="50000"/>
                </a:schemeClr>
              </a:solidFill>
              <a:ln>
                <a:noFill/>
              </a:ln>
              <a:effectLst/>
            </c:spPr>
            <c:extLst>
              <c:ext xmlns:c16="http://schemas.microsoft.com/office/drawing/2014/chart" uri="{C3380CC4-5D6E-409C-BE32-E72D297353CC}">
                <c16:uniqueId val="{00000006-6234-2D4F-A067-651281476D80}"/>
              </c:ext>
            </c:extLst>
          </c:dPt>
          <c:dPt>
            <c:idx val="5"/>
            <c:invertIfNegative val="0"/>
            <c:bubble3D val="0"/>
            <c:spPr>
              <a:solidFill>
                <a:schemeClr val="accent3">
                  <a:lumMod val="20000"/>
                  <a:lumOff val="80000"/>
                </a:schemeClr>
              </a:solidFill>
              <a:ln>
                <a:noFill/>
              </a:ln>
              <a:effectLst/>
            </c:spPr>
            <c:extLst>
              <c:ext xmlns:c16="http://schemas.microsoft.com/office/drawing/2014/chart" uri="{C3380CC4-5D6E-409C-BE32-E72D297353CC}">
                <c16:uniqueId val="{00000008-6234-2D4F-A067-651281476D80}"/>
              </c:ext>
            </c:extLst>
          </c:dPt>
          <c:dPt>
            <c:idx val="6"/>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9-6234-2D4F-A067-651281476D80}"/>
              </c:ext>
            </c:extLst>
          </c:dPt>
          <c:dPt>
            <c:idx val="7"/>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A-6234-2D4F-A067-651281476D80}"/>
              </c:ext>
            </c:extLst>
          </c:dPt>
          <c:dPt>
            <c:idx val="8"/>
            <c:invertIfNegative val="0"/>
            <c:bubble3D val="0"/>
            <c:spPr>
              <a:solidFill>
                <a:schemeClr val="accent3">
                  <a:lumMod val="75000"/>
                </a:schemeClr>
              </a:solidFill>
              <a:ln>
                <a:noFill/>
              </a:ln>
              <a:effectLst/>
            </c:spPr>
            <c:extLst>
              <c:ext xmlns:c16="http://schemas.microsoft.com/office/drawing/2014/chart" uri="{C3380CC4-5D6E-409C-BE32-E72D297353CC}">
                <c16:uniqueId val="{0000000B-6234-2D4F-A067-651281476D80}"/>
              </c:ext>
            </c:extLst>
          </c:dPt>
          <c:dPt>
            <c:idx val="9"/>
            <c:invertIfNegative val="0"/>
            <c:bubble3D val="0"/>
            <c:spPr>
              <a:solidFill>
                <a:schemeClr val="accent3">
                  <a:lumMod val="50000"/>
                </a:schemeClr>
              </a:solidFill>
              <a:ln>
                <a:noFill/>
              </a:ln>
              <a:effectLst/>
            </c:spPr>
            <c:extLst>
              <c:ext xmlns:c16="http://schemas.microsoft.com/office/drawing/2014/chart" uri="{C3380CC4-5D6E-409C-BE32-E72D297353CC}">
                <c16:uniqueId val="{0000000C-6234-2D4F-A067-651281476D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Pixie-Bob</c:v>
                </c:pt>
                <c:pt idx="1">
                  <c:v>Mixed Breed</c:v>
                </c:pt>
                <c:pt idx="2">
                  <c:v>Dilute Tortoiseshell</c:v>
                </c:pt>
                <c:pt idx="3">
                  <c:v>Tortoiseshell</c:v>
                </c:pt>
                <c:pt idx="4">
                  <c:v>Tuxedo</c:v>
                </c:pt>
                <c:pt idx="5">
                  <c:v>Munchkin</c:v>
                </c:pt>
                <c:pt idx="6">
                  <c:v>Turkish Van</c:v>
                </c:pt>
                <c:pt idx="7">
                  <c:v>Dilute Calico</c:v>
                </c:pt>
                <c:pt idx="8">
                  <c:v>Turkish Angora</c:v>
                </c:pt>
                <c:pt idx="9">
                  <c:v>Cymric</c:v>
                </c:pt>
              </c:strCache>
            </c:strRef>
          </c:cat>
          <c:val>
            <c:numRef>
              <c:f>Sheet1!$B$2:$B$11</c:f>
              <c:numCache>
                <c:formatCode>General</c:formatCode>
                <c:ptCount val="10"/>
                <c:pt idx="0">
                  <c:v>309</c:v>
                </c:pt>
                <c:pt idx="1">
                  <c:v>210</c:v>
                </c:pt>
                <c:pt idx="2">
                  <c:v>198</c:v>
                </c:pt>
                <c:pt idx="3">
                  <c:v>198</c:v>
                </c:pt>
                <c:pt idx="4">
                  <c:v>158</c:v>
                </c:pt>
                <c:pt idx="5">
                  <c:v>155</c:v>
                </c:pt>
                <c:pt idx="6">
                  <c:v>154</c:v>
                </c:pt>
                <c:pt idx="7">
                  <c:v>154</c:v>
                </c:pt>
                <c:pt idx="8">
                  <c:v>132</c:v>
                </c:pt>
                <c:pt idx="9">
                  <c:v>125</c:v>
                </c:pt>
              </c:numCache>
            </c:numRef>
          </c:val>
          <c:extLst>
            <c:ext xmlns:c16="http://schemas.microsoft.com/office/drawing/2014/chart" uri="{C3380CC4-5D6E-409C-BE32-E72D297353CC}">
              <c16:uniqueId val="{00000000-6234-2D4F-A067-651281476D80}"/>
            </c:ext>
          </c:extLst>
        </c:ser>
        <c:dLbls>
          <c:dLblPos val="outEnd"/>
          <c:showLegendKey val="0"/>
          <c:showVal val="1"/>
          <c:showCatName val="0"/>
          <c:showSerName val="0"/>
          <c:showPercent val="0"/>
          <c:showBubbleSize val="0"/>
        </c:dLbls>
        <c:gapWidth val="219"/>
        <c:overlap val="-27"/>
        <c:axId val="188286304"/>
        <c:axId val="698807343"/>
      </c:barChart>
      <c:catAx>
        <c:axId val="18828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698807343"/>
        <c:crosses val="autoZero"/>
        <c:auto val="1"/>
        <c:lblAlgn val="ctr"/>
        <c:lblOffset val="100"/>
        <c:noMultiLvlLbl val="0"/>
      </c:catAx>
      <c:valAx>
        <c:axId val="698807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8828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count</a:t>
            </a:r>
            <a:r>
              <a:rPr lang="en-US" baseline="0" dirty="0"/>
              <a:t> cat breed per fur type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barChart>
        <c:barDir val="col"/>
        <c:grouping val="clustered"/>
        <c:varyColors val="0"/>
        <c:ser>
          <c:idx val="0"/>
          <c:order val="0"/>
          <c:tx>
            <c:strRef>
              <c:f>Sheet1!$B$1</c:f>
              <c:strCache>
                <c:ptCount val="1"/>
                <c:pt idx="0">
                  <c:v>total count</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5-E261-DF4B-A3D5-A631C957A856}"/>
              </c:ext>
            </c:extLst>
          </c:dPt>
          <c:dPt>
            <c:idx val="1"/>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6-E261-DF4B-A3D5-A631C957A856}"/>
              </c:ext>
            </c:extLst>
          </c:dPt>
          <c:dPt>
            <c:idx val="2"/>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7-E261-DF4B-A3D5-A631C957A856}"/>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8-E261-DF4B-A3D5-A631C957A856}"/>
              </c:ext>
            </c:extLst>
          </c:dPt>
          <c:dPt>
            <c:idx val="4"/>
            <c:invertIfNegative val="0"/>
            <c:bubble3D val="0"/>
            <c:spPr>
              <a:solidFill>
                <a:schemeClr val="accent6">
                  <a:lumMod val="75000"/>
                </a:schemeClr>
              </a:solidFill>
              <a:ln>
                <a:noFill/>
              </a:ln>
              <a:effectLst/>
            </c:spPr>
            <c:extLst>
              <c:ext xmlns:c16="http://schemas.microsoft.com/office/drawing/2014/chart" uri="{C3380CC4-5D6E-409C-BE32-E72D297353CC}">
                <c16:uniqueId val="{00000009-E261-DF4B-A3D5-A631C957A856}"/>
              </c:ext>
            </c:extLst>
          </c:dPt>
          <c:cat>
            <c:strRef>
              <c:f>Sheet1!$A$2:$A$6</c:f>
              <c:strCache>
                <c:ptCount val="5"/>
                <c:pt idx="0">
                  <c:v>Bald</c:v>
                </c:pt>
                <c:pt idx="1">
                  <c:v>Long</c:v>
                </c:pt>
                <c:pt idx="2">
                  <c:v>Medium</c:v>
                </c:pt>
                <c:pt idx="3">
                  <c:v>Short</c:v>
                </c:pt>
                <c:pt idx="4">
                  <c:v>(Blank)</c:v>
                </c:pt>
              </c:strCache>
            </c:strRef>
          </c:cat>
          <c:val>
            <c:numRef>
              <c:f>Sheet1!$B$2:$B$6</c:f>
              <c:numCache>
                <c:formatCode>General</c:formatCode>
                <c:ptCount val="5"/>
                <c:pt idx="0">
                  <c:v>2</c:v>
                </c:pt>
                <c:pt idx="1">
                  <c:v>20</c:v>
                </c:pt>
                <c:pt idx="2">
                  <c:v>14</c:v>
                </c:pt>
                <c:pt idx="3">
                  <c:v>30</c:v>
                </c:pt>
                <c:pt idx="4">
                  <c:v>1</c:v>
                </c:pt>
              </c:numCache>
            </c:numRef>
          </c:val>
          <c:extLst>
            <c:ext xmlns:c16="http://schemas.microsoft.com/office/drawing/2014/chart" uri="{C3380CC4-5D6E-409C-BE32-E72D297353CC}">
              <c16:uniqueId val="{00000000-E261-DF4B-A3D5-A631C957A856}"/>
            </c:ext>
          </c:extLst>
        </c:ser>
        <c:dLbls>
          <c:showLegendKey val="0"/>
          <c:showVal val="0"/>
          <c:showCatName val="0"/>
          <c:showSerName val="0"/>
          <c:showPercent val="0"/>
          <c:showBubbleSize val="0"/>
        </c:dLbls>
        <c:gapWidth val="219"/>
        <c:overlap val="-27"/>
        <c:axId val="1536972079"/>
        <c:axId val="1536973807"/>
      </c:barChart>
      <c:catAx>
        <c:axId val="153697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536973807"/>
        <c:crosses val="autoZero"/>
        <c:auto val="1"/>
        <c:lblAlgn val="ctr"/>
        <c:lblOffset val="100"/>
        <c:noMultiLvlLbl val="0"/>
      </c:catAx>
      <c:valAx>
        <c:axId val="1536973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536972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961311465901019E-2"/>
          <c:y val="1.0937499999999999E-2"/>
          <c:w val="0.95411739968967968"/>
          <c:h val="0.89662401574803152"/>
        </c:manualLayout>
      </c:layout>
      <c:barChart>
        <c:barDir val="col"/>
        <c:grouping val="clustered"/>
        <c:varyColors val="0"/>
        <c:ser>
          <c:idx val="0"/>
          <c:order val="0"/>
          <c:tx>
            <c:strRef>
              <c:f>Sheet1!$B$1</c:f>
              <c:strCache>
                <c:ptCount val="1"/>
                <c:pt idx="0">
                  <c:v>Top 10 Dog breeds/ popularity (US)	</c:v>
                </c:pt>
              </c:strCache>
            </c:strRef>
          </c:tx>
          <c:spPr>
            <a:solidFill>
              <a:schemeClr val="accent1"/>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A-0591-6944-8C52-CA76CFF8340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0591-6944-8C52-CA76CFF8340E}"/>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0591-6944-8C52-CA76CFF8340E}"/>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0591-6944-8C52-CA76CFF8340E}"/>
              </c:ext>
            </c:extLst>
          </c:dPt>
          <c:dPt>
            <c:idx val="4"/>
            <c:invertIfNegative val="0"/>
            <c:bubble3D val="0"/>
            <c:spPr>
              <a:solidFill>
                <a:schemeClr val="accent2">
                  <a:lumMod val="50000"/>
                </a:schemeClr>
              </a:solidFill>
              <a:ln>
                <a:noFill/>
              </a:ln>
              <a:effectLst/>
            </c:spPr>
            <c:extLst>
              <c:ext xmlns:c16="http://schemas.microsoft.com/office/drawing/2014/chart" uri="{C3380CC4-5D6E-409C-BE32-E72D297353CC}">
                <c16:uniqueId val="{00000006-0591-6944-8C52-CA76CFF8340E}"/>
              </c:ext>
            </c:extLst>
          </c:dPt>
          <c:dPt>
            <c:idx val="5"/>
            <c:invertIfNegative val="0"/>
            <c:bubble3D val="0"/>
            <c:spPr>
              <a:solidFill>
                <a:schemeClr val="accent2">
                  <a:lumMod val="75000"/>
                </a:schemeClr>
              </a:solidFill>
              <a:ln>
                <a:noFill/>
              </a:ln>
              <a:effectLst/>
            </c:spPr>
            <c:extLst>
              <c:ext xmlns:c16="http://schemas.microsoft.com/office/drawing/2014/chart" uri="{C3380CC4-5D6E-409C-BE32-E72D297353CC}">
                <c16:uniqueId val="{00000005-0591-6944-8C52-CA76CFF8340E}"/>
              </c:ext>
            </c:extLst>
          </c:dPt>
          <c:dPt>
            <c:idx val="6"/>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4-0591-6944-8C52-CA76CFF8340E}"/>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0591-6944-8C52-CA76CFF8340E}"/>
              </c:ext>
            </c:extLst>
          </c:dPt>
          <c:dPt>
            <c:idx val="8"/>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2-0591-6944-8C52-CA76CFF8340E}"/>
              </c:ext>
            </c:extLst>
          </c:dPt>
          <c:dPt>
            <c:idx val="9"/>
            <c:invertIfNegative val="0"/>
            <c:bubble3D val="0"/>
            <c:spPr>
              <a:solidFill>
                <a:schemeClr val="accent2"/>
              </a:solidFill>
              <a:ln>
                <a:noFill/>
              </a:ln>
              <a:effectLst/>
            </c:spPr>
            <c:extLst>
              <c:ext xmlns:c16="http://schemas.microsoft.com/office/drawing/2014/chart" uri="{C3380CC4-5D6E-409C-BE32-E72D297353CC}">
                <c16:uniqueId val="{00000001-0591-6944-8C52-CA76CFF8340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Norwegian Lundehund</c:v>
                </c:pt>
                <c:pt idx="1">
                  <c:v>Sloughi</c:v>
                </c:pt>
                <c:pt idx="2">
                  <c:v>Foxhound</c:v>
                </c:pt>
                <c:pt idx="3">
                  <c:v>Hound</c:v>
                </c:pt>
                <c:pt idx="4">
                  <c:v>Otterhound</c:v>
                </c:pt>
                <c:pt idx="5">
                  <c:v>Cirneco dell'Etna</c:v>
                </c:pt>
                <c:pt idx="6">
                  <c:v>Harrier</c:v>
                </c:pt>
                <c:pt idx="7">
                  <c:v>Dandi Dinmont Terrier</c:v>
                </c:pt>
                <c:pt idx="8">
                  <c:v>Chinook</c:v>
                </c:pt>
                <c:pt idx="9">
                  <c:v>English Coonhound</c:v>
                </c:pt>
              </c:strCache>
            </c:strRef>
          </c:cat>
          <c:val>
            <c:numRef>
              <c:f>Sheet1!$B$2:$B$11</c:f>
              <c:numCache>
                <c:formatCode>General</c:formatCode>
                <c:ptCount val="10"/>
                <c:pt idx="0">
                  <c:v>190</c:v>
                </c:pt>
                <c:pt idx="1">
                  <c:v>188</c:v>
                </c:pt>
                <c:pt idx="2">
                  <c:v>187</c:v>
                </c:pt>
                <c:pt idx="3">
                  <c:v>187</c:v>
                </c:pt>
                <c:pt idx="4">
                  <c:v>186</c:v>
                </c:pt>
                <c:pt idx="5">
                  <c:v>184</c:v>
                </c:pt>
                <c:pt idx="6">
                  <c:v>183</c:v>
                </c:pt>
                <c:pt idx="7">
                  <c:v>182</c:v>
                </c:pt>
                <c:pt idx="8">
                  <c:v>179</c:v>
                </c:pt>
                <c:pt idx="9">
                  <c:v>178</c:v>
                </c:pt>
              </c:numCache>
            </c:numRef>
          </c:val>
          <c:extLst>
            <c:ext xmlns:c16="http://schemas.microsoft.com/office/drawing/2014/chart" uri="{C3380CC4-5D6E-409C-BE32-E72D297353CC}">
              <c16:uniqueId val="{00000000-0591-6944-8C52-CA76CFF8340E}"/>
            </c:ext>
          </c:extLst>
        </c:ser>
        <c:dLbls>
          <c:showLegendKey val="0"/>
          <c:showVal val="1"/>
          <c:showCatName val="0"/>
          <c:showSerName val="0"/>
          <c:showPercent val="0"/>
          <c:showBubbleSize val="0"/>
        </c:dLbls>
        <c:gapWidth val="75"/>
        <c:axId val="672652319"/>
        <c:axId val="721031551"/>
      </c:barChart>
      <c:catAx>
        <c:axId val="67265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721031551"/>
        <c:crosses val="autoZero"/>
        <c:auto val="1"/>
        <c:lblAlgn val="ctr"/>
        <c:lblOffset val="100"/>
        <c:noMultiLvlLbl val="0"/>
      </c:catAx>
      <c:valAx>
        <c:axId val="7210315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672652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barChart>
        <c:barDir val="bar"/>
        <c:grouping val="clustered"/>
        <c:varyColors val="0"/>
        <c:ser>
          <c:idx val="0"/>
          <c:order val="0"/>
          <c:tx>
            <c:strRef>
              <c:f>Sheet1!$B$1</c:f>
              <c:strCache>
                <c:ptCount val="1"/>
                <c:pt idx="0">
                  <c:v>Qty Sold</c:v>
                </c:pt>
              </c:strCache>
            </c:strRef>
          </c:tx>
          <c:spPr>
            <a:solidFill>
              <a:schemeClr val="accent4">
                <a:lumMod val="20000"/>
                <a:lumOff val="80000"/>
              </a:schemeClr>
            </a:solidFill>
            <a:ln>
              <a:noFill/>
            </a:ln>
            <a:effectLst/>
          </c:spPr>
          <c:invertIfNegative val="0"/>
          <c:dPt>
            <c:idx val="1"/>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3-6234-2D4F-A067-651281476D80}"/>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4-6234-2D4F-A067-651281476D80}"/>
              </c:ext>
            </c:extLst>
          </c:dPt>
          <c:dPt>
            <c:idx val="3"/>
            <c:invertIfNegative val="0"/>
            <c:bubble3D val="0"/>
            <c:spPr>
              <a:solidFill>
                <a:schemeClr val="accent4">
                  <a:lumMod val="75000"/>
                </a:schemeClr>
              </a:solidFill>
              <a:ln>
                <a:noFill/>
              </a:ln>
              <a:effectLst/>
            </c:spPr>
            <c:extLst>
              <c:ext xmlns:c16="http://schemas.microsoft.com/office/drawing/2014/chart" uri="{C3380CC4-5D6E-409C-BE32-E72D297353CC}">
                <c16:uniqueId val="{00000005-6234-2D4F-A067-651281476D80}"/>
              </c:ext>
            </c:extLst>
          </c:dPt>
          <c:dPt>
            <c:idx val="4"/>
            <c:invertIfNegative val="0"/>
            <c:bubble3D val="0"/>
            <c:spPr>
              <a:solidFill>
                <a:schemeClr val="accent4">
                  <a:lumMod val="50000"/>
                </a:schemeClr>
              </a:solidFill>
              <a:ln>
                <a:noFill/>
              </a:ln>
              <a:effectLst/>
            </c:spPr>
            <c:extLst>
              <c:ext xmlns:c16="http://schemas.microsoft.com/office/drawing/2014/chart" uri="{C3380CC4-5D6E-409C-BE32-E72D297353CC}">
                <c16:uniqueId val="{00000006-6234-2D4F-A067-651281476D80}"/>
              </c:ext>
            </c:extLst>
          </c:dPt>
          <c:dPt>
            <c:idx val="5"/>
            <c:invertIfNegative val="0"/>
            <c:bubble3D val="0"/>
            <c:spPr>
              <a:solidFill>
                <a:schemeClr val="accent3">
                  <a:lumMod val="20000"/>
                  <a:lumOff val="80000"/>
                </a:schemeClr>
              </a:solidFill>
              <a:ln>
                <a:noFill/>
              </a:ln>
              <a:effectLst/>
            </c:spPr>
            <c:extLst>
              <c:ext xmlns:c16="http://schemas.microsoft.com/office/drawing/2014/chart" uri="{C3380CC4-5D6E-409C-BE32-E72D297353CC}">
                <c16:uniqueId val="{00000008-6234-2D4F-A067-651281476D80}"/>
              </c:ext>
            </c:extLst>
          </c:dPt>
          <c:dPt>
            <c:idx val="6"/>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9-6234-2D4F-A067-651281476D80}"/>
              </c:ext>
            </c:extLst>
          </c:dPt>
          <c:dPt>
            <c:idx val="7"/>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A-6234-2D4F-A067-651281476D80}"/>
              </c:ext>
            </c:extLst>
          </c:dPt>
          <c:dPt>
            <c:idx val="8"/>
            <c:invertIfNegative val="0"/>
            <c:bubble3D val="0"/>
            <c:spPr>
              <a:solidFill>
                <a:schemeClr val="accent3">
                  <a:lumMod val="75000"/>
                </a:schemeClr>
              </a:solidFill>
              <a:ln>
                <a:noFill/>
              </a:ln>
              <a:effectLst/>
            </c:spPr>
            <c:extLst>
              <c:ext xmlns:c16="http://schemas.microsoft.com/office/drawing/2014/chart" uri="{C3380CC4-5D6E-409C-BE32-E72D297353CC}">
                <c16:uniqueId val="{0000000B-6234-2D4F-A067-651281476D80}"/>
              </c:ext>
            </c:extLst>
          </c:dPt>
          <c:dPt>
            <c:idx val="9"/>
            <c:invertIfNegative val="0"/>
            <c:bubble3D val="0"/>
            <c:spPr>
              <a:solidFill>
                <a:schemeClr val="accent3">
                  <a:lumMod val="50000"/>
                </a:schemeClr>
              </a:solidFill>
              <a:ln>
                <a:noFill/>
              </a:ln>
              <a:effectLst/>
            </c:spPr>
            <c:extLst>
              <c:ext xmlns:c16="http://schemas.microsoft.com/office/drawing/2014/chart" uri="{C3380CC4-5D6E-409C-BE32-E72D297353CC}">
                <c16:uniqueId val="{0000000C-6234-2D4F-A067-651281476D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Appenzell Mountain Dog</c:v>
                </c:pt>
                <c:pt idx="1">
                  <c:v>Brussels Griffon</c:v>
                </c:pt>
                <c:pt idx="2">
                  <c:v>Silky Terrier</c:v>
                </c:pt>
                <c:pt idx="3">
                  <c:v>Bloodhound</c:v>
                </c:pt>
                <c:pt idx="4">
                  <c:v>Alaskan Malamute</c:v>
                </c:pt>
                <c:pt idx="5">
                  <c:v>Anatolian Shepherd</c:v>
                </c:pt>
                <c:pt idx="6">
                  <c:v>Kyi Leo</c:v>
                </c:pt>
                <c:pt idx="7">
                  <c:v>Sloughi</c:v>
                </c:pt>
                <c:pt idx="8">
                  <c:v>Bluetick Coonhound</c:v>
                </c:pt>
                <c:pt idx="9">
                  <c:v>Airedale Terrier</c:v>
                </c:pt>
              </c:strCache>
            </c:strRef>
          </c:cat>
          <c:val>
            <c:numRef>
              <c:f>Sheet1!$B$2:$B$11</c:f>
              <c:numCache>
                <c:formatCode>General</c:formatCode>
                <c:ptCount val="10"/>
                <c:pt idx="0">
                  <c:v>909</c:v>
                </c:pt>
                <c:pt idx="1">
                  <c:v>895</c:v>
                </c:pt>
                <c:pt idx="2">
                  <c:v>891</c:v>
                </c:pt>
                <c:pt idx="3">
                  <c:v>891</c:v>
                </c:pt>
                <c:pt idx="4">
                  <c:v>890</c:v>
                </c:pt>
                <c:pt idx="5">
                  <c:v>780</c:v>
                </c:pt>
                <c:pt idx="6">
                  <c:v>689</c:v>
                </c:pt>
                <c:pt idx="7">
                  <c:v>675</c:v>
                </c:pt>
                <c:pt idx="8">
                  <c:v>675</c:v>
                </c:pt>
                <c:pt idx="9">
                  <c:v>670</c:v>
                </c:pt>
              </c:numCache>
            </c:numRef>
          </c:val>
          <c:extLst>
            <c:ext xmlns:c16="http://schemas.microsoft.com/office/drawing/2014/chart" uri="{C3380CC4-5D6E-409C-BE32-E72D297353CC}">
              <c16:uniqueId val="{00000000-6234-2D4F-A067-651281476D80}"/>
            </c:ext>
          </c:extLst>
        </c:ser>
        <c:dLbls>
          <c:dLblPos val="outEnd"/>
          <c:showLegendKey val="0"/>
          <c:showVal val="1"/>
          <c:showCatName val="0"/>
          <c:showSerName val="0"/>
          <c:showPercent val="0"/>
          <c:showBubbleSize val="0"/>
        </c:dLbls>
        <c:gapWidth val="219"/>
        <c:axId val="188286304"/>
        <c:axId val="698807343"/>
      </c:barChart>
      <c:catAx>
        <c:axId val="188286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698807343"/>
        <c:crosses val="autoZero"/>
        <c:auto val="1"/>
        <c:lblAlgn val="ctr"/>
        <c:lblOffset val="100"/>
        <c:noMultiLvlLbl val="0"/>
      </c:catAx>
      <c:valAx>
        <c:axId val="6988073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8828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mn-lt"/>
              </a:rPr>
              <a:t>total count </a:t>
            </a:r>
            <a:r>
              <a:rPr lang="en-US" sz="2000" b="0" i="0" u="none" strike="noStrike" kern="1200" spc="0" baseline="0" dirty="0">
                <a:solidFill>
                  <a:srgbClr val="171616"/>
                </a:solidFill>
                <a:latin typeface="+mn-lt"/>
              </a:rPr>
              <a:t>group 1 </a:t>
            </a:r>
            <a:endParaRPr lang="en-US" dirty="0">
              <a:latin typeface="+mn-l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total count</c:v>
                </c:pt>
              </c:strCache>
            </c:strRef>
          </c:tx>
          <c:spPr>
            <a:solidFill>
              <a:schemeClr val="tx2"/>
            </a:solidFill>
            <a:ln>
              <a:noFill/>
            </a:ln>
            <a:effectLst/>
            <a:sp3d/>
          </c:spPr>
          <c:invertIfNegative val="0"/>
          <c:dPt>
            <c:idx val="1"/>
            <c:invertIfNegative val="0"/>
            <c:bubble3D val="0"/>
            <c:spPr>
              <a:solidFill>
                <a:schemeClr val="tx2">
                  <a:lumMod val="20000"/>
                  <a:lumOff val="80000"/>
                </a:schemeClr>
              </a:solidFill>
              <a:ln>
                <a:noFill/>
              </a:ln>
              <a:effectLst/>
              <a:sp3d/>
            </c:spPr>
            <c:extLst>
              <c:ext xmlns:c16="http://schemas.microsoft.com/office/drawing/2014/chart" uri="{C3380CC4-5D6E-409C-BE32-E72D297353CC}">
                <c16:uniqueId val="{00000005-0F00-1B47-BF73-4B150BD04969}"/>
              </c:ext>
            </c:extLst>
          </c:dPt>
          <c:dPt>
            <c:idx val="2"/>
            <c:invertIfNegative val="0"/>
            <c:bubble3D val="0"/>
            <c:spPr>
              <a:solidFill>
                <a:schemeClr val="tx2">
                  <a:lumMod val="40000"/>
                  <a:lumOff val="60000"/>
                </a:schemeClr>
              </a:solidFill>
              <a:ln>
                <a:noFill/>
              </a:ln>
              <a:effectLst/>
              <a:sp3d/>
            </c:spPr>
            <c:extLst>
              <c:ext xmlns:c16="http://schemas.microsoft.com/office/drawing/2014/chart" uri="{C3380CC4-5D6E-409C-BE32-E72D297353CC}">
                <c16:uniqueId val="{00000006-0F00-1B47-BF73-4B150BD04969}"/>
              </c:ext>
            </c:extLst>
          </c:dPt>
          <c:dPt>
            <c:idx val="3"/>
            <c:invertIfNegative val="0"/>
            <c:bubble3D val="0"/>
            <c:spPr>
              <a:solidFill>
                <a:schemeClr val="tx2">
                  <a:lumMod val="60000"/>
                  <a:lumOff val="40000"/>
                </a:schemeClr>
              </a:solidFill>
              <a:ln>
                <a:noFill/>
              </a:ln>
              <a:effectLst/>
              <a:sp3d/>
            </c:spPr>
            <c:extLst>
              <c:ext xmlns:c16="http://schemas.microsoft.com/office/drawing/2014/chart" uri="{C3380CC4-5D6E-409C-BE32-E72D297353CC}">
                <c16:uniqueId val="{00000007-0F00-1B47-BF73-4B150BD04969}"/>
              </c:ext>
            </c:extLst>
          </c:dPt>
          <c:dPt>
            <c:idx val="4"/>
            <c:invertIfNegative val="0"/>
            <c:bubble3D val="0"/>
            <c:spPr>
              <a:solidFill>
                <a:schemeClr val="tx2">
                  <a:lumMod val="75000"/>
                </a:schemeClr>
              </a:solidFill>
              <a:ln>
                <a:noFill/>
              </a:ln>
              <a:effectLst/>
              <a:sp3d/>
            </c:spPr>
            <c:extLst>
              <c:ext xmlns:c16="http://schemas.microsoft.com/office/drawing/2014/chart" uri="{C3380CC4-5D6E-409C-BE32-E72D297353CC}">
                <c16:uniqueId val="{00000008-0F00-1B47-BF73-4B150BD04969}"/>
              </c:ext>
            </c:extLst>
          </c:dPt>
          <c:dPt>
            <c:idx val="5"/>
            <c:invertIfNegative val="0"/>
            <c:bubble3D val="0"/>
            <c:spPr>
              <a:solidFill>
                <a:schemeClr val="tx2">
                  <a:lumMod val="50000"/>
                </a:schemeClr>
              </a:solidFill>
              <a:ln>
                <a:noFill/>
              </a:ln>
              <a:effectLst/>
              <a:sp3d/>
            </c:spPr>
            <c:extLst>
              <c:ext xmlns:c16="http://schemas.microsoft.com/office/drawing/2014/chart" uri="{C3380CC4-5D6E-409C-BE32-E72D297353CC}">
                <c16:uniqueId val="{00000009-0F00-1B47-BF73-4B150BD04969}"/>
              </c:ext>
            </c:extLst>
          </c:dPt>
          <c:dPt>
            <c:idx val="6"/>
            <c:invertIfNegative val="0"/>
            <c:bubble3D val="0"/>
            <c:spPr>
              <a:solidFill>
                <a:schemeClr val="accent1"/>
              </a:solidFill>
              <a:ln>
                <a:noFill/>
              </a:ln>
              <a:effectLst/>
              <a:sp3d/>
            </c:spPr>
            <c:extLst>
              <c:ext xmlns:c16="http://schemas.microsoft.com/office/drawing/2014/chart" uri="{C3380CC4-5D6E-409C-BE32-E72D297353CC}">
                <c16:uniqueId val="{0000000A-0F00-1B47-BF73-4B150BD04969}"/>
              </c:ext>
            </c:extLst>
          </c:dPt>
          <c:dPt>
            <c:idx val="7"/>
            <c:invertIfNegative val="0"/>
            <c:bubble3D val="0"/>
            <c:spPr>
              <a:solidFill>
                <a:schemeClr val="accent1">
                  <a:lumMod val="20000"/>
                  <a:lumOff val="80000"/>
                </a:schemeClr>
              </a:solidFill>
              <a:ln>
                <a:noFill/>
              </a:ln>
              <a:effectLst/>
              <a:sp3d/>
            </c:spPr>
            <c:extLst>
              <c:ext xmlns:c16="http://schemas.microsoft.com/office/drawing/2014/chart" uri="{C3380CC4-5D6E-409C-BE32-E72D297353CC}">
                <c16:uniqueId val="{0000000B-0F00-1B47-BF73-4B150BD04969}"/>
              </c:ext>
            </c:extLst>
          </c:dPt>
          <c:dPt>
            <c:idx val="8"/>
            <c:invertIfNegative val="0"/>
            <c:bubble3D val="0"/>
            <c:spPr>
              <a:solidFill>
                <a:schemeClr val="accent1">
                  <a:lumMod val="60000"/>
                  <a:lumOff val="40000"/>
                </a:schemeClr>
              </a:solidFill>
              <a:ln>
                <a:noFill/>
              </a:ln>
              <a:effectLst/>
              <a:sp3d/>
            </c:spPr>
            <c:extLst>
              <c:ext xmlns:c16="http://schemas.microsoft.com/office/drawing/2014/chart" uri="{C3380CC4-5D6E-409C-BE32-E72D297353CC}">
                <c16:uniqueId val="{0000000C-0F00-1B47-BF73-4B150BD04969}"/>
              </c:ext>
            </c:extLst>
          </c:dPt>
          <c:cat>
            <c:strRef>
              <c:f>Sheet1!$A$2:$A$10</c:f>
              <c:strCache>
                <c:ptCount val="9"/>
                <c:pt idx="0">
                  <c:v>Toy</c:v>
                </c:pt>
                <c:pt idx="1">
                  <c:v>Sporting</c:v>
                </c:pt>
                <c:pt idx="2">
                  <c:v>Terrier</c:v>
                </c:pt>
                <c:pt idx="3">
                  <c:v>Working</c:v>
                </c:pt>
                <c:pt idx="4">
                  <c:v>Non Sporting</c:v>
                </c:pt>
                <c:pt idx="5">
                  <c:v>Herding</c:v>
                </c:pt>
                <c:pt idx="6">
                  <c:v>Hound</c:v>
                </c:pt>
                <c:pt idx="7">
                  <c:v>Southern</c:v>
                </c:pt>
                <c:pt idx="8">
                  <c:v>(Blank)</c:v>
                </c:pt>
              </c:strCache>
            </c:strRef>
          </c:cat>
          <c:val>
            <c:numRef>
              <c:f>Sheet1!$B$2:$B$10</c:f>
              <c:numCache>
                <c:formatCode>General</c:formatCode>
                <c:ptCount val="9"/>
                <c:pt idx="0">
                  <c:v>21</c:v>
                </c:pt>
                <c:pt idx="1">
                  <c:v>40</c:v>
                </c:pt>
                <c:pt idx="2">
                  <c:v>36</c:v>
                </c:pt>
                <c:pt idx="3">
                  <c:v>49</c:v>
                </c:pt>
                <c:pt idx="4">
                  <c:v>27</c:v>
                </c:pt>
                <c:pt idx="5">
                  <c:v>37</c:v>
                </c:pt>
                <c:pt idx="6">
                  <c:v>34</c:v>
                </c:pt>
                <c:pt idx="7">
                  <c:v>1</c:v>
                </c:pt>
                <c:pt idx="8">
                  <c:v>5</c:v>
                </c:pt>
              </c:numCache>
            </c:numRef>
          </c:val>
          <c:extLst>
            <c:ext xmlns:c16="http://schemas.microsoft.com/office/drawing/2014/chart" uri="{C3380CC4-5D6E-409C-BE32-E72D297353CC}">
              <c16:uniqueId val="{00000000-0F00-1B47-BF73-4B150BD04969}"/>
            </c:ext>
          </c:extLst>
        </c:ser>
        <c:dLbls>
          <c:showLegendKey val="0"/>
          <c:showVal val="0"/>
          <c:showCatName val="0"/>
          <c:showSerName val="0"/>
          <c:showPercent val="0"/>
          <c:showBubbleSize val="0"/>
        </c:dLbls>
        <c:gapWidth val="150"/>
        <c:shape val="box"/>
        <c:axId val="1492545791"/>
        <c:axId val="1492604991"/>
        <c:axId val="0"/>
      </c:bar3DChart>
      <c:catAx>
        <c:axId val="14925457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492604991"/>
        <c:crosses val="autoZero"/>
        <c:auto val="1"/>
        <c:lblAlgn val="ctr"/>
        <c:lblOffset val="100"/>
        <c:noMultiLvlLbl val="0"/>
      </c:catAx>
      <c:valAx>
        <c:axId val="1492604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492545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mn-lt"/>
              </a:rPr>
              <a:t>total count </a:t>
            </a:r>
            <a:r>
              <a:rPr lang="en-US" sz="2000" b="0" i="0" u="none" strike="noStrike" kern="1200" spc="0" baseline="0" dirty="0">
                <a:solidFill>
                  <a:srgbClr val="171616"/>
                </a:solidFill>
                <a:latin typeface="+mn-lt"/>
              </a:rPr>
              <a:t>group 2</a:t>
            </a:r>
            <a:endParaRPr lang="en-US" dirty="0">
              <a:latin typeface="+mn-l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total count</c:v>
                </c:pt>
              </c:strCache>
            </c:strRef>
          </c:tx>
          <c:spPr>
            <a:solidFill>
              <a:schemeClr val="tx2"/>
            </a:solidFill>
            <a:ln>
              <a:noFill/>
            </a:ln>
            <a:effectLst/>
            <a:sp3d/>
          </c:spPr>
          <c:invertIfNegative val="0"/>
          <c:dPt>
            <c:idx val="0"/>
            <c:invertIfNegative val="0"/>
            <c:bubble3D val="0"/>
            <c:spPr>
              <a:solidFill>
                <a:schemeClr val="accent1">
                  <a:lumMod val="75000"/>
                </a:schemeClr>
              </a:solidFill>
              <a:ln>
                <a:noFill/>
              </a:ln>
              <a:effectLst/>
              <a:sp3d/>
            </c:spPr>
            <c:extLst>
              <c:ext xmlns:c16="http://schemas.microsoft.com/office/drawing/2014/chart" uri="{C3380CC4-5D6E-409C-BE32-E72D297353CC}">
                <c16:uniqueId val="{0000000E-076F-E944-83C7-9457712592B2}"/>
              </c:ext>
            </c:extLst>
          </c:dPt>
          <c:dPt>
            <c:idx val="1"/>
            <c:invertIfNegative val="0"/>
            <c:bubble3D val="0"/>
            <c:spPr>
              <a:solidFill>
                <a:schemeClr val="accent1">
                  <a:lumMod val="60000"/>
                  <a:lumOff val="40000"/>
                </a:schemeClr>
              </a:solidFill>
              <a:ln>
                <a:noFill/>
              </a:ln>
              <a:effectLst/>
              <a:sp3d/>
            </c:spPr>
            <c:extLst>
              <c:ext xmlns:c16="http://schemas.microsoft.com/office/drawing/2014/chart" uri="{C3380CC4-5D6E-409C-BE32-E72D297353CC}">
                <c16:uniqueId val="{0000000D-076F-E944-83C7-9457712592B2}"/>
              </c:ext>
            </c:extLst>
          </c:dPt>
          <c:dPt>
            <c:idx val="2"/>
            <c:invertIfNegative val="0"/>
            <c:bubble3D val="0"/>
            <c:spPr>
              <a:solidFill>
                <a:schemeClr val="accent1">
                  <a:lumMod val="40000"/>
                  <a:lumOff val="60000"/>
                </a:schemeClr>
              </a:solidFill>
              <a:ln>
                <a:noFill/>
              </a:ln>
              <a:effectLst/>
              <a:sp3d/>
            </c:spPr>
            <c:extLst>
              <c:ext xmlns:c16="http://schemas.microsoft.com/office/drawing/2014/chart" uri="{C3380CC4-5D6E-409C-BE32-E72D297353CC}">
                <c16:uniqueId val="{0000000C-076F-E944-83C7-9457712592B2}"/>
              </c:ext>
            </c:extLst>
          </c:dPt>
          <c:dPt>
            <c:idx val="3"/>
            <c:invertIfNegative val="0"/>
            <c:bubble3D val="0"/>
            <c:spPr>
              <a:solidFill>
                <a:schemeClr val="accent1">
                  <a:lumMod val="20000"/>
                  <a:lumOff val="80000"/>
                </a:schemeClr>
              </a:solidFill>
              <a:ln>
                <a:noFill/>
              </a:ln>
              <a:effectLst/>
              <a:sp3d/>
            </c:spPr>
            <c:extLst>
              <c:ext xmlns:c16="http://schemas.microsoft.com/office/drawing/2014/chart" uri="{C3380CC4-5D6E-409C-BE32-E72D297353CC}">
                <c16:uniqueId val="{0000000B-076F-E944-83C7-9457712592B2}"/>
              </c:ext>
            </c:extLst>
          </c:dPt>
          <c:dPt>
            <c:idx val="4"/>
            <c:invertIfNegative val="0"/>
            <c:bubble3D val="0"/>
            <c:spPr>
              <a:solidFill>
                <a:schemeClr val="accent1"/>
              </a:solidFill>
              <a:ln>
                <a:noFill/>
              </a:ln>
              <a:effectLst/>
              <a:sp3d/>
            </c:spPr>
            <c:extLst>
              <c:ext xmlns:c16="http://schemas.microsoft.com/office/drawing/2014/chart" uri="{C3380CC4-5D6E-409C-BE32-E72D297353CC}">
                <c16:uniqueId val="{0000000A-076F-E944-83C7-9457712592B2}"/>
              </c:ext>
            </c:extLst>
          </c:dPt>
          <c:dPt>
            <c:idx val="5"/>
            <c:invertIfNegative val="0"/>
            <c:bubble3D val="0"/>
            <c:spPr>
              <a:solidFill>
                <a:schemeClr val="tx2">
                  <a:lumMod val="50000"/>
                </a:schemeClr>
              </a:solidFill>
              <a:ln>
                <a:noFill/>
              </a:ln>
              <a:effectLst/>
              <a:sp3d/>
            </c:spPr>
            <c:extLst>
              <c:ext xmlns:c16="http://schemas.microsoft.com/office/drawing/2014/chart" uri="{C3380CC4-5D6E-409C-BE32-E72D297353CC}">
                <c16:uniqueId val="{00000009-076F-E944-83C7-9457712592B2}"/>
              </c:ext>
            </c:extLst>
          </c:dPt>
          <c:dPt>
            <c:idx val="6"/>
            <c:invertIfNegative val="0"/>
            <c:bubble3D val="0"/>
            <c:spPr>
              <a:solidFill>
                <a:schemeClr val="tx2">
                  <a:lumMod val="75000"/>
                </a:schemeClr>
              </a:solidFill>
              <a:ln>
                <a:noFill/>
              </a:ln>
              <a:effectLst/>
              <a:sp3d/>
            </c:spPr>
            <c:extLst>
              <c:ext xmlns:c16="http://schemas.microsoft.com/office/drawing/2014/chart" uri="{C3380CC4-5D6E-409C-BE32-E72D297353CC}">
                <c16:uniqueId val="{00000008-076F-E944-83C7-9457712592B2}"/>
              </c:ext>
            </c:extLst>
          </c:dPt>
          <c:dPt>
            <c:idx val="7"/>
            <c:invertIfNegative val="0"/>
            <c:bubble3D val="0"/>
            <c:spPr>
              <a:solidFill>
                <a:schemeClr val="tx2">
                  <a:lumMod val="60000"/>
                  <a:lumOff val="40000"/>
                </a:schemeClr>
              </a:solidFill>
              <a:ln>
                <a:noFill/>
              </a:ln>
              <a:effectLst/>
              <a:sp3d/>
            </c:spPr>
            <c:extLst>
              <c:ext xmlns:c16="http://schemas.microsoft.com/office/drawing/2014/chart" uri="{C3380CC4-5D6E-409C-BE32-E72D297353CC}">
                <c16:uniqueId val="{00000007-076F-E944-83C7-9457712592B2}"/>
              </c:ext>
            </c:extLst>
          </c:dPt>
          <c:dPt>
            <c:idx val="8"/>
            <c:invertIfNegative val="0"/>
            <c:bubble3D val="0"/>
            <c:spPr>
              <a:solidFill>
                <a:schemeClr val="tx2">
                  <a:lumMod val="40000"/>
                  <a:lumOff val="60000"/>
                </a:schemeClr>
              </a:solidFill>
              <a:ln>
                <a:noFill/>
              </a:ln>
              <a:effectLst/>
              <a:sp3d/>
            </c:spPr>
            <c:extLst>
              <c:ext xmlns:c16="http://schemas.microsoft.com/office/drawing/2014/chart" uri="{C3380CC4-5D6E-409C-BE32-E72D297353CC}">
                <c16:uniqueId val="{00000006-076F-E944-83C7-9457712592B2}"/>
              </c:ext>
            </c:extLst>
          </c:dPt>
          <c:dPt>
            <c:idx val="9"/>
            <c:invertIfNegative val="0"/>
            <c:bubble3D val="0"/>
            <c:spPr>
              <a:solidFill>
                <a:schemeClr val="tx2">
                  <a:lumMod val="20000"/>
                  <a:lumOff val="80000"/>
                </a:schemeClr>
              </a:solidFill>
              <a:ln>
                <a:noFill/>
              </a:ln>
              <a:effectLst/>
              <a:sp3d/>
            </c:spPr>
            <c:extLst>
              <c:ext xmlns:c16="http://schemas.microsoft.com/office/drawing/2014/chart" uri="{C3380CC4-5D6E-409C-BE32-E72D297353CC}">
                <c16:uniqueId val="{00000005-076F-E944-83C7-9457712592B2}"/>
              </c:ext>
            </c:extLst>
          </c:dPt>
          <c:cat>
            <c:strRef>
              <c:f>Sheet1!$A$2:$A$12</c:f>
              <c:strCache>
                <c:ptCount val="11"/>
                <c:pt idx="0">
                  <c:v>Northern</c:v>
                </c:pt>
                <c:pt idx="1">
                  <c:v>Sight</c:v>
                </c:pt>
                <c:pt idx="2">
                  <c:v>Scenthound</c:v>
                </c:pt>
                <c:pt idx="3">
                  <c:v>Terrier</c:v>
                </c:pt>
                <c:pt idx="4">
                  <c:v>Herding</c:v>
                </c:pt>
                <c:pt idx="5">
                  <c:v>Gun</c:v>
                </c:pt>
                <c:pt idx="6">
                  <c:v>Companion</c:v>
                </c:pt>
                <c:pt idx="7">
                  <c:v>Guardian</c:v>
                </c:pt>
                <c:pt idx="8">
                  <c:v>Gun Dogs</c:v>
                </c:pt>
                <c:pt idx="9">
                  <c:v>Southern</c:v>
                </c:pt>
                <c:pt idx="10">
                  <c:v>(Blank)</c:v>
                </c:pt>
              </c:strCache>
            </c:strRef>
          </c:cat>
          <c:val>
            <c:numRef>
              <c:f>Sheet1!$B$2:$B$12</c:f>
              <c:numCache>
                <c:formatCode>General</c:formatCode>
                <c:ptCount val="11"/>
                <c:pt idx="0">
                  <c:v>23</c:v>
                </c:pt>
                <c:pt idx="1">
                  <c:v>19</c:v>
                </c:pt>
                <c:pt idx="2">
                  <c:v>19</c:v>
                </c:pt>
                <c:pt idx="3">
                  <c:v>38</c:v>
                </c:pt>
                <c:pt idx="4">
                  <c:v>36</c:v>
                </c:pt>
                <c:pt idx="5">
                  <c:v>40</c:v>
                </c:pt>
                <c:pt idx="6">
                  <c:v>35</c:v>
                </c:pt>
                <c:pt idx="7">
                  <c:v>34</c:v>
                </c:pt>
                <c:pt idx="8">
                  <c:v>1</c:v>
                </c:pt>
                <c:pt idx="9">
                  <c:v>1</c:v>
                </c:pt>
                <c:pt idx="10">
                  <c:v>4</c:v>
                </c:pt>
              </c:numCache>
            </c:numRef>
          </c:val>
          <c:extLst>
            <c:ext xmlns:c16="http://schemas.microsoft.com/office/drawing/2014/chart" uri="{C3380CC4-5D6E-409C-BE32-E72D297353CC}">
              <c16:uniqueId val="{00000000-076F-E944-83C7-9457712592B2}"/>
            </c:ext>
          </c:extLst>
        </c:ser>
        <c:dLbls>
          <c:showLegendKey val="0"/>
          <c:showVal val="0"/>
          <c:showCatName val="0"/>
          <c:showSerName val="0"/>
          <c:showPercent val="0"/>
          <c:showBubbleSize val="0"/>
        </c:dLbls>
        <c:gapWidth val="150"/>
        <c:shape val="box"/>
        <c:axId val="1986886416"/>
        <c:axId val="1536425295"/>
        <c:axId val="0"/>
      </c:bar3DChart>
      <c:catAx>
        <c:axId val="19868864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536425295"/>
        <c:crosses val="autoZero"/>
        <c:auto val="1"/>
        <c:lblAlgn val="ctr"/>
        <c:lblOffset val="100"/>
        <c:noMultiLvlLbl val="0"/>
      </c:catAx>
      <c:valAx>
        <c:axId val="1536425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986886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3748F-F3DF-8B4B-8FAD-4E50AD9E5D55}" type="datetimeFigureOut">
              <a:rPr lang="en-TH" smtClean="0"/>
              <a:t>18/10/2023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13D22-EF4A-1744-924D-73705ADB5AFC}" type="slidenum">
              <a:rPr lang="en-TH" smtClean="0"/>
              <a:t>‹#›</a:t>
            </a:fld>
            <a:endParaRPr lang="en-TH"/>
          </a:p>
        </p:txBody>
      </p:sp>
    </p:spTree>
    <p:extLst>
      <p:ext uri="{BB962C8B-B14F-4D97-AF65-F5344CB8AC3E}">
        <p14:creationId xmlns:p14="http://schemas.microsoft.com/office/powerpoint/2010/main" val="321399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2</a:t>
            </a:fld>
            <a:endParaRPr lang="en-TH"/>
          </a:p>
        </p:txBody>
      </p:sp>
    </p:spTree>
    <p:extLst>
      <p:ext uri="{BB962C8B-B14F-4D97-AF65-F5344CB8AC3E}">
        <p14:creationId xmlns:p14="http://schemas.microsoft.com/office/powerpoint/2010/main" val="2271668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D1D5DB"/>
                </a:solidFill>
                <a:effectLst/>
                <a:latin typeface="Söhne"/>
              </a:rPr>
              <a:t>As we explore the temperaments of our top 10 Dog breeds, some intriguing patterns emerge: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Loyalty</a:t>
            </a:r>
            <a:r>
              <a:rPr lang="en-US" b="0" i="0" dirty="0">
                <a:solidFill>
                  <a:srgbClr val="D1D5DB"/>
                </a:solidFill>
                <a:effectLst/>
                <a:latin typeface="Söhne"/>
              </a:rPr>
              <a:t>: Loyalty is a prevalent characteristic among several of these breeds. Dogs like the Norwegian </a:t>
            </a:r>
            <a:r>
              <a:rPr lang="en-US" b="0" i="0" dirty="0" err="1">
                <a:solidFill>
                  <a:srgbClr val="D1D5DB"/>
                </a:solidFill>
                <a:effectLst/>
                <a:latin typeface="Söhne"/>
              </a:rPr>
              <a:t>Lundehund</a:t>
            </a:r>
            <a:r>
              <a:rPr lang="en-US" b="0" i="0" dirty="0">
                <a:solidFill>
                  <a:srgbClr val="D1D5DB"/>
                </a:solidFill>
                <a:effectLst/>
                <a:latin typeface="Söhne"/>
              </a:rPr>
              <a:t>, </a:t>
            </a:r>
            <a:r>
              <a:rPr lang="en-US" b="0" i="0" dirty="0" err="1">
                <a:solidFill>
                  <a:srgbClr val="D1D5DB"/>
                </a:solidFill>
                <a:effectLst/>
                <a:latin typeface="Söhne"/>
              </a:rPr>
              <a:t>Sloughi</a:t>
            </a:r>
            <a:r>
              <a:rPr lang="en-US" b="0" i="0" dirty="0">
                <a:solidFill>
                  <a:srgbClr val="D1D5DB"/>
                </a:solidFill>
                <a:effectLst/>
                <a:latin typeface="Söhne"/>
              </a:rPr>
              <a:t>, Foxhound, Hound, and English Coonhound are known for their loyalty. This trait can make them excellent companions and watchdogs.</a:t>
            </a:r>
          </a:p>
          <a:p>
            <a:pPr algn="l">
              <a:buFont typeface="+mj-lt"/>
              <a:buAutoNum type="arabicPeriod"/>
            </a:pPr>
            <a:r>
              <a:rPr lang="en-US" b="1" i="0" dirty="0">
                <a:effectLst/>
                <a:latin typeface="Söhne"/>
              </a:rPr>
              <a:t>Alertness</a:t>
            </a:r>
            <a:r>
              <a:rPr lang="en-US" b="0" i="0" dirty="0">
                <a:solidFill>
                  <a:srgbClr val="D1D5DB"/>
                </a:solidFill>
                <a:effectLst/>
                <a:latin typeface="Söhne"/>
              </a:rPr>
              <a:t>: Alertness is a trait that can be crucial for watchdogs and guard dogs. Breeds like the Norwegian </a:t>
            </a:r>
            <a:r>
              <a:rPr lang="en-US" b="0" i="0" dirty="0" err="1">
                <a:solidFill>
                  <a:srgbClr val="D1D5DB"/>
                </a:solidFill>
                <a:effectLst/>
                <a:latin typeface="Söhne"/>
              </a:rPr>
              <a:t>Lundehund</a:t>
            </a:r>
            <a:r>
              <a:rPr lang="en-US" b="0" i="0" dirty="0">
                <a:solidFill>
                  <a:srgbClr val="D1D5DB"/>
                </a:solidFill>
                <a:effectLst/>
                <a:latin typeface="Söhne"/>
              </a:rPr>
              <a:t>, </a:t>
            </a:r>
            <a:r>
              <a:rPr lang="en-US" b="0" i="0" dirty="0" err="1">
                <a:solidFill>
                  <a:srgbClr val="D1D5DB"/>
                </a:solidFill>
                <a:effectLst/>
                <a:latin typeface="Söhne"/>
              </a:rPr>
              <a:t>Sloughi</a:t>
            </a:r>
            <a:r>
              <a:rPr lang="en-US" b="0" i="0" dirty="0">
                <a:solidFill>
                  <a:srgbClr val="D1D5DB"/>
                </a:solidFill>
                <a:effectLst/>
                <a:latin typeface="Söhne"/>
              </a:rPr>
              <a:t>, and Chinook are known for their alert and vigilant nature.</a:t>
            </a:r>
          </a:p>
          <a:p>
            <a:pPr algn="l">
              <a:buFont typeface="+mj-lt"/>
              <a:buAutoNum type="arabicPeriod"/>
            </a:pPr>
            <a:r>
              <a:rPr lang="en-US" b="1" i="0" dirty="0">
                <a:solidFill>
                  <a:srgbClr val="D1D5DB"/>
                </a:solidFill>
                <a:effectLst/>
                <a:latin typeface="Söhne"/>
              </a:rPr>
              <a:t>Independence</a:t>
            </a:r>
            <a:r>
              <a:rPr lang="en-US" b="0" i="0" dirty="0">
                <a:solidFill>
                  <a:srgbClr val="D1D5DB"/>
                </a:solidFill>
                <a:effectLst/>
                <a:latin typeface="Söhne"/>
              </a:rPr>
              <a:t>: Independence is another common temperament found in breeds like the Foxhound, Hound, and Chinook. These dogs tend to be self-reliant and can handle themselves well in various situations.</a:t>
            </a:r>
          </a:p>
          <a:p>
            <a:pPr algn="l">
              <a:buFont typeface="+mj-lt"/>
              <a:buAutoNum type="arabicPeriod"/>
            </a:pPr>
            <a:r>
              <a:rPr lang="en-US" b="1" i="0" dirty="0">
                <a:solidFill>
                  <a:srgbClr val="D1D5DB"/>
                </a:solidFill>
                <a:effectLst/>
                <a:latin typeface="Söhne"/>
              </a:rPr>
              <a:t>Intelligence</a:t>
            </a:r>
            <a:r>
              <a:rPr lang="en-US" b="0" i="0" dirty="0">
                <a:solidFill>
                  <a:srgbClr val="D1D5DB"/>
                </a:solidFill>
                <a:effectLst/>
                <a:latin typeface="Söhne"/>
              </a:rPr>
              <a:t>: Many of these breeds exhibit high levels of intelligence. The Foxhound, Hound, and Dandi Dinmont Terrier are known for their sharp minds, making them quick learners and problem solvers.</a:t>
            </a:r>
          </a:p>
          <a:p>
            <a:pPr algn="l">
              <a:buFont typeface="+mj-lt"/>
              <a:buAutoNum type="arabicPeriod"/>
            </a:pPr>
            <a:r>
              <a:rPr lang="en-US" b="1" i="0" dirty="0">
                <a:solidFill>
                  <a:srgbClr val="D1D5DB"/>
                </a:solidFill>
                <a:effectLst/>
                <a:latin typeface="Söhne"/>
              </a:rPr>
              <a:t>Kindness</a:t>
            </a:r>
            <a:r>
              <a:rPr lang="en-US" b="0" i="0" dirty="0">
                <a:solidFill>
                  <a:srgbClr val="D1D5DB"/>
                </a:solidFill>
                <a:effectLst/>
                <a:latin typeface="Söhne"/>
              </a:rPr>
              <a:t>: Kindness is a characteristic shared by several breeds, including the Foxhound, Hound, Harrier, and Airedale Terrier. These dogs are known for their gentle and compassionate nature.</a:t>
            </a:r>
          </a:p>
          <a:p>
            <a:pPr algn="l">
              <a:buFont typeface="+mj-lt"/>
              <a:buAutoNum type="arabicPeriod"/>
            </a:pPr>
            <a:r>
              <a:rPr lang="en-US" b="1" i="0" dirty="0">
                <a:solidFill>
                  <a:srgbClr val="D1D5DB"/>
                </a:solidFill>
                <a:effectLst/>
                <a:latin typeface="Söhne"/>
              </a:rPr>
              <a:t>Playfulness</a:t>
            </a:r>
            <a:r>
              <a:rPr lang="en-US" b="0" i="0" dirty="0">
                <a:solidFill>
                  <a:srgbClr val="D1D5DB"/>
                </a:solidFill>
                <a:effectLst/>
                <a:latin typeface="Söhne"/>
              </a:rPr>
              <a:t>: Playfulness is a trait that adds joy to the lives of dog owners. Breeds like the </a:t>
            </a:r>
            <a:r>
              <a:rPr lang="en-US" b="0" i="0" dirty="0" err="1">
                <a:solidFill>
                  <a:srgbClr val="D1D5DB"/>
                </a:solidFill>
                <a:effectLst/>
                <a:latin typeface="Söhne"/>
              </a:rPr>
              <a:t>Sloughi</a:t>
            </a:r>
            <a:r>
              <a:rPr lang="en-US" b="0" i="0" dirty="0">
                <a:solidFill>
                  <a:srgbClr val="D1D5DB"/>
                </a:solidFill>
                <a:effectLst/>
                <a:latin typeface="Söhne"/>
              </a:rPr>
              <a:t>, Harrier, and Dandi Dinmont Terrier are known for their playful demeanor, making them great companions for active individuals or families.</a:t>
            </a:r>
          </a:p>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96E13D22-EF4A-1744-924D-73705ADB5AFC}" type="slidenum">
              <a:rPr lang="en-TH" smtClean="0"/>
              <a:t>12</a:t>
            </a:fld>
            <a:endParaRPr lang="en-TH"/>
          </a:p>
        </p:txBody>
      </p:sp>
    </p:spTree>
    <p:extLst>
      <p:ext uri="{BB962C8B-B14F-4D97-AF65-F5344CB8AC3E}">
        <p14:creationId xmlns:p14="http://schemas.microsoft.com/office/powerpoint/2010/main" val="321740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Even though the top 10 dog breeds are very different, </a:t>
            </a:r>
            <a:r>
              <a:rPr lang="en-US" b="0" i="0" dirty="0" err="1">
                <a:solidFill>
                  <a:srgbClr val="D1D5DB"/>
                </a:solidFill>
                <a:effectLst/>
                <a:latin typeface="Söhne"/>
              </a:rPr>
              <a:t>Sloughi</a:t>
            </a:r>
            <a:r>
              <a:rPr lang="en-US" b="0" i="0" dirty="0">
                <a:solidFill>
                  <a:srgbClr val="D1D5DB"/>
                </a:solidFill>
                <a:effectLst/>
                <a:latin typeface="Söhne"/>
              </a:rPr>
              <a:t> is the one that actually sells the most. It is at the top of the list with 675 sales. There are also a lot of sales of the Appenzell Mountain Dog, the Brussels Griffon, and the Silky Terrier, but the </a:t>
            </a:r>
            <a:r>
              <a:rPr lang="en-US" b="0" i="0" dirty="0" err="1">
                <a:solidFill>
                  <a:srgbClr val="D1D5DB"/>
                </a:solidFill>
                <a:effectLst/>
                <a:latin typeface="Söhne"/>
              </a:rPr>
              <a:t>Sloughi</a:t>
            </a:r>
            <a:r>
              <a:rPr lang="en-US" b="0" i="0" dirty="0">
                <a:solidFill>
                  <a:srgbClr val="D1D5DB"/>
                </a:solidFill>
                <a:effectLst/>
                <a:latin typeface="Söhne"/>
              </a:rPr>
              <a:t> is by far the most popular dog companion.</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13</a:t>
            </a:fld>
            <a:endParaRPr lang="en-TH"/>
          </a:p>
        </p:txBody>
      </p:sp>
    </p:spTree>
    <p:extLst>
      <p:ext uri="{BB962C8B-B14F-4D97-AF65-F5344CB8AC3E}">
        <p14:creationId xmlns:p14="http://schemas.microsoft.com/office/powerpoint/2010/main" val="387930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As we delve into the temperaments of our most sold dog breeds, we uncover intriguing patterns:</a:t>
            </a:r>
          </a:p>
          <a:p>
            <a:pPr algn="l"/>
            <a:endParaRPr lang="en-US" b="0" i="0" dirty="0">
              <a:solidFill>
                <a:srgbClr val="D1D5DB"/>
              </a:solidFill>
              <a:effectLst/>
              <a:latin typeface="Söhne"/>
            </a:endParaRPr>
          </a:p>
          <a:p>
            <a:pPr algn="l"/>
            <a:r>
              <a:rPr lang="en-US" b="0" i="0" dirty="0">
                <a:solidFill>
                  <a:srgbClr val="D1D5DB"/>
                </a:solidFill>
                <a:effectLst/>
                <a:latin typeface="Söhne"/>
              </a:rPr>
              <a:t>Affection: Commonly found in breeds like Alaskan Malamute, Anatolian Shepherd, and Airedale Terrier.</a:t>
            </a:r>
          </a:p>
          <a:p>
            <a:pPr algn="l"/>
            <a:r>
              <a:rPr lang="en-US" b="0" i="0" dirty="0">
                <a:solidFill>
                  <a:srgbClr val="D1D5DB"/>
                </a:solidFill>
                <a:effectLst/>
                <a:latin typeface="Söhne"/>
              </a:rPr>
              <a:t>Intelligence: Shared by several breeds, including Brussels Griffon, Silky Terrier, Bloodhound, and Anatolian Shepherd.</a:t>
            </a:r>
          </a:p>
          <a:p>
            <a:pPr algn="l"/>
            <a:r>
              <a:rPr lang="en-US" b="0" i="0" dirty="0">
                <a:solidFill>
                  <a:srgbClr val="D1D5DB"/>
                </a:solidFill>
                <a:effectLst/>
                <a:latin typeface="Söhne"/>
              </a:rPr>
              <a:t>Playfulness: Prevalent in breeds like Silky Terrier, Alaskan Malamute, Kyi Leo, and Bluetick Coonhound.</a:t>
            </a:r>
          </a:p>
          <a:p>
            <a:pPr algn="l"/>
            <a:r>
              <a:rPr lang="en-US" b="0" i="0" dirty="0">
                <a:solidFill>
                  <a:srgbClr val="D1D5DB"/>
                </a:solidFill>
                <a:effectLst/>
                <a:latin typeface="Söhne"/>
              </a:rPr>
              <a:t>Gentleness: A common trait in Bloodhound and Bluetick Coonhound.</a:t>
            </a:r>
          </a:p>
          <a:p>
            <a:pPr algn="l"/>
            <a:r>
              <a:rPr lang="en-US" b="0" i="0" dirty="0">
                <a:solidFill>
                  <a:srgbClr val="D1D5DB"/>
                </a:solidFill>
                <a:effectLst/>
                <a:latin typeface="Söhne"/>
              </a:rPr>
              <a:t>Independence: Noted in breeds like Bloodhound and </a:t>
            </a:r>
            <a:r>
              <a:rPr lang="en-US" b="0" i="0" dirty="0" err="1">
                <a:solidFill>
                  <a:srgbClr val="D1D5DB"/>
                </a:solidFill>
                <a:effectLst/>
                <a:latin typeface="Söhne"/>
              </a:rPr>
              <a:t>Sloughi</a:t>
            </a:r>
            <a:r>
              <a:rPr lang="en-US" b="0" i="0" dirty="0">
                <a:solidFill>
                  <a:srgbClr val="D1D5DB"/>
                </a:solidFill>
                <a:effectLst/>
                <a:latin typeface="Söhne"/>
              </a:rPr>
              <a:t>.</a:t>
            </a:r>
          </a:p>
          <a:p>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14</a:t>
            </a:fld>
            <a:endParaRPr lang="en-TH"/>
          </a:p>
        </p:txBody>
      </p:sp>
    </p:spTree>
    <p:extLst>
      <p:ext uri="{BB962C8B-B14F-4D97-AF65-F5344CB8AC3E}">
        <p14:creationId xmlns:p14="http://schemas.microsoft.com/office/powerpoint/2010/main" val="390409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dirty="0"/>
            </a:br>
            <a:r>
              <a:rPr lang="en-US" b="0" i="0" dirty="0">
                <a:solidFill>
                  <a:srgbClr val="D1D5DB"/>
                </a:solidFill>
                <a:effectLst/>
                <a:latin typeface="Söhne"/>
              </a:rPr>
              <a:t>When it comes to the average prices of our top 10 dog breeds, there's a range of affordability. Breeds like Harrier and Foxhound are on the more budget-friendly end, averaging around 350 to 500. On the higher side, breeds such as Dandi Dinmont Terrier and English Coonhound command higher prices, with averages around 1,100 to 1,500.</a:t>
            </a:r>
          </a:p>
          <a:p>
            <a:pPr algn="l"/>
            <a:r>
              <a:rPr lang="en-US" b="0" i="0" dirty="0">
                <a:solidFill>
                  <a:srgbClr val="D1D5DB"/>
                </a:solidFill>
                <a:effectLst/>
                <a:latin typeface="Söhne"/>
              </a:rPr>
              <a:t>In contrast, the most sold dog breeds present a mix of pricing. While some breeds like Brussels Griffon and Alaskan Malamute have average prices around 900 to 1,350, others like Bloodhound are priced at approximately 1,000. </a:t>
            </a:r>
            <a:r>
              <a:rPr lang="en-US" b="0" i="0" dirty="0" err="1">
                <a:solidFill>
                  <a:srgbClr val="D1D5DB"/>
                </a:solidFill>
                <a:effectLst/>
                <a:latin typeface="Söhne"/>
              </a:rPr>
              <a:t>Sloughi</a:t>
            </a:r>
            <a:r>
              <a:rPr lang="en-US" b="0" i="0" dirty="0">
                <a:solidFill>
                  <a:srgbClr val="D1D5DB"/>
                </a:solidFill>
                <a:effectLst/>
                <a:latin typeface="Söhne"/>
              </a:rPr>
              <a:t>, the most sold dog on our list, shares an average price of 900 with Brussels Griffon.</a:t>
            </a:r>
          </a:p>
          <a:p>
            <a:pPr algn="l"/>
            <a:r>
              <a:rPr lang="en-US" b="0" i="0" dirty="0">
                <a:solidFill>
                  <a:srgbClr val="D1D5DB"/>
                </a:solidFill>
                <a:effectLst/>
                <a:latin typeface="Söhne"/>
              </a:rPr>
              <a:t>These varying price points reflect the diversity in preferences and budgets among dog owners, making it essential to consider both temperament and cost when choosing the ideal canine companion.</a:t>
            </a:r>
          </a:p>
          <a:p>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15</a:t>
            </a:fld>
            <a:endParaRPr lang="en-TH"/>
          </a:p>
        </p:txBody>
      </p:sp>
    </p:spTree>
    <p:extLst>
      <p:ext uri="{BB962C8B-B14F-4D97-AF65-F5344CB8AC3E}">
        <p14:creationId xmlns:p14="http://schemas.microsoft.com/office/powerpoint/2010/main" val="214249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These counts represent the number of dogs within each group2 and group1 category. It's interesting to note the diversity in group2 categories, with the 'Gun' and 'Terrier' categories having the highest counts. On the other hand, in group1 categories, 'Working' and 'Herding' breeds are the most prevalent. These insights can provide valuable information for breeders, enthusiasts, or those interested in the distribution of dogs across different categories.</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16</a:t>
            </a:fld>
            <a:endParaRPr lang="en-TH"/>
          </a:p>
        </p:txBody>
      </p:sp>
    </p:spTree>
    <p:extLst>
      <p:ext uri="{BB962C8B-B14F-4D97-AF65-F5344CB8AC3E}">
        <p14:creationId xmlns:p14="http://schemas.microsoft.com/office/powerpoint/2010/main" val="259577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There are 67 cat breeds and 250 dog breeds, with 3 of the dog breeds being wild dog breeds.</a:t>
            </a:r>
          </a:p>
          <a:p>
            <a:pPr algn="l">
              <a:buFont typeface="Arial" panose="020B0604020202020204" pitchFamily="34" charset="0"/>
              <a:buChar char="•"/>
            </a:pPr>
            <a:r>
              <a:rPr lang="en-US" b="0" i="0" dirty="0">
                <a:solidFill>
                  <a:srgbClr val="D1D5DB"/>
                </a:solidFill>
                <a:effectLst/>
                <a:latin typeface="Söhne"/>
              </a:rPr>
              <a:t>The dog breed market is notably more diverse, offering a wide range of options for potential owners.</a:t>
            </a:r>
          </a:p>
          <a:p>
            <a:pPr algn="l">
              <a:buFont typeface="Arial" panose="020B0604020202020204" pitchFamily="34" charset="0"/>
              <a:buChar char="•"/>
            </a:pPr>
            <a:r>
              <a:rPr lang="en-US" b="0" i="0" dirty="0">
                <a:solidFill>
                  <a:srgbClr val="D1D5DB"/>
                </a:solidFill>
                <a:effectLst/>
                <a:latin typeface="Söhne"/>
              </a:rPr>
              <a:t>The larger number of dog breeds allows for specialization based on specific traits and purposes.</a:t>
            </a:r>
          </a:p>
          <a:p>
            <a:pPr algn="l">
              <a:buFont typeface="Arial" panose="020B0604020202020204" pitchFamily="34" charset="0"/>
              <a:buChar char="•"/>
            </a:pPr>
            <a:r>
              <a:rPr lang="en-US" b="0" i="0" dirty="0">
                <a:solidFill>
                  <a:srgbClr val="D1D5DB"/>
                </a:solidFill>
                <a:effectLst/>
                <a:latin typeface="Söhne"/>
              </a:rPr>
              <a:t>In contrast, the cat breed market has fewer options, suggesting a focus on factors other than breed distinctions, such as personality and size.</a:t>
            </a:r>
          </a:p>
          <a:p>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4</a:t>
            </a:fld>
            <a:endParaRPr lang="en-TH"/>
          </a:p>
        </p:txBody>
      </p:sp>
    </p:spTree>
    <p:extLst>
      <p:ext uri="{BB962C8B-B14F-4D97-AF65-F5344CB8AC3E}">
        <p14:creationId xmlns:p14="http://schemas.microsoft.com/office/powerpoint/2010/main" val="243316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b="0" i="0" u="none" strike="noStrike" dirty="0">
                <a:solidFill>
                  <a:srgbClr val="000000"/>
                </a:solidFill>
                <a:effectLst/>
                <a:latin typeface="Calibri" panose="020F0502020204030204" pitchFamily="34" charset="0"/>
              </a:rPr>
              <a:t>American Wirehair</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Korat</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LaPerm</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Burmilla</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Turkish Van</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Bobtail</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Havana</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Bombay</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Ragamuffin</a:t>
            </a:r>
            <a:r>
              <a:rPr lang="en-US" dirty="0"/>
              <a:t> </a:t>
            </a:r>
          </a:p>
          <a:p>
            <a:pPr marL="342900" indent="-342900">
              <a:buAutoNum type="arabicPeriod"/>
            </a:pPr>
            <a:r>
              <a:rPr lang="en-US" sz="1800" b="0" i="0" u="none" strike="noStrike" dirty="0">
                <a:solidFill>
                  <a:srgbClr val="000000"/>
                </a:solidFill>
                <a:effectLst/>
                <a:latin typeface="Calibri" panose="020F0502020204030204" pitchFamily="34" charset="0"/>
              </a:rPr>
              <a:t>Balinese</a:t>
            </a:r>
            <a:r>
              <a:rPr lang="en-US" dirty="0"/>
              <a:t> </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5</a:t>
            </a:fld>
            <a:endParaRPr lang="en-TH"/>
          </a:p>
        </p:txBody>
      </p:sp>
    </p:spTree>
    <p:extLst>
      <p:ext uri="{BB962C8B-B14F-4D97-AF65-F5344CB8AC3E}">
        <p14:creationId xmlns:p14="http://schemas.microsoft.com/office/powerpoint/2010/main" val="103690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As we explore the temperaments of our top 10 cat breeds, some intriguing patterns emerge:</a:t>
            </a:r>
          </a:p>
          <a:p>
            <a:pPr algn="l"/>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Affection:</a:t>
            </a:r>
            <a:r>
              <a:rPr lang="en-US" b="0" i="0" dirty="0">
                <a:solidFill>
                  <a:srgbClr val="D1D5DB"/>
                </a:solidFill>
                <a:effectLst/>
                <a:latin typeface="Söhne"/>
              </a:rPr>
              <a:t> Commonly found in breeds like American Wirehair, Korat, Havana, and Bombay.</a:t>
            </a:r>
          </a:p>
          <a:p>
            <a:pPr algn="l">
              <a:buFont typeface="Arial" panose="020B0604020202020204" pitchFamily="34" charset="0"/>
              <a:buChar char="•"/>
            </a:pPr>
            <a:r>
              <a:rPr lang="en-US" b="1" i="0" dirty="0">
                <a:solidFill>
                  <a:srgbClr val="D1D5DB"/>
                </a:solidFill>
                <a:effectLst/>
                <a:latin typeface="Söhne"/>
              </a:rPr>
              <a:t>Intelligence:</a:t>
            </a:r>
            <a:r>
              <a:rPr lang="en-US" b="0" i="0" dirty="0">
                <a:solidFill>
                  <a:srgbClr val="D1D5DB"/>
                </a:solidFill>
                <a:effectLst/>
                <a:latin typeface="Söhne"/>
              </a:rPr>
              <a:t> Shared by American Wirehair, Korat, LaPerm, Burmilla, Turkish Van, Bobtail, Havana, Bombay, and Balinese.</a:t>
            </a:r>
          </a:p>
          <a:p>
            <a:pPr algn="l">
              <a:buFont typeface="Arial" panose="020B0604020202020204" pitchFamily="34" charset="0"/>
              <a:buChar char="•"/>
            </a:pPr>
            <a:r>
              <a:rPr lang="en-US" b="1" i="0" dirty="0">
                <a:solidFill>
                  <a:srgbClr val="D1D5DB"/>
                </a:solidFill>
                <a:effectLst/>
                <a:latin typeface="Söhne"/>
              </a:rPr>
              <a:t>Playfulness:</a:t>
            </a:r>
            <a:r>
              <a:rPr lang="en-US" b="0" i="0" dirty="0">
                <a:solidFill>
                  <a:srgbClr val="D1D5DB"/>
                </a:solidFill>
                <a:effectLst/>
                <a:latin typeface="Söhne"/>
              </a:rPr>
              <a:t> Prevalent in American Wirehair, Korat, Burmilla, Bobtail, Havana, and Balinese.</a:t>
            </a:r>
          </a:p>
          <a:p>
            <a:pPr algn="l">
              <a:buFont typeface="Arial" panose="020B0604020202020204" pitchFamily="34" charset="0"/>
              <a:buChar char="•"/>
            </a:pPr>
            <a:r>
              <a:rPr lang="en-US" b="1" i="0" dirty="0">
                <a:solidFill>
                  <a:srgbClr val="D1D5DB"/>
                </a:solidFill>
                <a:effectLst/>
                <a:latin typeface="Söhne"/>
              </a:rPr>
              <a:t>Gentleness:</a:t>
            </a:r>
            <a:r>
              <a:rPr lang="en-US" b="0" i="0" dirty="0">
                <a:solidFill>
                  <a:srgbClr val="D1D5DB"/>
                </a:solidFill>
                <a:effectLst/>
                <a:latin typeface="Söhne"/>
              </a:rPr>
              <a:t> A common trait in LaPerm, Burmilla, Ragamuffin, and Balinese.</a:t>
            </a:r>
          </a:p>
          <a:p>
            <a:pPr algn="l">
              <a:buFont typeface="Arial" panose="020B0604020202020204" pitchFamily="34" charset="0"/>
              <a:buChar char="•"/>
            </a:pPr>
            <a:r>
              <a:rPr lang="en-US" b="1" i="0" dirty="0">
                <a:solidFill>
                  <a:srgbClr val="D1D5DB"/>
                </a:solidFill>
                <a:effectLst/>
                <a:latin typeface="Söhne"/>
              </a:rPr>
              <a:t>Sociability:</a:t>
            </a:r>
            <a:r>
              <a:rPr lang="en-US" b="0" i="0" dirty="0">
                <a:solidFill>
                  <a:srgbClr val="D1D5DB"/>
                </a:solidFill>
                <a:effectLst/>
                <a:latin typeface="Söhne"/>
              </a:rPr>
              <a:t> Noted in American Wirehair and Burmilla.</a:t>
            </a:r>
          </a:p>
          <a:p>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6</a:t>
            </a:fld>
            <a:endParaRPr lang="en-TH"/>
          </a:p>
        </p:txBody>
      </p:sp>
    </p:spTree>
    <p:extLst>
      <p:ext uri="{BB962C8B-B14F-4D97-AF65-F5344CB8AC3E}">
        <p14:creationId xmlns:p14="http://schemas.microsoft.com/office/powerpoint/2010/main" val="2718495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Despite the variety in the top 10 cat breeds, it's noteworthy that Turkish Van stands out as the most sold cat breed. With a sales figure of 154, Turkish Van claims the top spot in the list. Other breeds, such as Pixie-Bob, Mixed Breed, and Dilute Tortoiseshell, also have substantial sales numbers, but Turkish Van leads the pack as the most sought-after feline companion.</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7</a:t>
            </a:fld>
            <a:endParaRPr lang="en-TH"/>
          </a:p>
        </p:txBody>
      </p:sp>
    </p:spTree>
    <p:extLst>
      <p:ext uri="{BB962C8B-B14F-4D97-AF65-F5344CB8AC3E}">
        <p14:creationId xmlns:p14="http://schemas.microsoft.com/office/powerpoint/2010/main" val="44363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As we explore the temperaments of our top 10 cat breeds, some intriguing patterns emerge:</a:t>
            </a:r>
          </a:p>
          <a:p>
            <a:pPr algn="l"/>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Affection:</a:t>
            </a:r>
            <a:r>
              <a:rPr lang="en-US" b="0" i="0" dirty="0">
                <a:solidFill>
                  <a:srgbClr val="D1D5DB"/>
                </a:solidFill>
                <a:effectLst/>
                <a:latin typeface="Söhne"/>
              </a:rPr>
              <a:t> Commonly found in breeds like American Wirehair, Korat, Havana, and Bombay.</a:t>
            </a:r>
          </a:p>
          <a:p>
            <a:pPr algn="l">
              <a:buFont typeface="Arial" panose="020B0604020202020204" pitchFamily="34" charset="0"/>
              <a:buChar char="•"/>
            </a:pPr>
            <a:r>
              <a:rPr lang="en-US" b="1" i="0" dirty="0">
                <a:solidFill>
                  <a:srgbClr val="D1D5DB"/>
                </a:solidFill>
                <a:effectLst/>
                <a:latin typeface="Söhne"/>
              </a:rPr>
              <a:t>Intelligence:</a:t>
            </a:r>
            <a:r>
              <a:rPr lang="en-US" b="0" i="0" dirty="0">
                <a:solidFill>
                  <a:srgbClr val="D1D5DB"/>
                </a:solidFill>
                <a:effectLst/>
                <a:latin typeface="Söhne"/>
              </a:rPr>
              <a:t> Shared by American Wirehair, Korat, LaPerm, Burmilla, Turkish Van, Bobtail, Havana, Bombay, and Balinese.</a:t>
            </a:r>
          </a:p>
          <a:p>
            <a:pPr algn="l">
              <a:buFont typeface="Arial" panose="020B0604020202020204" pitchFamily="34" charset="0"/>
              <a:buChar char="•"/>
            </a:pPr>
            <a:r>
              <a:rPr lang="en-US" b="1" i="0" dirty="0">
                <a:solidFill>
                  <a:srgbClr val="D1D5DB"/>
                </a:solidFill>
                <a:effectLst/>
                <a:latin typeface="Söhne"/>
              </a:rPr>
              <a:t>Playfulness:</a:t>
            </a:r>
            <a:r>
              <a:rPr lang="en-US" b="0" i="0" dirty="0">
                <a:solidFill>
                  <a:srgbClr val="D1D5DB"/>
                </a:solidFill>
                <a:effectLst/>
                <a:latin typeface="Söhne"/>
              </a:rPr>
              <a:t> Prevalent in American Wirehair, Korat, Burmilla, Bobtail, Havana, and Balinese.</a:t>
            </a:r>
          </a:p>
          <a:p>
            <a:pPr algn="l">
              <a:buFont typeface="Arial" panose="020B0604020202020204" pitchFamily="34" charset="0"/>
              <a:buChar char="•"/>
            </a:pPr>
            <a:r>
              <a:rPr lang="en-US" b="1" i="0" dirty="0">
                <a:solidFill>
                  <a:srgbClr val="D1D5DB"/>
                </a:solidFill>
                <a:effectLst/>
                <a:latin typeface="Söhne"/>
              </a:rPr>
              <a:t>Gentleness:</a:t>
            </a:r>
            <a:r>
              <a:rPr lang="en-US" b="0" i="0" dirty="0">
                <a:solidFill>
                  <a:srgbClr val="D1D5DB"/>
                </a:solidFill>
                <a:effectLst/>
                <a:latin typeface="Söhne"/>
              </a:rPr>
              <a:t> A common trait in LaPerm, Burmilla, Ragamuffin, and Balinese.</a:t>
            </a:r>
          </a:p>
          <a:p>
            <a:pPr algn="l">
              <a:buFont typeface="Arial" panose="020B0604020202020204" pitchFamily="34" charset="0"/>
              <a:buChar char="•"/>
            </a:pPr>
            <a:r>
              <a:rPr lang="en-US" b="1" i="0" dirty="0">
                <a:solidFill>
                  <a:srgbClr val="D1D5DB"/>
                </a:solidFill>
                <a:effectLst/>
                <a:latin typeface="Söhne"/>
              </a:rPr>
              <a:t>Sociability:</a:t>
            </a:r>
            <a:r>
              <a:rPr lang="en-US" b="0" i="0" dirty="0">
                <a:solidFill>
                  <a:srgbClr val="D1D5DB"/>
                </a:solidFill>
                <a:effectLst/>
                <a:latin typeface="Söhne"/>
              </a:rPr>
              <a:t> Noted in American Wirehair and Burmilla.</a:t>
            </a:r>
          </a:p>
          <a:p>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8</a:t>
            </a:fld>
            <a:endParaRPr lang="en-TH"/>
          </a:p>
        </p:txBody>
      </p:sp>
    </p:spTree>
    <p:extLst>
      <p:ext uri="{BB962C8B-B14F-4D97-AF65-F5344CB8AC3E}">
        <p14:creationId xmlns:p14="http://schemas.microsoft.com/office/powerpoint/2010/main" val="317330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D1D5DB"/>
                </a:solidFill>
                <a:effectLst/>
                <a:latin typeface="Söhne"/>
              </a:rPr>
              <a:t>The average prices of cat breeds vary widely. Among the Top 10 Breeds, some, like Balinese, can be quite expensive, averaging around 1,300. In contrast, Most Sold Cat Breeds tend to be more affordable, with many priced around 100. Munchkin is an exception among the most sold breeds, with an average price of 1,500. This difference in pricing reflects the diverse preferences of cat owners.</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9</a:t>
            </a:fld>
            <a:endParaRPr lang="en-TH"/>
          </a:p>
        </p:txBody>
      </p:sp>
    </p:spTree>
    <p:extLst>
      <p:ext uri="{BB962C8B-B14F-4D97-AF65-F5344CB8AC3E}">
        <p14:creationId xmlns:p14="http://schemas.microsoft.com/office/powerpoint/2010/main" val="109153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analysis of cat breeds and their fur types, have observed interesting patterns. While fur type may not be the sole determinant of a cat's popularity, it does reveal some trends. Among the most sold cats, have find a mix of fur types, including short, medium, and long-haired cats. </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10</a:t>
            </a:fld>
            <a:endParaRPr lang="en-TH"/>
          </a:p>
        </p:txBody>
      </p:sp>
    </p:spTree>
    <p:extLst>
      <p:ext uri="{BB962C8B-B14F-4D97-AF65-F5344CB8AC3E}">
        <p14:creationId xmlns:p14="http://schemas.microsoft.com/office/powerpoint/2010/main" val="71571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b="0" i="0" u="none" strike="noStrike" dirty="0">
                <a:solidFill>
                  <a:srgbClr val="000000"/>
                </a:solidFill>
                <a:effectLst/>
                <a:latin typeface="Calibri" panose="020F0502020204030204" pitchFamily="34" charset="0"/>
              </a:rPr>
              <a:t>Norwegian </a:t>
            </a:r>
            <a:r>
              <a:rPr lang="en-US" sz="1800" b="0" i="0" u="none" strike="noStrike" dirty="0" err="1">
                <a:solidFill>
                  <a:srgbClr val="000000"/>
                </a:solidFill>
                <a:effectLst/>
                <a:latin typeface="Calibri" panose="020F0502020204030204" pitchFamily="34" charset="0"/>
              </a:rPr>
              <a:t>Lundehund</a:t>
            </a:r>
            <a:r>
              <a:rPr lang="en-US" sz="2800" dirty="0"/>
              <a:t> </a:t>
            </a:r>
          </a:p>
          <a:p>
            <a:pPr marL="342900" indent="-342900">
              <a:buAutoNum type="arabicPeriod"/>
            </a:pPr>
            <a:r>
              <a:rPr lang="en-US" sz="1800" b="0" i="0" u="none" strike="noStrike" dirty="0" err="1">
                <a:solidFill>
                  <a:srgbClr val="000000"/>
                </a:solidFill>
                <a:effectLst/>
                <a:latin typeface="Calibri" panose="020F0502020204030204" pitchFamily="34" charset="0"/>
              </a:rPr>
              <a:t>Sloughi</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Foxhound</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Hound</a:t>
            </a:r>
            <a:r>
              <a:rPr lang="en-US" sz="4000" dirty="0"/>
              <a:t> </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Otterhound</a:t>
            </a:r>
            <a:r>
              <a:rPr lang="en-US" sz="2800" dirty="0"/>
              <a:t> </a:t>
            </a:r>
          </a:p>
          <a:p>
            <a:pPr marL="342900" indent="-342900">
              <a:buAutoNum type="arabicPeriod"/>
            </a:pPr>
            <a:r>
              <a:rPr lang="en-US" sz="1800" b="0" i="0" u="none" strike="noStrike" dirty="0" err="1">
                <a:solidFill>
                  <a:srgbClr val="000000"/>
                </a:solidFill>
                <a:effectLst/>
                <a:latin typeface="Calibri" panose="020F0502020204030204" pitchFamily="34" charset="0"/>
              </a:rPr>
              <a:t>Cirneco</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dell'Etna</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Harrier</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Dandi Dinmont Terrier</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Chinook</a:t>
            </a:r>
            <a:r>
              <a:rPr lang="en-US" sz="2800" dirty="0"/>
              <a:t> </a:t>
            </a:r>
          </a:p>
          <a:p>
            <a:pPr marL="342900" indent="-342900">
              <a:buAutoNum type="arabicPeriod"/>
            </a:pPr>
            <a:r>
              <a:rPr lang="en-US" sz="1800" b="0" i="0" u="none" strike="noStrike" dirty="0">
                <a:solidFill>
                  <a:srgbClr val="000000"/>
                </a:solidFill>
                <a:effectLst/>
                <a:latin typeface="Calibri" panose="020F0502020204030204" pitchFamily="34" charset="0"/>
              </a:rPr>
              <a:t>English Coonhound</a:t>
            </a:r>
            <a:r>
              <a:rPr lang="en-US" sz="2800" dirty="0"/>
              <a:t> </a:t>
            </a:r>
            <a:endParaRPr lang="en-TH" dirty="0"/>
          </a:p>
        </p:txBody>
      </p:sp>
      <p:sp>
        <p:nvSpPr>
          <p:cNvPr id="4" name="Slide Number Placeholder 3"/>
          <p:cNvSpPr>
            <a:spLocks noGrp="1"/>
          </p:cNvSpPr>
          <p:nvPr>
            <p:ph type="sldNum" sz="quarter" idx="5"/>
          </p:nvPr>
        </p:nvSpPr>
        <p:spPr/>
        <p:txBody>
          <a:bodyPr/>
          <a:lstStyle/>
          <a:p>
            <a:fld id="{96E13D22-EF4A-1744-924D-73705ADB5AFC}" type="slidenum">
              <a:rPr lang="en-TH" smtClean="0"/>
              <a:t>11</a:t>
            </a:fld>
            <a:endParaRPr lang="en-TH"/>
          </a:p>
        </p:txBody>
      </p:sp>
    </p:spTree>
    <p:extLst>
      <p:ext uri="{BB962C8B-B14F-4D97-AF65-F5344CB8AC3E}">
        <p14:creationId xmlns:p14="http://schemas.microsoft.com/office/powerpoint/2010/main" val="110488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6430004" y="6015104"/>
            <a:ext cx="3121583" cy="0"/>
          </a:xfrm>
          <a:prstGeom prst="line">
            <a:avLst/>
          </a:prstGeom>
          <a:ln w="9525" cap="flat">
            <a:solidFill>
              <a:srgbClr val="000000"/>
            </a:solidFill>
            <a:prstDash val="solid"/>
            <a:headEnd type="none" w="sm" len="sm"/>
            <a:tailEnd type="none" w="sm" len="sm"/>
          </a:ln>
        </p:spPr>
      </p:sp>
      <p:sp>
        <p:nvSpPr>
          <p:cNvPr id="4" name="TextBox 4"/>
          <p:cNvSpPr txBox="1"/>
          <p:nvPr/>
        </p:nvSpPr>
        <p:spPr>
          <a:xfrm>
            <a:off x="1852104" y="5803377"/>
            <a:ext cx="13311696" cy="1122871"/>
          </a:xfrm>
          <a:prstGeom prst="rect">
            <a:avLst/>
          </a:prstGeom>
        </p:spPr>
        <p:txBody>
          <a:bodyPr wrap="square" lIns="0" tIns="0" rIns="0" bIns="0" rtlCol="0" anchor="t">
            <a:spAutoFit/>
          </a:bodyPr>
          <a:lstStyle/>
          <a:p>
            <a:pPr>
              <a:lnSpc>
                <a:spcPts val="2963"/>
              </a:lnSpc>
              <a:spcBef>
                <a:spcPct val="0"/>
              </a:spcBef>
            </a:pPr>
            <a:endParaRPr lang="en-US" sz="2800" spc="1693" dirty="0">
              <a:solidFill>
                <a:srgbClr val="171616"/>
              </a:solidFill>
            </a:endParaRPr>
          </a:p>
          <a:p>
            <a:pPr>
              <a:lnSpc>
                <a:spcPts val="2963"/>
              </a:lnSpc>
              <a:spcBef>
                <a:spcPct val="0"/>
              </a:spcBef>
            </a:pPr>
            <a:r>
              <a:rPr lang="en-US" sz="2800" dirty="0" err="1">
                <a:solidFill>
                  <a:srgbClr val="171616"/>
                </a:solidFill>
              </a:rPr>
              <a:t>Nattamon</a:t>
            </a:r>
            <a:r>
              <a:rPr lang="en-US" sz="2800" dirty="0">
                <a:solidFill>
                  <a:srgbClr val="171616"/>
                </a:solidFill>
              </a:rPr>
              <a:t> </a:t>
            </a:r>
            <a:r>
              <a:rPr lang="en-US" sz="2800" dirty="0" err="1">
                <a:solidFill>
                  <a:srgbClr val="171616"/>
                </a:solidFill>
              </a:rPr>
              <a:t>Choopawa</a:t>
            </a:r>
            <a:r>
              <a:rPr lang="en-US" sz="2800" dirty="0">
                <a:solidFill>
                  <a:srgbClr val="171616"/>
                </a:solidFill>
              </a:rPr>
              <a:t> – 18 October 2023</a:t>
            </a:r>
          </a:p>
          <a:p>
            <a:pPr>
              <a:lnSpc>
                <a:spcPts val="2963"/>
              </a:lnSpc>
              <a:spcBef>
                <a:spcPct val="0"/>
              </a:spcBef>
            </a:pPr>
            <a:endParaRPr lang="en-US" sz="2116" spc="1693" dirty="0">
              <a:solidFill>
                <a:srgbClr val="171616"/>
              </a:solidFill>
              <a:latin typeface="Raleway"/>
            </a:endParaRPr>
          </a:p>
        </p:txBody>
      </p:sp>
      <p:grpSp>
        <p:nvGrpSpPr>
          <p:cNvPr id="5" name="Group 5"/>
          <p:cNvGrpSpPr/>
          <p:nvPr/>
        </p:nvGrpSpPr>
        <p:grpSpPr>
          <a:xfrm>
            <a:off x="0" y="0"/>
            <a:ext cx="977412" cy="97741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7" name="TextBox 7"/>
          <p:cNvSpPr txBox="1"/>
          <p:nvPr/>
        </p:nvSpPr>
        <p:spPr>
          <a:xfrm>
            <a:off x="1757495" y="3897687"/>
            <a:ext cx="13101505" cy="1816972"/>
          </a:xfrm>
          <a:prstGeom prst="rect">
            <a:avLst/>
          </a:prstGeom>
        </p:spPr>
        <p:txBody>
          <a:bodyPr wrap="square" lIns="0" tIns="0" rIns="0" bIns="0" rtlCol="0" anchor="t">
            <a:spAutoFit/>
          </a:bodyPr>
          <a:lstStyle/>
          <a:p>
            <a:pPr>
              <a:lnSpc>
                <a:spcPts val="15079"/>
              </a:lnSpc>
              <a:spcBef>
                <a:spcPct val="0"/>
              </a:spcBef>
            </a:pPr>
            <a:r>
              <a:rPr lang="en-US" sz="10771" dirty="0">
                <a:solidFill>
                  <a:srgbClr val="171616"/>
                </a:solidFill>
                <a:latin typeface="+mj-lt"/>
              </a:rPr>
              <a:t>Pet Breeds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FC563530-16E8-034C-7D68-B44DDA4BF492}"/>
              </a:ext>
            </a:extLst>
          </p:cNvPr>
          <p:cNvSpPr txBox="1"/>
          <p:nvPr/>
        </p:nvSpPr>
        <p:spPr>
          <a:xfrm>
            <a:off x="1447800" y="33944"/>
            <a:ext cx="12268200" cy="956865"/>
          </a:xfrm>
          <a:prstGeom prst="rect">
            <a:avLst/>
          </a:prstGeom>
        </p:spPr>
        <p:txBody>
          <a:bodyPr wrap="square" lIns="0" tIns="0" rIns="0" bIns="0" rtlCol="0" anchor="t">
            <a:spAutoFit/>
          </a:bodyPr>
          <a:lstStyle/>
          <a:p>
            <a:pPr>
              <a:lnSpc>
                <a:spcPts val="8399"/>
              </a:lnSpc>
              <a:spcBef>
                <a:spcPct val="0"/>
              </a:spcBef>
            </a:pPr>
            <a:r>
              <a:rPr lang="en-US" sz="4400" dirty="0">
                <a:solidFill>
                  <a:srgbClr val="171616"/>
                </a:solidFill>
              </a:rPr>
              <a:t>Total cat breed from different fur type</a:t>
            </a:r>
          </a:p>
        </p:txBody>
      </p:sp>
      <p:graphicFrame>
        <p:nvGraphicFramePr>
          <p:cNvPr id="3" name="Chart 2">
            <a:extLst>
              <a:ext uri="{FF2B5EF4-FFF2-40B4-BE49-F238E27FC236}">
                <a16:creationId xmlns:a16="http://schemas.microsoft.com/office/drawing/2014/main" id="{54C8939D-140A-A371-C1F0-FC6113276976}"/>
              </a:ext>
            </a:extLst>
          </p:cNvPr>
          <p:cNvGraphicFramePr/>
          <p:nvPr>
            <p:extLst>
              <p:ext uri="{D42A27DB-BD31-4B8C-83A1-F6EECF244321}">
                <p14:modId xmlns:p14="http://schemas.microsoft.com/office/powerpoint/2010/main" val="3843887569"/>
              </p:ext>
            </p:extLst>
          </p:nvPr>
        </p:nvGraphicFramePr>
        <p:xfrm>
          <a:off x="1447800" y="1130300"/>
          <a:ext cx="9601200" cy="802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EDA46D3E-80A3-6420-ABD5-23A23C7814D2}"/>
              </a:ext>
            </a:extLst>
          </p:cNvPr>
          <p:cNvGraphicFramePr>
            <a:graphicFrameLocks noGrp="1"/>
          </p:cNvGraphicFramePr>
          <p:nvPr>
            <p:extLst>
              <p:ext uri="{D42A27DB-BD31-4B8C-83A1-F6EECF244321}">
                <p14:modId xmlns:p14="http://schemas.microsoft.com/office/powerpoint/2010/main" val="2471006901"/>
              </p:ext>
            </p:extLst>
          </p:nvPr>
        </p:nvGraphicFramePr>
        <p:xfrm>
          <a:off x="12420600" y="1784350"/>
          <a:ext cx="4921494" cy="7345935"/>
        </p:xfrm>
        <a:graphic>
          <a:graphicData uri="http://schemas.openxmlformats.org/drawingml/2006/table">
            <a:tbl>
              <a:tblPr firstRow="1" bandRow="1">
                <a:tableStyleId>{5940675A-B579-460E-94D1-54222C63F5DA}</a:tableStyleId>
              </a:tblPr>
              <a:tblGrid>
                <a:gridCol w="2483094">
                  <a:extLst>
                    <a:ext uri="{9D8B030D-6E8A-4147-A177-3AD203B41FA5}">
                      <a16:colId xmlns:a16="http://schemas.microsoft.com/office/drawing/2014/main" val="3410216759"/>
                    </a:ext>
                  </a:extLst>
                </a:gridCol>
                <a:gridCol w="2438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Most sold Cat</a:t>
                      </a:r>
                      <a:endParaRPr lang="en-TH" b="1" dirty="0">
                        <a:latin typeface="+mn-lt"/>
                        <a:ea typeface="Open Sans" panose="020B0606030504020204" pitchFamily="34" charset="0"/>
                        <a:cs typeface="Open Sans" panose="020B0606030504020204" pitchFamily="34" charset="0"/>
                      </a:endParaRPr>
                    </a:p>
                  </a:txBody>
                  <a:tcPr/>
                </a:tc>
                <a:tc>
                  <a:txBody>
                    <a:bodyPr/>
                    <a:lstStyle/>
                    <a:p>
                      <a:pPr algn="ctr"/>
                      <a:r>
                        <a:rPr lang="en-US" b="1" dirty="0">
                          <a:latin typeface="+mn-lt"/>
                          <a:ea typeface="Open Sans" panose="020B0606030504020204" pitchFamily="34" charset="0"/>
                          <a:cs typeface="Open Sans" panose="020B0606030504020204" pitchFamily="34" charset="0"/>
                        </a:rPr>
                        <a:t>F</a:t>
                      </a:r>
                      <a:r>
                        <a:rPr lang="en-TH" b="1" dirty="0">
                          <a:latin typeface="+mn-lt"/>
                          <a:ea typeface="Open Sans" panose="020B0606030504020204" pitchFamily="34" charset="0"/>
                          <a:cs typeface="Open Sans" panose="020B0606030504020204" pitchFamily="34" charset="0"/>
                        </a:rPr>
                        <a:t>ur type</a:t>
                      </a:r>
                    </a:p>
                  </a:txBody>
                  <a:tcPr/>
                </a:tc>
                <a:extLst>
                  <a:ext uri="{0D108BD9-81ED-4DB2-BD59-A6C34878D82A}">
                    <a16:rowId xmlns:a16="http://schemas.microsoft.com/office/drawing/2014/main" val="2728544832"/>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Pixie-Bob</a:t>
                      </a:r>
                    </a:p>
                  </a:txBody>
                  <a:tcPr marL="9525" marR="9525" marT="9525" marB="0" anchor="b"/>
                </a:tc>
                <a:tc>
                  <a:txBody>
                    <a:bodyPr/>
                    <a:lstStyle/>
                    <a:p>
                      <a:pPr algn="ctr" fontAlgn="b"/>
                      <a:r>
                        <a:rPr lang="en-US" sz="2000" b="0" i="0" u="none" strike="noStrike" dirty="0">
                          <a:solidFill>
                            <a:srgbClr val="000000"/>
                          </a:solidFill>
                          <a:effectLst/>
                          <a:latin typeface="+mn-lt"/>
                        </a:rPr>
                        <a:t>Medium</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Mixed Breed</a:t>
                      </a:r>
                    </a:p>
                  </a:txBody>
                  <a:tcPr marL="9525" marR="9525" marT="9525" marB="0" anchor="b"/>
                </a:tc>
                <a:tc>
                  <a:txBody>
                    <a:bodyPr/>
                    <a:lstStyle/>
                    <a:p>
                      <a:pPr algn="ctr" fontAlgn="b"/>
                      <a:r>
                        <a:rPr lang="en-TH" sz="2000" b="0" i="0" u="none" strike="noStrike" dirty="0">
                          <a:solidFill>
                            <a:srgbClr val="000000"/>
                          </a:solidFill>
                          <a:effectLst/>
                          <a:latin typeface="+mn-lt"/>
                        </a:rPr>
                        <a:t>N/A</a:t>
                      </a:r>
                    </a:p>
                  </a:txBody>
                  <a:tcPr marL="9525" marR="9525" marT="9525" marB="0" anchor="b"/>
                </a:tc>
                <a:extLst>
                  <a:ext uri="{0D108BD9-81ED-4DB2-BD59-A6C34878D82A}">
                    <a16:rowId xmlns:a16="http://schemas.microsoft.com/office/drawing/2014/main" val="2933817482"/>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Dilute Tortoiseshell</a:t>
                      </a:r>
                    </a:p>
                  </a:txBody>
                  <a:tcPr marL="9525" marR="9525" marT="9525" marB="0" anchor="b"/>
                </a:tc>
                <a:tc>
                  <a:txBody>
                    <a:bodyPr/>
                    <a:lstStyle/>
                    <a:p>
                      <a:pPr algn="ctr" fontAlgn="b"/>
                      <a:r>
                        <a:rPr lang="en-US" sz="2000" b="0" i="0" u="none" strike="noStrike" dirty="0">
                          <a:solidFill>
                            <a:srgbClr val="000000"/>
                          </a:solidFill>
                          <a:effectLst/>
                          <a:latin typeface="+mn-lt"/>
                        </a:rPr>
                        <a:t>Short</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Tortoiseshell</a:t>
                      </a:r>
                    </a:p>
                  </a:txBody>
                  <a:tcPr marL="9525" marR="9525" marT="9525" marB="0" anchor="b"/>
                </a:tc>
                <a:tc>
                  <a:txBody>
                    <a:bodyPr/>
                    <a:lstStyle/>
                    <a:p>
                      <a:pPr algn="ctr" fontAlgn="b"/>
                      <a:r>
                        <a:rPr lang="en-US" sz="2000" b="0" i="0" u="none" strike="noStrike" dirty="0">
                          <a:solidFill>
                            <a:srgbClr val="000000"/>
                          </a:solidFill>
                          <a:effectLst/>
                          <a:latin typeface="+mn-lt"/>
                        </a:rPr>
                        <a:t>Short</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Tuxedo</a:t>
                      </a:r>
                    </a:p>
                  </a:txBody>
                  <a:tcPr marL="9525" marR="9525" marT="9525" marB="0" anchor="b"/>
                </a:tc>
                <a:tc>
                  <a:txBody>
                    <a:bodyPr/>
                    <a:lstStyle/>
                    <a:p>
                      <a:pPr algn="ctr" fontAlgn="b"/>
                      <a:r>
                        <a:rPr lang="en-US" sz="2000" b="0" i="0" u="none" strike="noStrike" dirty="0">
                          <a:solidFill>
                            <a:srgbClr val="000000"/>
                          </a:solidFill>
                          <a:effectLst/>
                          <a:latin typeface="+mn-lt"/>
                        </a:rPr>
                        <a:t>Short</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Munchkin</a:t>
                      </a:r>
                    </a:p>
                  </a:txBody>
                  <a:tcPr marL="9525" marR="9525" marT="9525" marB="0" anchor="b"/>
                </a:tc>
                <a:tc>
                  <a:txBody>
                    <a:bodyPr/>
                    <a:lstStyle/>
                    <a:p>
                      <a:pPr algn="ctr" fontAlgn="b"/>
                      <a:r>
                        <a:rPr lang="en-US" sz="2000" b="0" i="0" u="none" strike="noStrike" dirty="0">
                          <a:solidFill>
                            <a:srgbClr val="000000"/>
                          </a:solidFill>
                          <a:effectLst/>
                          <a:latin typeface="+mn-lt"/>
                        </a:rPr>
                        <a:t>Medium</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Turkish Van</a:t>
                      </a:r>
                    </a:p>
                  </a:txBody>
                  <a:tcPr marL="9525" marR="9525" marT="9525" marB="0" anchor="b"/>
                </a:tc>
                <a:tc>
                  <a:txBody>
                    <a:bodyPr/>
                    <a:lstStyle/>
                    <a:p>
                      <a:pPr algn="ctr" fontAlgn="b"/>
                      <a:r>
                        <a:rPr lang="en-US" sz="2000" b="0" i="0" u="none" strike="noStrike" dirty="0">
                          <a:solidFill>
                            <a:srgbClr val="000000"/>
                          </a:solidFill>
                          <a:effectLst/>
                          <a:latin typeface="+mn-lt"/>
                        </a:rPr>
                        <a:t>Long</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Dilute Calico</a:t>
                      </a:r>
                    </a:p>
                  </a:txBody>
                  <a:tcPr marL="9525" marR="9525" marT="9525" marB="0" anchor="b"/>
                </a:tc>
                <a:tc>
                  <a:txBody>
                    <a:bodyPr/>
                    <a:lstStyle/>
                    <a:p>
                      <a:pPr algn="ctr" fontAlgn="b"/>
                      <a:r>
                        <a:rPr lang="en-US" sz="2000" b="0" i="0" u="none" strike="noStrike" dirty="0">
                          <a:solidFill>
                            <a:srgbClr val="000000"/>
                          </a:solidFill>
                          <a:effectLst/>
                          <a:latin typeface="+mn-lt"/>
                        </a:rPr>
                        <a:t>Short</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Turkish Angora</a:t>
                      </a:r>
                    </a:p>
                  </a:txBody>
                  <a:tcPr marL="9525" marR="9525" marT="9525" marB="0" anchor="b"/>
                </a:tc>
                <a:tc>
                  <a:txBody>
                    <a:bodyPr/>
                    <a:lstStyle/>
                    <a:p>
                      <a:pPr algn="ctr" fontAlgn="b"/>
                      <a:r>
                        <a:rPr lang="en-US" sz="2000" b="0" i="0" u="none" strike="noStrike" dirty="0">
                          <a:solidFill>
                            <a:srgbClr val="000000"/>
                          </a:solidFill>
                          <a:effectLst/>
                          <a:latin typeface="+mn-lt"/>
                        </a:rPr>
                        <a:t>Long</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Cymric</a:t>
                      </a:r>
                    </a:p>
                  </a:txBody>
                  <a:tcPr marL="9525" marR="9525" marT="9525" marB="0" anchor="b"/>
                </a:tc>
                <a:tc>
                  <a:txBody>
                    <a:bodyPr/>
                    <a:lstStyle/>
                    <a:p>
                      <a:pPr algn="ctr" fontAlgn="b"/>
                      <a:r>
                        <a:rPr lang="en-US" sz="2000" b="0" i="0" u="none" strike="noStrike" dirty="0">
                          <a:solidFill>
                            <a:srgbClr val="000000"/>
                          </a:solidFill>
                          <a:effectLst/>
                          <a:latin typeface="+mn-lt"/>
                        </a:rPr>
                        <a:t>Long</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800" b="0" i="0" u="none" strike="noStrike" dirty="0">
                          <a:solidFill>
                            <a:srgbClr val="000000"/>
                          </a:solidFill>
                          <a:effectLst/>
                          <a:latin typeface="+mn-lt"/>
                          <a:ea typeface="Open Sans" panose="020B0606030504020204" pitchFamily="34" charset="0"/>
                          <a:cs typeface="Open Sans" panose="020B0606030504020204" pitchFamily="34" charset="0"/>
                        </a:rPr>
                        <a:t>Pixie-Bob</a:t>
                      </a:r>
                    </a:p>
                  </a:txBody>
                  <a:tcPr marL="9525" marR="9525" marT="9525" marB="0" anchor="b"/>
                </a:tc>
                <a:tc>
                  <a:txBody>
                    <a:bodyPr/>
                    <a:lstStyle/>
                    <a:p>
                      <a:pPr algn="ctr" fontAlgn="b"/>
                      <a:r>
                        <a:rPr lang="en-US" sz="2000" b="0" i="0" u="none" strike="noStrike" dirty="0">
                          <a:solidFill>
                            <a:srgbClr val="000000"/>
                          </a:solidFill>
                          <a:effectLst/>
                          <a:latin typeface="+mn-lt"/>
                        </a:rPr>
                        <a:t>Short</a:t>
                      </a:r>
                    </a:p>
                  </a:txBody>
                  <a:tcPr marL="9525" marR="9525" marT="9525" marB="0" anchor="b"/>
                </a:tc>
                <a:extLst>
                  <a:ext uri="{0D108BD9-81ED-4DB2-BD59-A6C34878D82A}">
                    <a16:rowId xmlns:a16="http://schemas.microsoft.com/office/drawing/2014/main" val="2128534363"/>
                  </a:ext>
                </a:extLst>
              </a:tr>
            </a:tbl>
          </a:graphicData>
        </a:graphic>
      </p:graphicFrame>
    </p:spTree>
    <p:extLst>
      <p:ext uri="{BB962C8B-B14F-4D97-AF65-F5344CB8AC3E}">
        <p14:creationId xmlns:p14="http://schemas.microsoft.com/office/powerpoint/2010/main" val="222136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447800" y="169931"/>
            <a:ext cx="12268200" cy="991875"/>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Top 10 Dog breeds/ popularity (US)</a:t>
            </a:r>
            <a:r>
              <a:rPr lang="en-US" sz="4800" dirty="0">
                <a:solidFill>
                  <a:srgbClr val="171616"/>
                </a:solidFill>
                <a:latin typeface="Raleway"/>
              </a:rPr>
              <a:t>	</a:t>
            </a:r>
          </a:p>
        </p:txBody>
      </p:sp>
      <p:graphicFrame>
        <p:nvGraphicFramePr>
          <p:cNvPr id="16" name="Chart 15">
            <a:extLst>
              <a:ext uri="{FF2B5EF4-FFF2-40B4-BE49-F238E27FC236}">
                <a16:creationId xmlns:a16="http://schemas.microsoft.com/office/drawing/2014/main" id="{6FC83E9B-97E8-CB67-101F-BA26B88E1BF1}"/>
              </a:ext>
            </a:extLst>
          </p:cNvPr>
          <p:cNvGraphicFramePr/>
          <p:nvPr>
            <p:extLst>
              <p:ext uri="{D42A27DB-BD31-4B8C-83A1-F6EECF244321}">
                <p14:modId xmlns:p14="http://schemas.microsoft.com/office/powerpoint/2010/main" val="986414438"/>
              </p:ext>
            </p:extLst>
          </p:nvPr>
        </p:nvGraphicFramePr>
        <p:xfrm>
          <a:off x="3048000" y="1079500"/>
          <a:ext cx="13792200" cy="812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645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676400" y="3056229"/>
            <a:ext cx="5760773" cy="4222374"/>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Common Temperaments Among Top 10 Breeds/ Dog</a:t>
            </a:r>
          </a:p>
        </p:txBody>
      </p:sp>
      <p:graphicFrame>
        <p:nvGraphicFramePr>
          <p:cNvPr id="28" name="Table 27">
            <a:extLst>
              <a:ext uri="{FF2B5EF4-FFF2-40B4-BE49-F238E27FC236}">
                <a16:creationId xmlns:a16="http://schemas.microsoft.com/office/drawing/2014/main" id="{75A240A1-B060-D590-AE7D-3CE9F9422DD3}"/>
              </a:ext>
            </a:extLst>
          </p:cNvPr>
          <p:cNvGraphicFramePr>
            <a:graphicFrameLocks noGrp="1"/>
          </p:cNvGraphicFramePr>
          <p:nvPr>
            <p:extLst>
              <p:ext uri="{D42A27DB-BD31-4B8C-83A1-F6EECF244321}">
                <p14:modId xmlns:p14="http://schemas.microsoft.com/office/powerpoint/2010/main" val="3844915997"/>
              </p:ext>
            </p:extLst>
          </p:nvPr>
        </p:nvGraphicFramePr>
        <p:xfrm>
          <a:off x="8001000" y="1784350"/>
          <a:ext cx="9023795" cy="6718300"/>
        </p:xfrm>
        <a:graphic>
          <a:graphicData uri="http://schemas.openxmlformats.org/drawingml/2006/table">
            <a:tbl>
              <a:tblPr firstRow="1" bandRow="1">
                <a:tableStyleId>{5940675A-B579-460E-94D1-54222C63F5DA}</a:tableStyleId>
              </a:tblPr>
              <a:tblGrid>
                <a:gridCol w="2394395">
                  <a:extLst>
                    <a:ext uri="{9D8B030D-6E8A-4147-A177-3AD203B41FA5}">
                      <a16:colId xmlns:a16="http://schemas.microsoft.com/office/drawing/2014/main" val="3410216759"/>
                    </a:ext>
                  </a:extLst>
                </a:gridCol>
                <a:gridCol w="6629400">
                  <a:extLst>
                    <a:ext uri="{9D8B030D-6E8A-4147-A177-3AD203B41FA5}">
                      <a16:colId xmlns:a16="http://schemas.microsoft.com/office/drawing/2014/main" val="2727374207"/>
                    </a:ext>
                  </a:extLst>
                </a:gridCol>
              </a:tblGrid>
              <a:tr h="441950">
                <a:tc>
                  <a:txBody>
                    <a:bodyPr/>
                    <a:lstStyle/>
                    <a:p>
                      <a:pPr algn="l"/>
                      <a:r>
                        <a:rPr lang="en-US" sz="2000" b="1" dirty="0">
                          <a:solidFill>
                            <a:srgbClr val="171616"/>
                          </a:solidFill>
                          <a:latin typeface="+mn-lt"/>
                          <a:ea typeface="Open Sans" panose="020B0606030504020204" pitchFamily="34" charset="0"/>
                          <a:cs typeface="Open Sans" panose="020B0606030504020204" pitchFamily="34" charset="0"/>
                        </a:rPr>
                        <a:t>Top 10 Breeds/ Dog</a:t>
                      </a:r>
                      <a:endParaRPr lang="en-TH" sz="2000" b="1" dirty="0">
                        <a:latin typeface="+mn-lt"/>
                        <a:ea typeface="Open Sans" panose="020B0606030504020204" pitchFamily="34" charset="0"/>
                        <a:cs typeface="Open Sans" panose="020B0606030504020204" pitchFamily="34" charset="0"/>
                      </a:endParaRPr>
                    </a:p>
                  </a:txBody>
                  <a:tcPr/>
                </a:tc>
                <a:tc>
                  <a:txBody>
                    <a:bodyPr/>
                    <a:lstStyle/>
                    <a:p>
                      <a:pPr algn="l"/>
                      <a:r>
                        <a:rPr lang="en-US" sz="2000" b="1" i="0" kern="1200" dirty="0">
                          <a:solidFill>
                            <a:schemeClr val="tx1"/>
                          </a:solidFill>
                          <a:effectLst/>
                          <a:latin typeface="+mn-lt"/>
                          <a:ea typeface="Open Sans" panose="020B0606030504020204" pitchFamily="34" charset="0"/>
                          <a:cs typeface="Open Sans" panose="020B0606030504020204" pitchFamily="34" charset="0"/>
                        </a:rPr>
                        <a:t>Common Temperaments</a:t>
                      </a:r>
                      <a:endParaRPr lang="en-TH" sz="2000" dirty="0">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72854483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Norwegian </a:t>
                      </a:r>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Lundehund</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l" fontAlgn="b"/>
                      <a:r>
                        <a:rPr lang="en-US" sz="1600" b="0" i="0" u="none" strike="noStrike" dirty="0">
                          <a:solidFill>
                            <a:srgbClr val="000000"/>
                          </a:solidFill>
                          <a:effectLst/>
                          <a:latin typeface="+mn-lt"/>
                        </a:rPr>
                        <a:t>  Alert, Energetic, Loyal, Protective</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Sloughi</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l" fontAlgn="b"/>
                      <a:r>
                        <a:rPr lang="en-US" sz="1600" b="0" i="0" u="none" strike="noStrike" dirty="0">
                          <a:solidFill>
                            <a:srgbClr val="000000"/>
                          </a:solidFill>
                          <a:effectLst/>
                          <a:latin typeface="+mn-lt"/>
                        </a:rPr>
                        <a:t>  Alert, Faithful, Intelligent, Sensitive, Independent, Playful, Sweet</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Foxhound</a:t>
                      </a:r>
                    </a:p>
                  </a:txBody>
                  <a:tcPr marL="9525" marR="9525" marT="9525" marB="0" anchor="b"/>
                </a:tc>
                <a:tc>
                  <a:txBody>
                    <a:bodyPr/>
                    <a:lstStyle/>
                    <a:p>
                      <a:pPr algn="l" fontAlgn="b"/>
                      <a:r>
                        <a:rPr lang="en-US" sz="1600" b="0" i="0" u="none" strike="noStrike" dirty="0">
                          <a:solidFill>
                            <a:srgbClr val="000000"/>
                          </a:solidFill>
                          <a:effectLst/>
                          <a:latin typeface="+mn-lt"/>
                        </a:rPr>
                        <a:t>  Independent, Intelligent, Kind, Loving, Loyal, Sweet-tempered</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Hound</a:t>
                      </a:r>
                    </a:p>
                  </a:txBody>
                  <a:tcPr marL="9525" marR="9525" marT="9525" marB="0" anchor="b"/>
                </a:tc>
                <a:tc>
                  <a:txBody>
                    <a:bodyPr/>
                    <a:lstStyle/>
                    <a:p>
                      <a:pPr algn="l" fontAlgn="b"/>
                      <a:r>
                        <a:rPr lang="en-US" sz="1600" b="0" i="0" u="none" strike="noStrike" dirty="0">
                          <a:solidFill>
                            <a:srgbClr val="000000"/>
                          </a:solidFill>
                          <a:effectLst/>
                          <a:latin typeface="+mn-lt"/>
                        </a:rPr>
                        <a:t>  Independent, Intelligent, Kind, Loving, Loyal, Sweet-tempered</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Otterhound</a:t>
                      </a:r>
                    </a:p>
                  </a:txBody>
                  <a:tcPr marL="9525" marR="9525" marT="9525" marB="0" anchor="b"/>
                </a:tc>
                <a:tc>
                  <a:txBody>
                    <a:bodyPr/>
                    <a:lstStyle/>
                    <a:p>
                      <a:pPr algn="l" fontAlgn="b"/>
                      <a:r>
                        <a:rPr lang="en-US" sz="1600" b="0" i="0" u="none" strike="noStrike" dirty="0">
                          <a:solidFill>
                            <a:srgbClr val="000000"/>
                          </a:solidFill>
                          <a:effectLst/>
                          <a:latin typeface="+mn-lt"/>
                        </a:rPr>
                        <a:t>  Amiable, Boisterous, Even-tempered</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Cirneco</a:t>
                      </a:r>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t>
                      </a:r>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dell'Etna</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l" fontAlgn="b"/>
                      <a:r>
                        <a:rPr lang="en-US" sz="1600" b="0" i="0" u="none" strike="noStrike" dirty="0">
                          <a:solidFill>
                            <a:srgbClr val="000000"/>
                          </a:solidFill>
                          <a:effectLst/>
                          <a:latin typeface="+mn-lt"/>
                        </a:rPr>
                        <a:t>  Affectionate, Gentle, Lively</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Harrier</a:t>
                      </a:r>
                    </a:p>
                  </a:txBody>
                  <a:tcPr marL="9525" marR="9525" marT="9525" marB="0" anchor="b"/>
                </a:tc>
                <a:tc>
                  <a:txBody>
                    <a:bodyPr/>
                    <a:lstStyle/>
                    <a:p>
                      <a:pPr algn="l" fontAlgn="b"/>
                      <a:r>
                        <a:rPr lang="en-US" sz="1600" b="0" i="0" u="none" strike="noStrike" dirty="0">
                          <a:solidFill>
                            <a:srgbClr val="000000"/>
                          </a:solidFill>
                          <a:effectLst/>
                          <a:latin typeface="+mn-lt"/>
                        </a:rPr>
                        <a:t>  Active, Cheerful, Friendly, Outgoing, Sweet-tempered, Tolerant</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Dandi Dinmont Terrier</a:t>
                      </a:r>
                    </a:p>
                  </a:txBody>
                  <a:tcPr marL="9525" marR="9525" marT="9525" marB="0" anchor="b"/>
                </a:tc>
                <a:tc>
                  <a:txBody>
                    <a:bodyPr/>
                    <a:lstStyle/>
                    <a:p>
                      <a:pPr algn="l" fontAlgn="b"/>
                      <a:r>
                        <a:rPr lang="en-US" sz="1600" b="0" i="0" u="none" strike="noStrike" dirty="0">
                          <a:solidFill>
                            <a:srgbClr val="000000"/>
                          </a:solidFill>
                          <a:effectLst/>
                          <a:latin typeface="+mn-lt"/>
                        </a:rPr>
                        <a:t>  Affectionate, Companionable, Determined, Fun-loving, Independent, Lively, Intelligent</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Chinook</a:t>
                      </a:r>
                    </a:p>
                  </a:txBody>
                  <a:tcPr marL="9525" marR="9525" marT="9525" marB="0" anchor="b"/>
                </a:tc>
                <a:tc>
                  <a:txBody>
                    <a:bodyPr/>
                    <a:lstStyle/>
                    <a:p>
                      <a:pPr algn="l" fontAlgn="b"/>
                      <a:r>
                        <a:rPr lang="en-US" sz="1600" b="0" i="0" u="none" strike="noStrike" dirty="0">
                          <a:solidFill>
                            <a:srgbClr val="000000"/>
                          </a:solidFill>
                          <a:effectLst/>
                          <a:latin typeface="+mn-lt"/>
                        </a:rPr>
                        <a:t>  Alert, Calm, Dignified, Friendly, Responsive</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English Coonhound</a:t>
                      </a:r>
                    </a:p>
                  </a:txBody>
                  <a:tcPr marL="9525" marR="9525" marT="9525" marB="0" anchor="b"/>
                </a:tc>
                <a:tc>
                  <a:txBody>
                    <a:bodyPr/>
                    <a:lstStyle/>
                    <a:p>
                      <a:pPr algn="l" fontAlgn="b"/>
                      <a:r>
                        <a:rPr lang="en-US" sz="1600" b="0" i="0" u="none" strike="noStrike" dirty="0">
                          <a:solidFill>
                            <a:srgbClr val="000000"/>
                          </a:solidFill>
                          <a:effectLst/>
                          <a:latin typeface="+mn-lt"/>
                        </a:rPr>
                        <a:t>  Active, Energetic, High-strung, Loyal</a:t>
                      </a:r>
                    </a:p>
                  </a:txBody>
                  <a:tcPr marL="9525" marR="9525" marT="9525" marB="0" anchor="b"/>
                </a:tc>
                <a:extLst>
                  <a:ext uri="{0D108BD9-81ED-4DB2-BD59-A6C34878D82A}">
                    <a16:rowId xmlns:a16="http://schemas.microsoft.com/office/drawing/2014/main" val="2128534363"/>
                  </a:ext>
                </a:extLst>
              </a:tr>
            </a:tbl>
          </a:graphicData>
        </a:graphic>
      </p:graphicFrame>
    </p:spTree>
    <p:extLst>
      <p:ext uri="{BB962C8B-B14F-4D97-AF65-F5344CB8AC3E}">
        <p14:creationId xmlns:p14="http://schemas.microsoft.com/office/powerpoint/2010/main" val="10582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8" name="TextBox 8"/>
          <p:cNvSpPr txBox="1"/>
          <p:nvPr/>
        </p:nvSpPr>
        <p:spPr>
          <a:xfrm>
            <a:off x="431550" y="9229725"/>
            <a:ext cx="545862" cy="540385"/>
          </a:xfrm>
          <a:prstGeom prst="rect">
            <a:avLst/>
          </a:prstGeom>
        </p:spPr>
        <p:txBody>
          <a:bodyPr lIns="0" tIns="0" rIns="0" bIns="0" rtlCol="0" anchor="t">
            <a:spAutoFit/>
          </a:bodyPr>
          <a:lstStyle/>
          <a:p>
            <a:pPr algn="r">
              <a:lnSpc>
                <a:spcPts val="2239"/>
              </a:lnSpc>
            </a:pPr>
            <a:r>
              <a:rPr lang="en-US" sz="1599">
                <a:solidFill>
                  <a:srgbClr val="171616"/>
                </a:solidFill>
                <a:latin typeface="Open Sans"/>
              </a:rPr>
              <a:t>20</a:t>
            </a:r>
          </a:p>
          <a:p>
            <a:pPr algn="r">
              <a:lnSpc>
                <a:spcPts val="2239"/>
              </a:lnSpc>
              <a:spcBef>
                <a:spcPct val="0"/>
              </a:spcBef>
            </a:pPr>
            <a:r>
              <a:rPr lang="en-US" sz="1599">
                <a:solidFill>
                  <a:srgbClr val="171616"/>
                </a:solidFill>
                <a:latin typeface="Open Sans"/>
              </a:rPr>
              <a:t>22</a:t>
            </a:r>
          </a:p>
        </p:txBody>
      </p:sp>
      <p:sp>
        <p:nvSpPr>
          <p:cNvPr id="9" name="TextBox 9"/>
          <p:cNvSpPr txBox="1"/>
          <p:nvPr/>
        </p:nvSpPr>
        <p:spPr>
          <a:xfrm>
            <a:off x="1392685" y="427027"/>
            <a:ext cx="7993632" cy="1011046"/>
          </a:xfrm>
          <a:prstGeom prst="rect">
            <a:avLst/>
          </a:prstGeom>
        </p:spPr>
        <p:txBody>
          <a:bodyPr wrap="square" lIns="0" tIns="0" rIns="0" bIns="0" rtlCol="0" anchor="t">
            <a:spAutoFit/>
          </a:bodyPr>
          <a:lstStyle/>
          <a:p>
            <a:pPr>
              <a:lnSpc>
                <a:spcPts val="8399"/>
              </a:lnSpc>
              <a:spcBef>
                <a:spcPct val="0"/>
              </a:spcBef>
            </a:pPr>
            <a:r>
              <a:rPr lang="en-US" sz="6000" dirty="0">
                <a:solidFill>
                  <a:srgbClr val="171616"/>
                </a:solidFill>
              </a:rPr>
              <a:t>Most sold Dog Breeds</a:t>
            </a:r>
          </a:p>
        </p:txBody>
      </p:sp>
      <p:graphicFrame>
        <p:nvGraphicFramePr>
          <p:cNvPr id="14" name="Chart 13">
            <a:extLst>
              <a:ext uri="{FF2B5EF4-FFF2-40B4-BE49-F238E27FC236}">
                <a16:creationId xmlns:a16="http://schemas.microsoft.com/office/drawing/2014/main" id="{BE4C6E77-40E7-1F19-C98D-138798727D07}"/>
              </a:ext>
            </a:extLst>
          </p:cNvPr>
          <p:cNvGraphicFramePr/>
          <p:nvPr>
            <p:extLst>
              <p:ext uri="{D42A27DB-BD31-4B8C-83A1-F6EECF244321}">
                <p14:modId xmlns:p14="http://schemas.microsoft.com/office/powerpoint/2010/main" val="2457292590"/>
              </p:ext>
            </p:extLst>
          </p:nvPr>
        </p:nvGraphicFramePr>
        <p:xfrm>
          <a:off x="3048000" y="1310238"/>
          <a:ext cx="12192000" cy="812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836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676400" y="3056229"/>
            <a:ext cx="5760773" cy="3124830"/>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Common Temperaments</a:t>
            </a:r>
          </a:p>
          <a:p>
            <a:pPr>
              <a:lnSpc>
                <a:spcPts val="8399"/>
              </a:lnSpc>
              <a:spcBef>
                <a:spcPct val="0"/>
              </a:spcBef>
            </a:pPr>
            <a:r>
              <a:rPr lang="en-US" sz="5400" dirty="0">
                <a:solidFill>
                  <a:srgbClr val="171616"/>
                </a:solidFill>
              </a:rPr>
              <a:t>From most sold Dog</a:t>
            </a:r>
          </a:p>
        </p:txBody>
      </p:sp>
      <p:graphicFrame>
        <p:nvGraphicFramePr>
          <p:cNvPr id="28" name="Table 27">
            <a:extLst>
              <a:ext uri="{FF2B5EF4-FFF2-40B4-BE49-F238E27FC236}">
                <a16:creationId xmlns:a16="http://schemas.microsoft.com/office/drawing/2014/main" id="{75A240A1-B060-D590-AE7D-3CE9F9422DD3}"/>
              </a:ext>
            </a:extLst>
          </p:cNvPr>
          <p:cNvGraphicFramePr>
            <a:graphicFrameLocks noGrp="1"/>
          </p:cNvGraphicFramePr>
          <p:nvPr>
            <p:extLst>
              <p:ext uri="{D42A27DB-BD31-4B8C-83A1-F6EECF244321}">
                <p14:modId xmlns:p14="http://schemas.microsoft.com/office/powerpoint/2010/main" val="2761988295"/>
              </p:ext>
            </p:extLst>
          </p:nvPr>
        </p:nvGraphicFramePr>
        <p:xfrm>
          <a:off x="8001000" y="1784350"/>
          <a:ext cx="9144000" cy="6718300"/>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3410216759"/>
                    </a:ext>
                  </a:extLst>
                </a:gridCol>
                <a:gridCol w="6629400">
                  <a:extLst>
                    <a:ext uri="{9D8B030D-6E8A-4147-A177-3AD203B41FA5}">
                      <a16:colId xmlns:a16="http://schemas.microsoft.com/office/drawing/2014/main" val="2727374207"/>
                    </a:ext>
                  </a:extLst>
                </a:gridCol>
              </a:tblGrid>
              <a:tr h="441950">
                <a:tc>
                  <a:txBody>
                    <a:bodyPr/>
                    <a:lstStyle/>
                    <a:p>
                      <a:pPr algn="ctr"/>
                      <a:r>
                        <a:rPr lang="en-US" sz="2000" b="1" dirty="0">
                          <a:latin typeface="+mn-lt"/>
                          <a:ea typeface="Open Sans" panose="020B0606030504020204" pitchFamily="34" charset="0"/>
                          <a:cs typeface="Open Sans" panose="020B0606030504020204" pitchFamily="34" charset="0"/>
                        </a:rPr>
                        <a:t>M</a:t>
                      </a:r>
                      <a:r>
                        <a:rPr lang="en-TH" sz="2000" b="1" dirty="0">
                          <a:latin typeface="+mn-lt"/>
                          <a:ea typeface="Open Sans" panose="020B0606030504020204" pitchFamily="34" charset="0"/>
                          <a:cs typeface="Open Sans" panose="020B0606030504020204" pitchFamily="34" charset="0"/>
                        </a:rPr>
                        <a:t>ost sold dog</a:t>
                      </a:r>
                    </a:p>
                  </a:txBody>
                  <a:tcPr/>
                </a:tc>
                <a:tc>
                  <a:txBody>
                    <a:bodyPr/>
                    <a:lstStyle/>
                    <a:p>
                      <a:pPr algn="ctr"/>
                      <a:r>
                        <a:rPr lang="en-US" sz="2000" b="1" i="0" kern="1200" dirty="0">
                          <a:solidFill>
                            <a:schemeClr val="tx1"/>
                          </a:solidFill>
                          <a:effectLst/>
                          <a:latin typeface="+mn-lt"/>
                          <a:ea typeface="Open Sans" panose="020B0606030504020204" pitchFamily="34" charset="0"/>
                          <a:cs typeface="Open Sans" panose="020B0606030504020204" pitchFamily="34" charset="0"/>
                        </a:rPr>
                        <a:t>Common Temperaments</a:t>
                      </a:r>
                      <a:endParaRPr lang="en-TH" sz="2000" dirty="0">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72854483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Appenzell Mountain Dog</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Energetic, Fearless, Lively, Reliable, Self-assured, Social</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Brussels Griffon</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Alert, Companionable, Inquisitive, Self-important, Sensitive, Watchful</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Silky Terrier</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Alert, Friendly, Inquisitive, Joyful, Quick, Responsive, Intelligent</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600" b="0" i="0" u="none" strike="noStrike">
                          <a:solidFill>
                            <a:srgbClr val="000000"/>
                          </a:solidFill>
                          <a:effectLst/>
                          <a:latin typeface="+mn-lt"/>
                          <a:ea typeface="Open Sans" panose="020B0606030504020204" pitchFamily="34" charset="0"/>
                          <a:cs typeface="Open Sans" panose="020B0606030504020204" pitchFamily="34" charset="0"/>
                        </a:rPr>
                        <a:t>Bloodhound</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Affectionate, Even-tempered, Gentle, Stubborn, Independent</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Alaskan Malamute</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Affectionate, Devoted, Dignified, Friendly, Loyal, Playful</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Anatolian Shepherd</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Bold, Confident, Independent, Intelligent, Proud, Steady</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Kyi Leo</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Active, Calm, Forgiving, Obedient, Playful, Quiet</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Sloughi</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Alert, Faithful, Intelligent, Sensitive, Independent, Playful, Sweet</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Bluetick Coonhound</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Friendly, Active, Gentle</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Airedale Terrier</a:t>
                      </a:r>
                    </a:p>
                  </a:txBody>
                  <a:tcPr marL="9525" marR="9525" marT="9525" marB="0" anchor="b"/>
                </a:tc>
                <a:tc>
                  <a:txBody>
                    <a:bodyPr/>
                    <a:lstStyle/>
                    <a:p>
                      <a:pPr algn="l"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Alert, Confident, Courageous, Friendly, Intelligent, Outgoing</a:t>
                      </a:r>
                    </a:p>
                  </a:txBody>
                  <a:tcPr marL="9525" marR="9525" marT="9525" marB="0" anchor="b"/>
                </a:tc>
                <a:extLst>
                  <a:ext uri="{0D108BD9-81ED-4DB2-BD59-A6C34878D82A}">
                    <a16:rowId xmlns:a16="http://schemas.microsoft.com/office/drawing/2014/main" val="2128534363"/>
                  </a:ext>
                </a:extLst>
              </a:tr>
            </a:tbl>
          </a:graphicData>
        </a:graphic>
      </p:graphicFrame>
    </p:spTree>
    <p:extLst>
      <p:ext uri="{BB962C8B-B14F-4D97-AF65-F5344CB8AC3E}">
        <p14:creationId xmlns:p14="http://schemas.microsoft.com/office/powerpoint/2010/main" val="77058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447800" y="33944"/>
            <a:ext cx="12877800" cy="956865"/>
          </a:xfrm>
          <a:prstGeom prst="rect">
            <a:avLst/>
          </a:prstGeom>
        </p:spPr>
        <p:txBody>
          <a:bodyPr wrap="square" lIns="0" tIns="0" rIns="0" bIns="0" rtlCol="0" anchor="t">
            <a:spAutoFit/>
          </a:bodyPr>
          <a:lstStyle/>
          <a:p>
            <a:pPr>
              <a:lnSpc>
                <a:spcPts val="8399"/>
              </a:lnSpc>
              <a:spcBef>
                <a:spcPct val="0"/>
              </a:spcBef>
            </a:pPr>
            <a:r>
              <a:rPr lang="en-US" sz="4400" dirty="0">
                <a:solidFill>
                  <a:srgbClr val="171616"/>
                </a:solidFill>
              </a:rPr>
              <a:t>Average Dog price for top 10 and most sold Dog </a:t>
            </a:r>
          </a:p>
        </p:txBody>
      </p:sp>
      <p:graphicFrame>
        <p:nvGraphicFramePr>
          <p:cNvPr id="28" name="Table 27">
            <a:extLst>
              <a:ext uri="{FF2B5EF4-FFF2-40B4-BE49-F238E27FC236}">
                <a16:creationId xmlns:a16="http://schemas.microsoft.com/office/drawing/2014/main" id="{75A240A1-B060-D590-AE7D-3CE9F9422DD3}"/>
              </a:ext>
            </a:extLst>
          </p:cNvPr>
          <p:cNvGraphicFramePr>
            <a:graphicFrameLocks noGrp="1"/>
          </p:cNvGraphicFramePr>
          <p:nvPr>
            <p:extLst>
              <p:ext uri="{D42A27DB-BD31-4B8C-83A1-F6EECF244321}">
                <p14:modId xmlns:p14="http://schemas.microsoft.com/office/powerpoint/2010/main" val="3052227705"/>
              </p:ext>
            </p:extLst>
          </p:nvPr>
        </p:nvGraphicFramePr>
        <p:xfrm>
          <a:off x="1981200" y="1784350"/>
          <a:ext cx="4921494" cy="6718300"/>
        </p:xfrm>
        <a:graphic>
          <a:graphicData uri="http://schemas.openxmlformats.org/drawingml/2006/table">
            <a:tbl>
              <a:tblPr firstRow="1" bandRow="1">
                <a:tableStyleId>{5940675A-B579-460E-94D1-54222C63F5DA}</a:tableStyleId>
              </a:tblPr>
              <a:tblGrid>
                <a:gridCol w="2483094">
                  <a:extLst>
                    <a:ext uri="{9D8B030D-6E8A-4147-A177-3AD203B41FA5}">
                      <a16:colId xmlns:a16="http://schemas.microsoft.com/office/drawing/2014/main" val="3410216759"/>
                    </a:ext>
                  </a:extLst>
                </a:gridCol>
                <a:gridCol w="2438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Top 10 Breeds/ Dog</a:t>
                      </a:r>
                      <a:endParaRPr lang="en-TH" b="1" dirty="0">
                        <a:latin typeface="+mn-lt"/>
                        <a:ea typeface="Open Sans" panose="020B0606030504020204" pitchFamily="34" charset="0"/>
                        <a:cs typeface="Open Sans" panose="020B0606030504020204" pitchFamily="34" charset="0"/>
                      </a:endParaRPr>
                    </a:p>
                  </a:txBody>
                  <a:tcPr/>
                </a:tc>
                <a:tc>
                  <a:txBody>
                    <a:bodyPr/>
                    <a:lstStyle/>
                    <a:p>
                      <a:pPr algn="ctr"/>
                      <a:r>
                        <a:rPr lang="en-TH" b="1" dirty="0">
                          <a:latin typeface="+mn-lt"/>
                          <a:ea typeface="Open Sans" panose="020B0606030504020204" pitchFamily="34" charset="0"/>
                          <a:cs typeface="Open Sans" panose="020B0606030504020204" pitchFamily="34" charset="0"/>
                        </a:rPr>
                        <a:t>Average price</a:t>
                      </a:r>
                    </a:p>
                  </a:txBody>
                  <a:tcPr/>
                </a:tc>
                <a:extLst>
                  <a:ext uri="{0D108BD9-81ED-4DB2-BD59-A6C34878D82A}">
                    <a16:rowId xmlns:a16="http://schemas.microsoft.com/office/drawing/2014/main" val="272854483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Norwegian </a:t>
                      </a:r>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Lundehund</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ctr" fontAlgn="b"/>
                      <a:r>
                        <a:rPr lang="en-TH" sz="2800" b="0" i="0" u="none" strike="noStrike">
                          <a:solidFill>
                            <a:srgbClr val="000000"/>
                          </a:solidFill>
                          <a:effectLst/>
                          <a:latin typeface="+mn-lt"/>
                        </a:rPr>
                        <a:t>500</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Sloughi</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ctr" fontAlgn="b"/>
                      <a:r>
                        <a:rPr lang="en-TH" sz="2800" b="0" i="0" u="none" strike="noStrike">
                          <a:solidFill>
                            <a:srgbClr val="000000"/>
                          </a:solidFill>
                          <a:effectLst/>
                          <a:latin typeface="+mn-lt"/>
                        </a:rPr>
                        <a:t>900</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Foxhound</a:t>
                      </a:r>
                    </a:p>
                  </a:txBody>
                  <a:tcPr marL="9525" marR="9525" marT="9525" marB="0" anchor="b"/>
                </a:tc>
                <a:tc>
                  <a:txBody>
                    <a:bodyPr/>
                    <a:lstStyle/>
                    <a:p>
                      <a:pPr algn="ctr" fontAlgn="b"/>
                      <a:r>
                        <a:rPr lang="en-TH" sz="2800" b="0" i="0" u="none" strike="noStrike">
                          <a:solidFill>
                            <a:srgbClr val="000000"/>
                          </a:solidFill>
                          <a:effectLst/>
                          <a:latin typeface="+mn-lt"/>
                        </a:rPr>
                        <a:t>500</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Hound</a:t>
                      </a:r>
                    </a:p>
                  </a:txBody>
                  <a:tcPr marL="9525" marR="9525" marT="9525" marB="0" anchor="b"/>
                </a:tc>
                <a:tc>
                  <a:txBody>
                    <a:bodyPr/>
                    <a:lstStyle/>
                    <a:p>
                      <a:pPr algn="ctr" fontAlgn="b"/>
                      <a:r>
                        <a:rPr lang="en-TH" sz="2800" b="0" i="0" u="none" strike="noStrike">
                          <a:solidFill>
                            <a:srgbClr val="000000"/>
                          </a:solidFill>
                          <a:effectLst/>
                          <a:latin typeface="+mn-lt"/>
                        </a:rPr>
                        <a:t>500</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Otterhound</a:t>
                      </a:r>
                    </a:p>
                  </a:txBody>
                  <a:tcPr marL="9525" marR="9525" marT="9525" marB="0" anchor="b"/>
                </a:tc>
                <a:tc>
                  <a:txBody>
                    <a:bodyPr/>
                    <a:lstStyle/>
                    <a:p>
                      <a:pPr algn="ctr" fontAlgn="b"/>
                      <a:r>
                        <a:rPr lang="en-TH" sz="2800" b="0" i="0" u="none" strike="noStrike">
                          <a:solidFill>
                            <a:srgbClr val="000000"/>
                          </a:solidFill>
                          <a:effectLst/>
                          <a:latin typeface="+mn-lt"/>
                        </a:rPr>
                        <a:t>550</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Cirneco</a:t>
                      </a:r>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 </a:t>
                      </a:r>
                      <a:r>
                        <a:rPr lang="en-US" sz="1600" b="0" i="0" u="none" strike="noStrike" dirty="0" err="1">
                          <a:solidFill>
                            <a:srgbClr val="000000"/>
                          </a:solidFill>
                          <a:effectLst/>
                          <a:latin typeface="+mn-lt"/>
                          <a:ea typeface="Open Sans" panose="020B0606030504020204" pitchFamily="34" charset="0"/>
                          <a:cs typeface="Open Sans" panose="020B0606030504020204" pitchFamily="34" charset="0"/>
                        </a:rPr>
                        <a:t>dell'Etna</a:t>
                      </a:r>
                      <a:endParaRPr lang="en-US" sz="16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ctr" fontAlgn="b"/>
                      <a:r>
                        <a:rPr lang="en-TH" sz="2800" b="0" i="0" u="none" strike="noStrike">
                          <a:solidFill>
                            <a:srgbClr val="000000"/>
                          </a:solidFill>
                          <a:effectLst/>
                          <a:latin typeface="+mn-lt"/>
                        </a:rPr>
                        <a:t>900</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Harrier</a:t>
                      </a:r>
                    </a:p>
                  </a:txBody>
                  <a:tcPr marL="9525" marR="9525" marT="9525" marB="0" anchor="b"/>
                </a:tc>
                <a:tc>
                  <a:txBody>
                    <a:bodyPr/>
                    <a:lstStyle/>
                    <a:p>
                      <a:pPr algn="ctr" fontAlgn="b"/>
                      <a:r>
                        <a:rPr lang="en-TH" sz="2800" b="0" i="0" u="none" strike="noStrike">
                          <a:solidFill>
                            <a:srgbClr val="000000"/>
                          </a:solidFill>
                          <a:effectLst/>
                          <a:latin typeface="+mn-lt"/>
                        </a:rPr>
                        <a:t>350</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Dandi Dinmont Terrier</a:t>
                      </a:r>
                    </a:p>
                  </a:txBody>
                  <a:tcPr marL="9525" marR="9525" marT="9525" marB="0" anchor="b"/>
                </a:tc>
                <a:tc>
                  <a:txBody>
                    <a:bodyPr/>
                    <a:lstStyle/>
                    <a:p>
                      <a:pPr algn="ctr" fontAlgn="b"/>
                      <a:r>
                        <a:rPr lang="en-TH" sz="2800" b="0" i="0" u="none" strike="noStrike">
                          <a:solidFill>
                            <a:srgbClr val="000000"/>
                          </a:solidFill>
                          <a:effectLst/>
                          <a:latin typeface="+mn-lt"/>
                        </a:rPr>
                        <a:t>1500</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Chinook</a:t>
                      </a:r>
                    </a:p>
                  </a:txBody>
                  <a:tcPr marL="9525" marR="9525" marT="9525" marB="0" anchor="b"/>
                </a:tc>
                <a:tc>
                  <a:txBody>
                    <a:bodyPr/>
                    <a:lstStyle/>
                    <a:p>
                      <a:pPr algn="ctr" fontAlgn="b"/>
                      <a:r>
                        <a:rPr lang="en-TH" sz="2800" b="0" i="0" u="none" strike="noStrike">
                          <a:solidFill>
                            <a:srgbClr val="000000"/>
                          </a:solidFill>
                          <a:effectLst/>
                          <a:latin typeface="+mn-lt"/>
                        </a:rPr>
                        <a:t>900</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English Coonhound</a:t>
                      </a:r>
                    </a:p>
                  </a:txBody>
                  <a:tcPr marL="9525" marR="9525" marT="9525" marB="0" anchor="b"/>
                </a:tc>
                <a:tc>
                  <a:txBody>
                    <a:bodyPr/>
                    <a:lstStyle/>
                    <a:p>
                      <a:pPr algn="ctr" fontAlgn="b"/>
                      <a:r>
                        <a:rPr lang="en-TH" sz="2800" b="0" i="0" u="none" strike="noStrike" dirty="0">
                          <a:solidFill>
                            <a:srgbClr val="000000"/>
                          </a:solidFill>
                          <a:effectLst/>
                          <a:latin typeface="+mn-lt"/>
                        </a:rPr>
                        <a:t>1100</a:t>
                      </a:r>
                    </a:p>
                  </a:txBody>
                  <a:tcPr marL="9525" marR="9525" marT="9525" marB="0" anchor="b"/>
                </a:tc>
                <a:extLst>
                  <a:ext uri="{0D108BD9-81ED-4DB2-BD59-A6C34878D82A}">
                    <a16:rowId xmlns:a16="http://schemas.microsoft.com/office/drawing/2014/main" val="2128534363"/>
                  </a:ext>
                </a:extLst>
              </a:tr>
            </a:tbl>
          </a:graphicData>
        </a:graphic>
      </p:graphicFrame>
      <p:graphicFrame>
        <p:nvGraphicFramePr>
          <p:cNvPr id="5" name="Table 4">
            <a:extLst>
              <a:ext uri="{FF2B5EF4-FFF2-40B4-BE49-F238E27FC236}">
                <a16:creationId xmlns:a16="http://schemas.microsoft.com/office/drawing/2014/main" id="{608A885A-C410-42A1-CBA2-E49CCB392B27}"/>
              </a:ext>
            </a:extLst>
          </p:cNvPr>
          <p:cNvGraphicFramePr>
            <a:graphicFrameLocks noGrp="1"/>
          </p:cNvGraphicFramePr>
          <p:nvPr>
            <p:extLst>
              <p:ext uri="{D42A27DB-BD31-4B8C-83A1-F6EECF244321}">
                <p14:modId xmlns:p14="http://schemas.microsoft.com/office/powerpoint/2010/main" val="1484691747"/>
              </p:ext>
            </p:extLst>
          </p:nvPr>
        </p:nvGraphicFramePr>
        <p:xfrm>
          <a:off x="10591800" y="1784350"/>
          <a:ext cx="4921494" cy="6718300"/>
        </p:xfrm>
        <a:graphic>
          <a:graphicData uri="http://schemas.openxmlformats.org/drawingml/2006/table">
            <a:tbl>
              <a:tblPr firstRow="1" bandRow="1">
                <a:tableStyleId>{5940675A-B579-460E-94D1-54222C63F5DA}</a:tableStyleId>
              </a:tblPr>
              <a:tblGrid>
                <a:gridCol w="2483094">
                  <a:extLst>
                    <a:ext uri="{9D8B030D-6E8A-4147-A177-3AD203B41FA5}">
                      <a16:colId xmlns:a16="http://schemas.microsoft.com/office/drawing/2014/main" val="3410216759"/>
                    </a:ext>
                  </a:extLst>
                </a:gridCol>
                <a:gridCol w="2438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Most sold Dog</a:t>
                      </a:r>
                      <a:endParaRPr lang="en-TH" b="1" dirty="0">
                        <a:latin typeface="+mn-lt"/>
                        <a:ea typeface="Open Sans" panose="020B0606030504020204" pitchFamily="34" charset="0"/>
                        <a:cs typeface="Open Sans" panose="020B0606030504020204" pitchFamily="34" charset="0"/>
                      </a:endParaRPr>
                    </a:p>
                  </a:txBody>
                  <a:tcPr/>
                </a:tc>
                <a:tc>
                  <a:txBody>
                    <a:bodyPr/>
                    <a:lstStyle/>
                    <a:p>
                      <a:pPr algn="ctr"/>
                      <a:r>
                        <a:rPr lang="en-TH" b="1" dirty="0">
                          <a:latin typeface="+mn-lt"/>
                          <a:ea typeface="Open Sans" panose="020B0606030504020204" pitchFamily="34" charset="0"/>
                          <a:cs typeface="Open Sans" panose="020B0606030504020204" pitchFamily="34" charset="0"/>
                        </a:rPr>
                        <a:t>Average price</a:t>
                      </a:r>
                    </a:p>
                  </a:txBody>
                  <a:tcPr/>
                </a:tc>
                <a:extLst>
                  <a:ext uri="{0D108BD9-81ED-4DB2-BD59-A6C34878D82A}">
                    <a16:rowId xmlns:a16="http://schemas.microsoft.com/office/drawing/2014/main" val="2728544832"/>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Appenzell Mountain Dog</a:t>
                      </a:r>
                    </a:p>
                  </a:txBody>
                  <a:tcPr marL="9525" marR="9525" marT="9525" marB="0" anchor="b"/>
                </a:tc>
                <a:tc>
                  <a:txBody>
                    <a:bodyPr/>
                    <a:lstStyle/>
                    <a:p>
                      <a:pPr algn="ctr" fontAlgn="b"/>
                      <a:r>
                        <a:rPr lang="en-TH" sz="2400" b="0" i="0" u="none" strike="noStrike" dirty="0">
                          <a:solidFill>
                            <a:srgbClr val="000000"/>
                          </a:solidFill>
                          <a:effectLst/>
                          <a:latin typeface="+mn-lt"/>
                        </a:rPr>
                        <a:t> 700</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Brussels Griffon</a:t>
                      </a:r>
                    </a:p>
                  </a:txBody>
                  <a:tcPr marL="9525" marR="9525" marT="9525" marB="0" anchor="b"/>
                </a:tc>
                <a:tc>
                  <a:txBody>
                    <a:bodyPr/>
                    <a:lstStyle/>
                    <a:p>
                      <a:pPr algn="ctr" fontAlgn="b"/>
                      <a:r>
                        <a:rPr lang="en-TH" sz="2400" b="0" i="0" u="none" strike="noStrike" dirty="0">
                          <a:solidFill>
                            <a:srgbClr val="000000"/>
                          </a:solidFill>
                          <a:effectLst/>
                          <a:latin typeface="+mn-lt"/>
                        </a:rPr>
                        <a:t> 900</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Silky Terrier</a:t>
                      </a:r>
                    </a:p>
                  </a:txBody>
                  <a:tcPr marL="9525" marR="9525" marT="9525" marB="0" anchor="b"/>
                </a:tc>
                <a:tc>
                  <a:txBody>
                    <a:bodyPr/>
                    <a:lstStyle/>
                    <a:p>
                      <a:pPr algn="ctr" fontAlgn="b"/>
                      <a:r>
                        <a:rPr lang="en-TH" sz="2400" b="0" i="0" u="none" strike="noStrike" dirty="0">
                          <a:solidFill>
                            <a:srgbClr val="000000"/>
                          </a:solidFill>
                          <a:effectLst/>
                          <a:latin typeface="+mn-lt"/>
                        </a:rPr>
                        <a:t> 700</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400" b="0" i="0" u="none" strike="noStrike">
                          <a:solidFill>
                            <a:srgbClr val="000000"/>
                          </a:solidFill>
                          <a:effectLst/>
                          <a:latin typeface="+mn-lt"/>
                          <a:ea typeface="Open Sans" panose="020B0606030504020204" pitchFamily="34" charset="0"/>
                          <a:cs typeface="Open Sans" panose="020B0606030504020204" pitchFamily="34" charset="0"/>
                        </a:rPr>
                        <a:t>Bloodhound</a:t>
                      </a:r>
                    </a:p>
                  </a:txBody>
                  <a:tcPr marL="9525" marR="9525" marT="9525" marB="0" anchor="b"/>
                </a:tc>
                <a:tc>
                  <a:txBody>
                    <a:bodyPr/>
                    <a:lstStyle/>
                    <a:p>
                      <a:pPr algn="ctr" fontAlgn="b"/>
                      <a:r>
                        <a:rPr lang="en-TH" sz="2400" b="0" i="0" u="none" strike="noStrike" dirty="0">
                          <a:solidFill>
                            <a:srgbClr val="000000"/>
                          </a:solidFill>
                          <a:effectLst/>
                          <a:latin typeface="+mn-lt"/>
                        </a:rPr>
                        <a:t> 1000</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Alaskan Malamute</a:t>
                      </a:r>
                    </a:p>
                  </a:txBody>
                  <a:tcPr marL="9525" marR="9525" marT="9525" marB="0" anchor="b"/>
                </a:tc>
                <a:tc>
                  <a:txBody>
                    <a:bodyPr/>
                    <a:lstStyle/>
                    <a:p>
                      <a:pPr algn="ctr" fontAlgn="b"/>
                      <a:r>
                        <a:rPr lang="en-TH" sz="2400" b="0" i="0" u="none" strike="noStrike" dirty="0">
                          <a:solidFill>
                            <a:srgbClr val="000000"/>
                          </a:solidFill>
                          <a:effectLst/>
                          <a:latin typeface="+mn-lt"/>
                        </a:rPr>
                        <a:t> 1350</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Anatolian Shepherd</a:t>
                      </a:r>
                    </a:p>
                  </a:txBody>
                  <a:tcPr marL="9525" marR="9525" marT="9525" marB="0" anchor="b"/>
                </a:tc>
                <a:tc>
                  <a:txBody>
                    <a:bodyPr/>
                    <a:lstStyle/>
                    <a:p>
                      <a:pPr algn="ctr" fontAlgn="b"/>
                      <a:r>
                        <a:rPr lang="en-TH" sz="2400" b="0" i="0" u="none" strike="noStrike" dirty="0">
                          <a:solidFill>
                            <a:srgbClr val="000000"/>
                          </a:solidFill>
                          <a:effectLst/>
                          <a:latin typeface="+mn-lt"/>
                        </a:rPr>
                        <a:t> 800</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Kyi Leo</a:t>
                      </a:r>
                    </a:p>
                  </a:txBody>
                  <a:tcPr marL="9525" marR="9525" marT="9525" marB="0" anchor="b"/>
                </a:tc>
                <a:tc>
                  <a:txBody>
                    <a:bodyPr/>
                    <a:lstStyle/>
                    <a:p>
                      <a:pPr algn="ctr" fontAlgn="b"/>
                      <a:r>
                        <a:rPr lang="en-TH" sz="2400" b="0" i="0" u="none" strike="noStrike" dirty="0">
                          <a:solidFill>
                            <a:srgbClr val="000000"/>
                          </a:solidFill>
                          <a:effectLst/>
                          <a:latin typeface="+mn-lt"/>
                        </a:rPr>
                        <a:t> 700</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400" b="0" i="0" u="none" strike="noStrike" dirty="0" err="1">
                          <a:solidFill>
                            <a:srgbClr val="000000"/>
                          </a:solidFill>
                          <a:effectLst/>
                          <a:latin typeface="+mn-lt"/>
                          <a:ea typeface="Open Sans" panose="020B0606030504020204" pitchFamily="34" charset="0"/>
                          <a:cs typeface="Open Sans" panose="020B0606030504020204" pitchFamily="34" charset="0"/>
                        </a:rPr>
                        <a:t>Sloughi</a:t>
                      </a:r>
                      <a:endParaRPr lang="en-US" sz="1400" b="0" i="0" u="none" strike="noStrike" dirty="0">
                        <a:solidFill>
                          <a:srgbClr val="000000"/>
                        </a:solidFill>
                        <a:effectLst/>
                        <a:latin typeface="+mn-lt"/>
                        <a:ea typeface="Open Sans" panose="020B0606030504020204" pitchFamily="34" charset="0"/>
                        <a:cs typeface="Open Sans" panose="020B0606030504020204" pitchFamily="34" charset="0"/>
                      </a:endParaRPr>
                    </a:p>
                  </a:txBody>
                  <a:tcPr marL="9525" marR="9525" marT="9525" marB="0" anchor="b"/>
                </a:tc>
                <a:tc>
                  <a:txBody>
                    <a:bodyPr/>
                    <a:lstStyle/>
                    <a:p>
                      <a:pPr algn="ctr" fontAlgn="b"/>
                      <a:r>
                        <a:rPr lang="en-TH" sz="2400" b="0" i="0" u="none" strike="noStrike" dirty="0">
                          <a:solidFill>
                            <a:srgbClr val="000000"/>
                          </a:solidFill>
                          <a:effectLst/>
                          <a:latin typeface="+mn-lt"/>
                        </a:rPr>
                        <a:t> 900</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Bluetick Coonhound</a:t>
                      </a:r>
                    </a:p>
                  </a:txBody>
                  <a:tcPr marL="9525" marR="9525" marT="9525" marB="0" anchor="b"/>
                </a:tc>
                <a:tc>
                  <a:txBody>
                    <a:bodyPr/>
                    <a:lstStyle/>
                    <a:p>
                      <a:pPr algn="ctr" fontAlgn="b"/>
                      <a:r>
                        <a:rPr lang="en-TH" sz="2400" b="0" i="0" u="none" strike="noStrike" dirty="0">
                          <a:solidFill>
                            <a:srgbClr val="000000"/>
                          </a:solidFill>
                          <a:effectLst/>
                          <a:latin typeface="+mn-lt"/>
                        </a:rPr>
                        <a:t> 550</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400" b="0" i="0" u="none" strike="noStrike" dirty="0">
                          <a:solidFill>
                            <a:srgbClr val="000000"/>
                          </a:solidFill>
                          <a:effectLst/>
                          <a:latin typeface="+mn-lt"/>
                          <a:ea typeface="Open Sans" panose="020B0606030504020204" pitchFamily="34" charset="0"/>
                          <a:cs typeface="Open Sans" panose="020B0606030504020204" pitchFamily="34" charset="0"/>
                        </a:rPr>
                        <a:t>Airedale Terrier</a:t>
                      </a:r>
                    </a:p>
                  </a:txBody>
                  <a:tcPr marL="9525" marR="9525" marT="9525" marB="0" anchor="b"/>
                </a:tc>
                <a:tc>
                  <a:txBody>
                    <a:bodyPr/>
                    <a:lstStyle/>
                    <a:p>
                      <a:pPr algn="ctr" fontAlgn="b"/>
                      <a:r>
                        <a:rPr lang="en-TH" sz="2400" b="0" i="0" u="none" strike="noStrike" dirty="0">
                          <a:solidFill>
                            <a:srgbClr val="000000"/>
                          </a:solidFill>
                          <a:effectLst/>
                          <a:latin typeface="+mn-lt"/>
                        </a:rPr>
                        <a:t> 700</a:t>
                      </a:r>
                    </a:p>
                  </a:txBody>
                  <a:tcPr marL="9525" marR="9525" marT="9525" marB="0" anchor="b"/>
                </a:tc>
                <a:extLst>
                  <a:ext uri="{0D108BD9-81ED-4DB2-BD59-A6C34878D82A}">
                    <a16:rowId xmlns:a16="http://schemas.microsoft.com/office/drawing/2014/main" val="2128534363"/>
                  </a:ext>
                </a:extLst>
              </a:tr>
            </a:tbl>
          </a:graphicData>
        </a:graphic>
      </p:graphicFrame>
    </p:spTree>
    <p:extLst>
      <p:ext uri="{BB962C8B-B14F-4D97-AF65-F5344CB8AC3E}">
        <p14:creationId xmlns:p14="http://schemas.microsoft.com/office/powerpoint/2010/main" val="167319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FC563530-16E8-034C-7D68-B44DDA4BF492}"/>
              </a:ext>
            </a:extLst>
          </p:cNvPr>
          <p:cNvSpPr txBox="1"/>
          <p:nvPr/>
        </p:nvSpPr>
        <p:spPr>
          <a:xfrm>
            <a:off x="1447800" y="33944"/>
            <a:ext cx="8534400" cy="956865"/>
          </a:xfrm>
          <a:prstGeom prst="rect">
            <a:avLst/>
          </a:prstGeom>
        </p:spPr>
        <p:txBody>
          <a:bodyPr wrap="square" lIns="0" tIns="0" rIns="0" bIns="0" rtlCol="0" anchor="t">
            <a:spAutoFit/>
          </a:bodyPr>
          <a:lstStyle/>
          <a:p>
            <a:pPr>
              <a:lnSpc>
                <a:spcPts val="8399"/>
              </a:lnSpc>
              <a:spcBef>
                <a:spcPct val="0"/>
              </a:spcBef>
            </a:pPr>
            <a:r>
              <a:rPr lang="en-US" sz="4400" dirty="0">
                <a:solidFill>
                  <a:srgbClr val="171616"/>
                </a:solidFill>
              </a:rPr>
              <a:t>Dogs per group 1 and 2 category</a:t>
            </a:r>
          </a:p>
        </p:txBody>
      </p:sp>
      <p:graphicFrame>
        <p:nvGraphicFramePr>
          <p:cNvPr id="5" name="Chart 4">
            <a:extLst>
              <a:ext uri="{FF2B5EF4-FFF2-40B4-BE49-F238E27FC236}">
                <a16:creationId xmlns:a16="http://schemas.microsoft.com/office/drawing/2014/main" id="{CC5E6D62-0A93-A4A5-85BD-CD5D314388AC}"/>
              </a:ext>
            </a:extLst>
          </p:cNvPr>
          <p:cNvGraphicFramePr/>
          <p:nvPr>
            <p:extLst>
              <p:ext uri="{D42A27DB-BD31-4B8C-83A1-F6EECF244321}">
                <p14:modId xmlns:p14="http://schemas.microsoft.com/office/powerpoint/2010/main" val="3868134237"/>
              </p:ext>
            </p:extLst>
          </p:nvPr>
        </p:nvGraphicFramePr>
        <p:xfrm>
          <a:off x="533400" y="1562100"/>
          <a:ext cx="7467600" cy="7099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226D516-FA9F-B626-A762-EA5BC747E474}"/>
              </a:ext>
            </a:extLst>
          </p:cNvPr>
          <p:cNvGraphicFramePr/>
          <p:nvPr>
            <p:extLst>
              <p:ext uri="{D42A27DB-BD31-4B8C-83A1-F6EECF244321}">
                <p14:modId xmlns:p14="http://schemas.microsoft.com/office/powerpoint/2010/main" val="2122954744"/>
              </p:ext>
            </p:extLst>
          </p:nvPr>
        </p:nvGraphicFramePr>
        <p:xfrm>
          <a:off x="8610600" y="1784350"/>
          <a:ext cx="8763000" cy="68770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6877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5" name="TextBox 5"/>
          <p:cNvSpPr txBox="1"/>
          <p:nvPr/>
        </p:nvSpPr>
        <p:spPr>
          <a:xfrm>
            <a:off x="431550" y="9229725"/>
            <a:ext cx="545862" cy="540385"/>
          </a:xfrm>
          <a:prstGeom prst="rect">
            <a:avLst/>
          </a:prstGeom>
        </p:spPr>
        <p:txBody>
          <a:bodyPr lIns="0" tIns="0" rIns="0" bIns="0" rtlCol="0" anchor="t">
            <a:spAutoFit/>
          </a:bodyPr>
          <a:lstStyle/>
          <a:p>
            <a:pPr algn="r">
              <a:lnSpc>
                <a:spcPts val="2239"/>
              </a:lnSpc>
            </a:pPr>
            <a:r>
              <a:rPr lang="en-US" sz="1599">
                <a:solidFill>
                  <a:srgbClr val="171616"/>
                </a:solidFill>
                <a:latin typeface="Open Sans"/>
              </a:rPr>
              <a:t>20</a:t>
            </a:r>
          </a:p>
          <a:p>
            <a:pPr algn="r">
              <a:lnSpc>
                <a:spcPts val="2239"/>
              </a:lnSpc>
              <a:spcBef>
                <a:spcPct val="0"/>
              </a:spcBef>
            </a:pPr>
            <a:r>
              <a:rPr lang="en-US" sz="1599">
                <a:solidFill>
                  <a:srgbClr val="171616"/>
                </a:solidFill>
                <a:latin typeface="Open Sans"/>
              </a:rPr>
              <a:t>22</a:t>
            </a:r>
          </a:p>
        </p:txBody>
      </p:sp>
      <p:sp>
        <p:nvSpPr>
          <p:cNvPr id="12" name="TextBox 12"/>
          <p:cNvSpPr txBox="1"/>
          <p:nvPr/>
        </p:nvSpPr>
        <p:spPr>
          <a:xfrm>
            <a:off x="1615965" y="547228"/>
            <a:ext cx="3733800" cy="1011046"/>
          </a:xfrm>
          <a:prstGeom prst="rect">
            <a:avLst/>
          </a:prstGeom>
        </p:spPr>
        <p:txBody>
          <a:bodyPr wrap="square" lIns="0" tIns="0" rIns="0" bIns="0" rtlCol="0" anchor="t">
            <a:spAutoFit/>
          </a:bodyPr>
          <a:lstStyle/>
          <a:p>
            <a:pPr>
              <a:lnSpc>
                <a:spcPts val="8399"/>
              </a:lnSpc>
              <a:spcBef>
                <a:spcPct val="0"/>
              </a:spcBef>
            </a:pPr>
            <a:r>
              <a:rPr lang="en-US" sz="5999" dirty="0">
                <a:solidFill>
                  <a:srgbClr val="171616"/>
                </a:solidFill>
              </a:rPr>
              <a:t>Summary:</a:t>
            </a:r>
          </a:p>
        </p:txBody>
      </p:sp>
      <p:grpSp>
        <p:nvGrpSpPr>
          <p:cNvPr id="17" name="Group 16">
            <a:extLst>
              <a:ext uri="{FF2B5EF4-FFF2-40B4-BE49-F238E27FC236}">
                <a16:creationId xmlns:a16="http://schemas.microsoft.com/office/drawing/2014/main" id="{15C53193-3C03-74BC-DFCB-FE9F21BC5321}"/>
              </a:ext>
            </a:extLst>
          </p:cNvPr>
          <p:cNvGrpSpPr/>
          <p:nvPr/>
        </p:nvGrpSpPr>
        <p:grpSpPr>
          <a:xfrm>
            <a:off x="1775398" y="2380499"/>
            <a:ext cx="8130602" cy="1637407"/>
            <a:chOff x="9144000" y="6016595"/>
            <a:chExt cx="3334205" cy="2069857"/>
          </a:xfrm>
        </p:grpSpPr>
        <p:sp>
          <p:nvSpPr>
            <p:cNvPr id="13" name="TextBox 13"/>
            <p:cNvSpPr txBox="1"/>
            <p:nvPr/>
          </p:nvSpPr>
          <p:spPr>
            <a:xfrm>
              <a:off x="9144000" y="6680640"/>
              <a:ext cx="3334205" cy="1405812"/>
            </a:xfrm>
            <a:prstGeom prst="rect">
              <a:avLst/>
            </a:prstGeom>
          </p:spPr>
          <p:txBody>
            <a:bodyPr lIns="0" tIns="0" rIns="0" bIns="0" rtlCol="0" anchor="t">
              <a:spAutoFit/>
            </a:bodyPr>
            <a:lstStyle/>
            <a:p>
              <a:pPr>
                <a:lnSpc>
                  <a:spcPts val="2239"/>
                </a:lnSpc>
                <a:spcBef>
                  <a:spcPct val="0"/>
                </a:spcBef>
              </a:pPr>
              <a:r>
                <a:rPr lang="en-US" sz="1599" dirty="0">
                  <a:solidFill>
                    <a:srgbClr val="171616"/>
                  </a:solidFill>
                </a:rPr>
                <a:t>In this presentation, we've explored various cat breeds and their common temperaments, revealing affection, intelligence, playfulness, gentleness, and sociability as prevalent traits among the top 10 breeds. While these temperaments play a role in popularity, individual preferences and lifestyle factors also matter.</a:t>
              </a:r>
            </a:p>
          </p:txBody>
        </p:sp>
        <p:sp>
          <p:nvSpPr>
            <p:cNvPr id="14" name="TextBox 14"/>
            <p:cNvSpPr txBox="1"/>
            <p:nvPr/>
          </p:nvSpPr>
          <p:spPr>
            <a:xfrm>
              <a:off x="9144000" y="6016595"/>
              <a:ext cx="2740713" cy="425943"/>
            </a:xfrm>
            <a:prstGeom prst="rect">
              <a:avLst/>
            </a:prstGeom>
          </p:spPr>
          <p:txBody>
            <a:bodyPr lIns="0" tIns="0" rIns="0" bIns="0" rtlCol="0" anchor="t">
              <a:spAutoFit/>
            </a:bodyPr>
            <a:lstStyle/>
            <a:p>
              <a:pPr>
                <a:lnSpc>
                  <a:spcPts val="2799"/>
                </a:lnSpc>
                <a:spcBef>
                  <a:spcPct val="0"/>
                </a:spcBef>
              </a:pPr>
              <a:r>
                <a:rPr lang="en-US" sz="1999" b="1" dirty="0">
                  <a:solidFill>
                    <a:srgbClr val="171616"/>
                  </a:solidFill>
                </a:rPr>
                <a:t>Cat Breeds</a:t>
              </a:r>
            </a:p>
          </p:txBody>
        </p:sp>
      </p:grpSp>
      <p:grpSp>
        <p:nvGrpSpPr>
          <p:cNvPr id="18" name="Group 17">
            <a:extLst>
              <a:ext uri="{FF2B5EF4-FFF2-40B4-BE49-F238E27FC236}">
                <a16:creationId xmlns:a16="http://schemas.microsoft.com/office/drawing/2014/main" id="{AF146CF4-512F-E946-7080-F43F7E90C7BC}"/>
              </a:ext>
            </a:extLst>
          </p:cNvPr>
          <p:cNvGrpSpPr/>
          <p:nvPr/>
        </p:nvGrpSpPr>
        <p:grpSpPr>
          <a:xfrm>
            <a:off x="1741728" y="5672558"/>
            <a:ext cx="7783272" cy="1637407"/>
            <a:chOff x="9144000" y="6016595"/>
            <a:chExt cx="3334205" cy="2069858"/>
          </a:xfrm>
        </p:grpSpPr>
        <p:sp>
          <p:nvSpPr>
            <p:cNvPr id="19" name="TextBox 13">
              <a:extLst>
                <a:ext uri="{FF2B5EF4-FFF2-40B4-BE49-F238E27FC236}">
                  <a16:creationId xmlns:a16="http://schemas.microsoft.com/office/drawing/2014/main" id="{33C9753C-12E1-F6A1-5262-4462824CB9C9}"/>
                </a:ext>
              </a:extLst>
            </p:cNvPr>
            <p:cNvSpPr txBox="1"/>
            <p:nvPr/>
          </p:nvSpPr>
          <p:spPr>
            <a:xfrm>
              <a:off x="9144000" y="6680641"/>
              <a:ext cx="3334205" cy="1405812"/>
            </a:xfrm>
            <a:prstGeom prst="rect">
              <a:avLst/>
            </a:prstGeom>
          </p:spPr>
          <p:txBody>
            <a:bodyPr lIns="0" tIns="0" rIns="0" bIns="0" rtlCol="0" anchor="t">
              <a:spAutoFit/>
            </a:bodyPr>
            <a:lstStyle/>
            <a:p>
              <a:pPr>
                <a:lnSpc>
                  <a:spcPts val="2239"/>
                </a:lnSpc>
                <a:spcBef>
                  <a:spcPct val="0"/>
                </a:spcBef>
              </a:pPr>
              <a:r>
                <a:rPr lang="en-US" sz="1599" dirty="0">
                  <a:solidFill>
                    <a:srgbClr val="171616"/>
                  </a:solidFill>
                </a:rPr>
                <a:t>In the world of dogs, we've delved into different breeds, uncovering loyalty, independence, playfulness, and gentleness as key temperamental traits among the top 10 breeds. These traits influence breed popularity, but again, individual characteristics and compatibility with owners are vital.</a:t>
              </a:r>
            </a:p>
          </p:txBody>
        </p:sp>
        <p:sp>
          <p:nvSpPr>
            <p:cNvPr id="20" name="TextBox 14">
              <a:extLst>
                <a:ext uri="{FF2B5EF4-FFF2-40B4-BE49-F238E27FC236}">
                  <a16:creationId xmlns:a16="http://schemas.microsoft.com/office/drawing/2014/main" id="{F9948192-DF69-EFFD-17B9-FD7092AE3BE0}"/>
                </a:ext>
              </a:extLst>
            </p:cNvPr>
            <p:cNvSpPr txBox="1"/>
            <p:nvPr/>
          </p:nvSpPr>
          <p:spPr>
            <a:xfrm>
              <a:off x="9144000" y="6016595"/>
              <a:ext cx="2740713" cy="424077"/>
            </a:xfrm>
            <a:prstGeom prst="rect">
              <a:avLst/>
            </a:prstGeom>
          </p:spPr>
          <p:txBody>
            <a:bodyPr lIns="0" tIns="0" rIns="0" bIns="0" rtlCol="0" anchor="t">
              <a:spAutoFit/>
            </a:bodyPr>
            <a:lstStyle/>
            <a:p>
              <a:pPr>
                <a:lnSpc>
                  <a:spcPts val="2799"/>
                </a:lnSpc>
                <a:spcBef>
                  <a:spcPct val="0"/>
                </a:spcBef>
              </a:pPr>
              <a:r>
                <a:rPr lang="en-US" sz="1999" b="1" dirty="0">
                  <a:solidFill>
                    <a:srgbClr val="171616"/>
                  </a:solidFill>
                </a:rPr>
                <a:t>Dog Breeds</a:t>
              </a:r>
            </a:p>
          </p:txBody>
        </p:sp>
      </p:grpSp>
      <p:grpSp>
        <p:nvGrpSpPr>
          <p:cNvPr id="23" name="Group 22">
            <a:extLst>
              <a:ext uri="{FF2B5EF4-FFF2-40B4-BE49-F238E27FC236}">
                <a16:creationId xmlns:a16="http://schemas.microsoft.com/office/drawing/2014/main" id="{304560B4-6B50-95A0-DF17-6924D32A5125}"/>
              </a:ext>
            </a:extLst>
          </p:cNvPr>
          <p:cNvGrpSpPr/>
          <p:nvPr/>
        </p:nvGrpSpPr>
        <p:grpSpPr>
          <a:xfrm>
            <a:off x="10287000" y="1136358"/>
            <a:ext cx="7026062" cy="1355280"/>
            <a:chOff x="9144000" y="6016595"/>
            <a:chExt cx="3334205" cy="1713219"/>
          </a:xfrm>
        </p:grpSpPr>
        <p:sp>
          <p:nvSpPr>
            <p:cNvPr id="24" name="TextBox 13">
              <a:extLst>
                <a:ext uri="{FF2B5EF4-FFF2-40B4-BE49-F238E27FC236}">
                  <a16:creationId xmlns:a16="http://schemas.microsoft.com/office/drawing/2014/main" id="{141A08FD-3D41-A2F2-8FF7-FB7C29C5C7D3}"/>
                </a:ext>
              </a:extLst>
            </p:cNvPr>
            <p:cNvSpPr txBox="1"/>
            <p:nvPr/>
          </p:nvSpPr>
          <p:spPr>
            <a:xfrm>
              <a:off x="9144000" y="6680642"/>
              <a:ext cx="3334205" cy="1049172"/>
            </a:xfrm>
            <a:prstGeom prst="rect">
              <a:avLst/>
            </a:prstGeom>
          </p:spPr>
          <p:txBody>
            <a:bodyPr lIns="0" tIns="0" rIns="0" bIns="0" rtlCol="0" anchor="t">
              <a:spAutoFit/>
            </a:bodyPr>
            <a:lstStyle/>
            <a:p>
              <a:pPr>
                <a:lnSpc>
                  <a:spcPts val="2239"/>
                </a:lnSpc>
                <a:spcBef>
                  <a:spcPct val="0"/>
                </a:spcBef>
              </a:pPr>
              <a:r>
                <a:rPr lang="en-US" sz="1599" dirty="0">
                  <a:solidFill>
                    <a:srgbClr val="171616"/>
                  </a:solidFill>
                </a:rPr>
                <a:t>We've analyzed the average prices of top breeds and most sold breeds, noticing varying price points across breeds. However, price alone doesn't dictate popularity, as other factors like temperament, appearance, and breed attributes come into play.</a:t>
              </a:r>
            </a:p>
          </p:txBody>
        </p:sp>
        <p:sp>
          <p:nvSpPr>
            <p:cNvPr id="25" name="TextBox 14">
              <a:extLst>
                <a:ext uri="{FF2B5EF4-FFF2-40B4-BE49-F238E27FC236}">
                  <a16:creationId xmlns:a16="http://schemas.microsoft.com/office/drawing/2014/main" id="{A1A22497-0160-0C38-34AD-9A61FFBB279D}"/>
                </a:ext>
              </a:extLst>
            </p:cNvPr>
            <p:cNvSpPr txBox="1"/>
            <p:nvPr/>
          </p:nvSpPr>
          <p:spPr>
            <a:xfrm>
              <a:off x="9144000" y="6016595"/>
              <a:ext cx="2740713" cy="424077"/>
            </a:xfrm>
            <a:prstGeom prst="rect">
              <a:avLst/>
            </a:prstGeom>
          </p:spPr>
          <p:txBody>
            <a:bodyPr lIns="0" tIns="0" rIns="0" bIns="0" rtlCol="0" anchor="t">
              <a:spAutoFit/>
            </a:bodyPr>
            <a:lstStyle/>
            <a:p>
              <a:pPr>
                <a:lnSpc>
                  <a:spcPts val="2799"/>
                </a:lnSpc>
                <a:spcBef>
                  <a:spcPct val="0"/>
                </a:spcBef>
              </a:pPr>
              <a:r>
                <a:rPr lang="en-US" sz="1999" b="1" dirty="0">
                  <a:solidFill>
                    <a:srgbClr val="171616"/>
                  </a:solidFill>
                </a:rPr>
                <a:t>Price and Popularity</a:t>
              </a:r>
            </a:p>
          </p:txBody>
        </p:sp>
      </p:grpSp>
      <p:grpSp>
        <p:nvGrpSpPr>
          <p:cNvPr id="26" name="Group 25">
            <a:extLst>
              <a:ext uri="{FF2B5EF4-FFF2-40B4-BE49-F238E27FC236}">
                <a16:creationId xmlns:a16="http://schemas.microsoft.com/office/drawing/2014/main" id="{BAA64640-9843-CF81-557C-F9C227ED42D4}"/>
              </a:ext>
            </a:extLst>
          </p:cNvPr>
          <p:cNvGrpSpPr/>
          <p:nvPr/>
        </p:nvGrpSpPr>
        <p:grpSpPr>
          <a:xfrm>
            <a:off x="10287000" y="4283894"/>
            <a:ext cx="7026062" cy="1355280"/>
            <a:chOff x="9144000" y="6016595"/>
            <a:chExt cx="3334205" cy="1713219"/>
          </a:xfrm>
        </p:grpSpPr>
        <p:sp>
          <p:nvSpPr>
            <p:cNvPr id="27" name="TextBox 13">
              <a:extLst>
                <a:ext uri="{FF2B5EF4-FFF2-40B4-BE49-F238E27FC236}">
                  <a16:creationId xmlns:a16="http://schemas.microsoft.com/office/drawing/2014/main" id="{033926D4-C27F-0A33-415B-8413E6F926C5}"/>
                </a:ext>
              </a:extLst>
            </p:cNvPr>
            <p:cNvSpPr txBox="1"/>
            <p:nvPr/>
          </p:nvSpPr>
          <p:spPr>
            <a:xfrm>
              <a:off x="9144000" y="6680642"/>
              <a:ext cx="3334205" cy="1049172"/>
            </a:xfrm>
            <a:prstGeom prst="rect">
              <a:avLst/>
            </a:prstGeom>
          </p:spPr>
          <p:txBody>
            <a:bodyPr lIns="0" tIns="0" rIns="0" bIns="0" rtlCol="0" anchor="t">
              <a:spAutoFit/>
            </a:bodyPr>
            <a:lstStyle/>
            <a:p>
              <a:pPr>
                <a:lnSpc>
                  <a:spcPts val="2239"/>
                </a:lnSpc>
                <a:spcBef>
                  <a:spcPct val="0"/>
                </a:spcBef>
              </a:pPr>
              <a:r>
                <a:rPr lang="en-US" sz="1599" dirty="0">
                  <a:solidFill>
                    <a:srgbClr val="171616"/>
                  </a:solidFill>
                </a:rPr>
                <a:t>Categorizing breeds into group categories (e.g., Northern, Sight, Terrier) has helped us understand the diversity in the canine world. While these categories provide insights, individual breed qualities remain crucial in your pet selection journey.</a:t>
              </a:r>
            </a:p>
          </p:txBody>
        </p:sp>
        <p:sp>
          <p:nvSpPr>
            <p:cNvPr id="28" name="TextBox 14">
              <a:extLst>
                <a:ext uri="{FF2B5EF4-FFF2-40B4-BE49-F238E27FC236}">
                  <a16:creationId xmlns:a16="http://schemas.microsoft.com/office/drawing/2014/main" id="{C2FB6E14-20A0-7BAA-1C6F-9A53ABD30D91}"/>
                </a:ext>
              </a:extLst>
            </p:cNvPr>
            <p:cNvSpPr txBox="1"/>
            <p:nvPr/>
          </p:nvSpPr>
          <p:spPr>
            <a:xfrm>
              <a:off x="9144000" y="6016595"/>
              <a:ext cx="2740713" cy="424077"/>
            </a:xfrm>
            <a:prstGeom prst="rect">
              <a:avLst/>
            </a:prstGeom>
          </p:spPr>
          <p:txBody>
            <a:bodyPr lIns="0" tIns="0" rIns="0" bIns="0" rtlCol="0" anchor="t">
              <a:spAutoFit/>
            </a:bodyPr>
            <a:lstStyle/>
            <a:p>
              <a:pPr>
                <a:lnSpc>
                  <a:spcPts val="2799"/>
                </a:lnSpc>
                <a:spcBef>
                  <a:spcPct val="0"/>
                </a:spcBef>
              </a:pPr>
              <a:r>
                <a:rPr lang="en-US" sz="1999" b="1" dirty="0">
                  <a:solidFill>
                    <a:srgbClr val="171616"/>
                  </a:solidFill>
                </a:rPr>
                <a:t>Group Categories</a:t>
              </a:r>
            </a:p>
          </p:txBody>
        </p:sp>
      </p:grpSp>
      <p:grpSp>
        <p:nvGrpSpPr>
          <p:cNvPr id="29" name="Group 28">
            <a:extLst>
              <a:ext uri="{FF2B5EF4-FFF2-40B4-BE49-F238E27FC236}">
                <a16:creationId xmlns:a16="http://schemas.microsoft.com/office/drawing/2014/main" id="{FE9A06B2-F14B-7CFD-2120-F8A16B21F285}"/>
              </a:ext>
            </a:extLst>
          </p:cNvPr>
          <p:cNvGrpSpPr/>
          <p:nvPr/>
        </p:nvGrpSpPr>
        <p:grpSpPr>
          <a:xfrm>
            <a:off x="10287000" y="7593533"/>
            <a:ext cx="7026062" cy="1355280"/>
            <a:chOff x="9144000" y="6016595"/>
            <a:chExt cx="3334205" cy="1713219"/>
          </a:xfrm>
        </p:grpSpPr>
        <p:sp>
          <p:nvSpPr>
            <p:cNvPr id="30" name="TextBox 13">
              <a:extLst>
                <a:ext uri="{FF2B5EF4-FFF2-40B4-BE49-F238E27FC236}">
                  <a16:creationId xmlns:a16="http://schemas.microsoft.com/office/drawing/2014/main" id="{4A9CAE8C-6A1A-58A4-C641-856973728F73}"/>
                </a:ext>
              </a:extLst>
            </p:cNvPr>
            <p:cNvSpPr txBox="1"/>
            <p:nvPr/>
          </p:nvSpPr>
          <p:spPr>
            <a:xfrm>
              <a:off x="9144000" y="6680642"/>
              <a:ext cx="3334205" cy="1049172"/>
            </a:xfrm>
            <a:prstGeom prst="rect">
              <a:avLst/>
            </a:prstGeom>
          </p:spPr>
          <p:txBody>
            <a:bodyPr lIns="0" tIns="0" rIns="0" bIns="0" rtlCol="0" anchor="t">
              <a:spAutoFit/>
            </a:bodyPr>
            <a:lstStyle/>
            <a:p>
              <a:pPr>
                <a:lnSpc>
                  <a:spcPts val="2239"/>
                </a:lnSpc>
                <a:spcBef>
                  <a:spcPct val="0"/>
                </a:spcBef>
              </a:pPr>
              <a:r>
                <a:rPr lang="en-US" sz="1599" dirty="0">
                  <a:solidFill>
                    <a:srgbClr val="171616"/>
                  </a:solidFill>
                </a:rPr>
                <a:t>Fur type, whether bald, long, medium, or short, is one aspect of a cat's appeal. However, our data suggests that fur type alone doesn't significantly impact a breed's popularity, as various fur types are represented among the most sold cats.</a:t>
              </a:r>
            </a:p>
          </p:txBody>
        </p:sp>
        <p:sp>
          <p:nvSpPr>
            <p:cNvPr id="31" name="TextBox 14">
              <a:extLst>
                <a:ext uri="{FF2B5EF4-FFF2-40B4-BE49-F238E27FC236}">
                  <a16:creationId xmlns:a16="http://schemas.microsoft.com/office/drawing/2014/main" id="{619057AD-C3D1-0AE0-55CE-587EDAEE2725}"/>
                </a:ext>
              </a:extLst>
            </p:cNvPr>
            <p:cNvSpPr txBox="1"/>
            <p:nvPr/>
          </p:nvSpPr>
          <p:spPr>
            <a:xfrm>
              <a:off x="9144000" y="6016595"/>
              <a:ext cx="2740713" cy="424077"/>
            </a:xfrm>
            <a:prstGeom prst="rect">
              <a:avLst/>
            </a:prstGeom>
          </p:spPr>
          <p:txBody>
            <a:bodyPr lIns="0" tIns="0" rIns="0" bIns="0" rtlCol="0" anchor="t">
              <a:spAutoFit/>
            </a:bodyPr>
            <a:lstStyle/>
            <a:p>
              <a:pPr>
                <a:lnSpc>
                  <a:spcPts val="2799"/>
                </a:lnSpc>
                <a:spcBef>
                  <a:spcPct val="0"/>
                </a:spcBef>
              </a:pPr>
              <a:r>
                <a:rPr lang="en-US" sz="1999" b="1" dirty="0">
                  <a:solidFill>
                    <a:srgbClr val="171616"/>
                  </a:solidFill>
                </a:rPr>
                <a:t>Fur Type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grpSp>
        <p:nvGrpSpPr>
          <p:cNvPr id="8" name="Group 8"/>
          <p:cNvGrpSpPr/>
          <p:nvPr/>
        </p:nvGrpSpPr>
        <p:grpSpPr>
          <a:xfrm>
            <a:off x="2178483" y="3316985"/>
            <a:ext cx="13931034" cy="3653030"/>
            <a:chOff x="0" y="0"/>
            <a:chExt cx="7826849" cy="2052375"/>
          </a:xfrm>
        </p:grpSpPr>
        <p:sp>
          <p:nvSpPr>
            <p:cNvPr id="9" name="Freeform 9"/>
            <p:cNvSpPr/>
            <p:nvPr/>
          </p:nvSpPr>
          <p:spPr>
            <a:xfrm>
              <a:off x="0" y="0"/>
              <a:ext cx="7826849" cy="2052375"/>
            </a:xfrm>
            <a:custGeom>
              <a:avLst/>
              <a:gdLst/>
              <a:ahLst/>
              <a:cxnLst/>
              <a:rect l="l" t="t" r="r" b="b"/>
              <a:pathLst>
                <a:path w="7826849" h="2052375">
                  <a:moveTo>
                    <a:pt x="0" y="0"/>
                  </a:moveTo>
                  <a:lnTo>
                    <a:pt x="7826849" y="0"/>
                  </a:lnTo>
                  <a:lnTo>
                    <a:pt x="7826849" y="2052375"/>
                  </a:lnTo>
                  <a:lnTo>
                    <a:pt x="0" y="2052375"/>
                  </a:lnTo>
                  <a:close/>
                </a:path>
              </a:pathLst>
            </a:custGeom>
            <a:solidFill>
              <a:srgbClr val="DDD0BC">
                <a:alpha val="84706"/>
              </a:srgbClr>
            </a:solidFill>
          </p:spPr>
        </p:sp>
      </p:grpSp>
      <p:sp>
        <p:nvSpPr>
          <p:cNvPr id="10" name="TextBox 10"/>
          <p:cNvSpPr txBox="1"/>
          <p:nvPr/>
        </p:nvSpPr>
        <p:spPr>
          <a:xfrm>
            <a:off x="2178483" y="3748937"/>
            <a:ext cx="13931034" cy="2493779"/>
          </a:xfrm>
          <a:prstGeom prst="rect">
            <a:avLst/>
          </a:prstGeom>
        </p:spPr>
        <p:txBody>
          <a:bodyPr lIns="0" tIns="0" rIns="0" bIns="0" rtlCol="0" anchor="t">
            <a:spAutoFit/>
          </a:bodyPr>
          <a:lstStyle/>
          <a:p>
            <a:pPr algn="ctr">
              <a:lnSpc>
                <a:spcPts val="20204"/>
              </a:lnSpc>
              <a:spcBef>
                <a:spcPct val="0"/>
              </a:spcBef>
            </a:pPr>
            <a:r>
              <a:rPr lang="en-US" sz="14431" dirty="0">
                <a:solidFill>
                  <a:srgbClr val="17161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grpSp>
        <p:nvGrpSpPr>
          <p:cNvPr id="6" name="Group 6"/>
          <p:cNvGrpSpPr/>
          <p:nvPr/>
        </p:nvGrpSpPr>
        <p:grpSpPr>
          <a:xfrm>
            <a:off x="1724524" y="4271885"/>
            <a:ext cx="262733" cy="26273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DD0BC"/>
            </a:solidFill>
          </p:spPr>
        </p:sp>
      </p:grpSp>
      <p:sp>
        <p:nvSpPr>
          <p:cNvPr id="10" name="TextBox 10"/>
          <p:cNvSpPr txBox="1"/>
          <p:nvPr/>
        </p:nvSpPr>
        <p:spPr>
          <a:xfrm>
            <a:off x="1855890" y="1997126"/>
            <a:ext cx="3533276" cy="3146374"/>
          </a:xfrm>
          <a:prstGeom prst="rect">
            <a:avLst/>
          </a:prstGeom>
        </p:spPr>
        <p:txBody>
          <a:bodyPr wrap="square" lIns="0" tIns="0" rIns="0" bIns="0" rtlCol="0" anchor="t">
            <a:spAutoFit/>
          </a:bodyPr>
          <a:lstStyle/>
          <a:p>
            <a:pPr>
              <a:lnSpc>
                <a:spcPts val="8399"/>
              </a:lnSpc>
              <a:spcBef>
                <a:spcPct val="0"/>
              </a:spcBef>
            </a:pPr>
            <a:r>
              <a:rPr lang="en-US" sz="5999" dirty="0">
                <a:solidFill>
                  <a:srgbClr val="171616"/>
                </a:solidFill>
              </a:rPr>
              <a:t>Agenda</a:t>
            </a:r>
          </a:p>
          <a:p>
            <a:pPr>
              <a:lnSpc>
                <a:spcPts val="8399"/>
              </a:lnSpc>
              <a:spcBef>
                <a:spcPct val="0"/>
              </a:spcBef>
            </a:pPr>
            <a:endParaRPr lang="en-US" sz="5999" dirty="0">
              <a:solidFill>
                <a:srgbClr val="171616"/>
              </a:solidFill>
            </a:endParaRPr>
          </a:p>
          <a:p>
            <a:pPr>
              <a:lnSpc>
                <a:spcPts val="8399"/>
              </a:lnSpc>
              <a:spcBef>
                <a:spcPct val="0"/>
              </a:spcBef>
            </a:pPr>
            <a:endParaRPr lang="en-US" sz="5999" dirty="0">
              <a:solidFill>
                <a:srgbClr val="171616"/>
              </a:solidFill>
            </a:endParaRPr>
          </a:p>
        </p:txBody>
      </p:sp>
      <p:sp>
        <p:nvSpPr>
          <p:cNvPr id="11" name="TextBox 11"/>
          <p:cNvSpPr txBox="1"/>
          <p:nvPr/>
        </p:nvSpPr>
        <p:spPr>
          <a:xfrm>
            <a:off x="2387649" y="4186081"/>
            <a:ext cx="6161422" cy="421782"/>
          </a:xfrm>
          <a:prstGeom prst="rect">
            <a:avLst/>
          </a:prstGeom>
        </p:spPr>
        <p:txBody>
          <a:bodyPr lIns="0" tIns="0" rIns="0" bIns="0" rtlCol="0" anchor="t">
            <a:spAutoFit/>
          </a:bodyPr>
          <a:lstStyle/>
          <a:p>
            <a:pPr>
              <a:lnSpc>
                <a:spcPts val="3359"/>
              </a:lnSpc>
              <a:spcBef>
                <a:spcPct val="0"/>
              </a:spcBef>
            </a:pPr>
            <a:r>
              <a:rPr lang="en-US" sz="2800" dirty="0">
                <a:solidFill>
                  <a:srgbClr val="171616"/>
                </a:solidFill>
              </a:rPr>
              <a:t>Introduction &amp; Background</a:t>
            </a:r>
          </a:p>
        </p:txBody>
      </p:sp>
      <p:grpSp>
        <p:nvGrpSpPr>
          <p:cNvPr id="12" name="Group 12"/>
          <p:cNvGrpSpPr/>
          <p:nvPr/>
        </p:nvGrpSpPr>
        <p:grpSpPr>
          <a:xfrm>
            <a:off x="1724524" y="5329196"/>
            <a:ext cx="262733" cy="262733"/>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DD0BC"/>
            </a:solidFill>
          </p:spPr>
        </p:sp>
      </p:grpSp>
      <p:sp>
        <p:nvSpPr>
          <p:cNvPr id="14" name="TextBox 14"/>
          <p:cNvSpPr txBox="1"/>
          <p:nvPr/>
        </p:nvSpPr>
        <p:spPr>
          <a:xfrm>
            <a:off x="2387649" y="5243392"/>
            <a:ext cx="6161422" cy="421782"/>
          </a:xfrm>
          <a:prstGeom prst="rect">
            <a:avLst/>
          </a:prstGeom>
        </p:spPr>
        <p:txBody>
          <a:bodyPr lIns="0" tIns="0" rIns="0" bIns="0" rtlCol="0" anchor="t">
            <a:spAutoFit/>
          </a:bodyPr>
          <a:lstStyle/>
          <a:p>
            <a:pPr>
              <a:lnSpc>
                <a:spcPts val="3359"/>
              </a:lnSpc>
              <a:spcBef>
                <a:spcPct val="0"/>
              </a:spcBef>
            </a:pPr>
            <a:r>
              <a:rPr lang="en-US" sz="2800" dirty="0">
                <a:solidFill>
                  <a:srgbClr val="171616"/>
                </a:solidFill>
              </a:rPr>
              <a:t>Data Overview</a:t>
            </a:r>
          </a:p>
        </p:txBody>
      </p:sp>
      <p:grpSp>
        <p:nvGrpSpPr>
          <p:cNvPr id="15" name="Group 15"/>
          <p:cNvGrpSpPr/>
          <p:nvPr/>
        </p:nvGrpSpPr>
        <p:grpSpPr>
          <a:xfrm>
            <a:off x="1724524" y="6386507"/>
            <a:ext cx="262733" cy="262733"/>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DD0BC"/>
            </a:solidFill>
          </p:spPr>
        </p:sp>
      </p:grpSp>
      <p:sp>
        <p:nvSpPr>
          <p:cNvPr id="17" name="TextBox 17"/>
          <p:cNvSpPr txBox="1"/>
          <p:nvPr/>
        </p:nvSpPr>
        <p:spPr>
          <a:xfrm>
            <a:off x="2387649" y="6300703"/>
            <a:ext cx="6161422" cy="421782"/>
          </a:xfrm>
          <a:prstGeom prst="rect">
            <a:avLst/>
          </a:prstGeom>
        </p:spPr>
        <p:txBody>
          <a:bodyPr lIns="0" tIns="0" rIns="0" bIns="0" rtlCol="0" anchor="t">
            <a:spAutoFit/>
          </a:bodyPr>
          <a:lstStyle/>
          <a:p>
            <a:pPr>
              <a:lnSpc>
                <a:spcPts val="3359"/>
              </a:lnSpc>
              <a:spcBef>
                <a:spcPct val="0"/>
              </a:spcBef>
            </a:pPr>
            <a:r>
              <a:rPr lang="en-US" sz="2800" dirty="0">
                <a:solidFill>
                  <a:srgbClr val="171616"/>
                </a:solidFill>
              </a:rPr>
              <a:t>Key Findings</a:t>
            </a:r>
          </a:p>
        </p:txBody>
      </p:sp>
      <p:grpSp>
        <p:nvGrpSpPr>
          <p:cNvPr id="18" name="Group 18"/>
          <p:cNvGrpSpPr/>
          <p:nvPr/>
        </p:nvGrpSpPr>
        <p:grpSpPr>
          <a:xfrm>
            <a:off x="1724524" y="7443817"/>
            <a:ext cx="262733" cy="26273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DD0BC"/>
            </a:solidFill>
          </p:spPr>
        </p:sp>
      </p:grpSp>
      <p:sp>
        <p:nvSpPr>
          <p:cNvPr id="20" name="TextBox 20"/>
          <p:cNvSpPr txBox="1"/>
          <p:nvPr/>
        </p:nvSpPr>
        <p:spPr>
          <a:xfrm>
            <a:off x="2387649" y="7358013"/>
            <a:ext cx="6161422" cy="419667"/>
          </a:xfrm>
          <a:prstGeom prst="rect">
            <a:avLst/>
          </a:prstGeom>
        </p:spPr>
        <p:txBody>
          <a:bodyPr lIns="0" tIns="0" rIns="0" bIns="0" rtlCol="0" anchor="t">
            <a:spAutoFit/>
          </a:bodyPr>
          <a:lstStyle/>
          <a:p>
            <a:pPr>
              <a:lnSpc>
                <a:spcPts val="3359"/>
              </a:lnSpc>
              <a:spcBef>
                <a:spcPct val="0"/>
              </a:spcBef>
            </a:pPr>
            <a:r>
              <a:rPr lang="en-US" sz="2800" dirty="0">
                <a:solidFill>
                  <a:srgbClr val="171616"/>
                </a:solidFill>
              </a:rPr>
              <a:t>Conclusion</a:t>
            </a:r>
          </a:p>
        </p:txBody>
      </p:sp>
      <p:pic>
        <p:nvPicPr>
          <p:cNvPr id="1026" name="Picture 2" descr="white dog and gray cat hugging each other on grass">
            <a:extLst>
              <a:ext uri="{FF2B5EF4-FFF2-40B4-BE49-F238E27FC236}">
                <a16:creationId xmlns:a16="http://schemas.microsoft.com/office/drawing/2014/main" id="{46E2C862-874B-8C4B-CBA5-D37258AEC5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85" r="20800"/>
          <a:stretch/>
        </p:blipFill>
        <p:spPr bwMode="auto">
          <a:xfrm>
            <a:off x="9738931" y="1408500"/>
            <a:ext cx="8551817" cy="747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8" name="TextBox 8"/>
          <p:cNvSpPr txBox="1"/>
          <p:nvPr/>
        </p:nvSpPr>
        <p:spPr>
          <a:xfrm>
            <a:off x="4361833" y="4151625"/>
            <a:ext cx="9564334" cy="1031308"/>
          </a:xfrm>
          <a:prstGeom prst="rect">
            <a:avLst/>
          </a:prstGeom>
        </p:spPr>
        <p:txBody>
          <a:bodyPr wrap="square" lIns="0" tIns="0" rIns="0" bIns="0" rtlCol="0" anchor="t">
            <a:spAutoFit/>
          </a:bodyPr>
          <a:lstStyle/>
          <a:p>
            <a:pPr>
              <a:lnSpc>
                <a:spcPts val="8399"/>
              </a:lnSpc>
              <a:spcBef>
                <a:spcPct val="0"/>
              </a:spcBef>
            </a:pPr>
            <a:r>
              <a:rPr lang="en-US" sz="6600" dirty="0">
                <a:solidFill>
                  <a:srgbClr val="171616"/>
                </a:solidFill>
              </a:rPr>
              <a:t>Introduction &amp; Background</a:t>
            </a:r>
          </a:p>
        </p:txBody>
      </p:sp>
      <p:sp>
        <p:nvSpPr>
          <p:cNvPr id="9" name="TextBox 9"/>
          <p:cNvSpPr txBox="1"/>
          <p:nvPr/>
        </p:nvSpPr>
        <p:spPr>
          <a:xfrm>
            <a:off x="10857704" y="5795876"/>
            <a:ext cx="7125495" cy="1421351"/>
          </a:xfrm>
          <a:prstGeom prst="rect">
            <a:avLst/>
          </a:prstGeom>
        </p:spPr>
        <p:txBody>
          <a:bodyPr wrap="square" lIns="0" tIns="0" rIns="0" bIns="0" rtlCol="0" anchor="t">
            <a:spAutoFit/>
          </a:bodyPr>
          <a:lstStyle/>
          <a:p>
            <a:pPr>
              <a:lnSpc>
                <a:spcPts val="2239"/>
              </a:lnSpc>
              <a:spcBef>
                <a:spcPct val="0"/>
              </a:spcBef>
            </a:pPr>
            <a:r>
              <a:rPr lang="en-US" sz="2400" dirty="0">
                <a:solidFill>
                  <a:srgbClr val="171616"/>
                </a:solidFill>
              </a:rPr>
              <a:t>The purpose of this presentation is to uncover valuable insights into cat and dog breeds, their popularity, characteristics, and pricing. By leveraging data analytics, we aim to provide a deeper understanding of what makes certain pet breeds stand out in the pet market</a:t>
            </a:r>
          </a:p>
        </p:txBody>
      </p:sp>
      <p:grpSp>
        <p:nvGrpSpPr>
          <p:cNvPr id="13" name="Group 12">
            <a:extLst>
              <a:ext uri="{FF2B5EF4-FFF2-40B4-BE49-F238E27FC236}">
                <a16:creationId xmlns:a16="http://schemas.microsoft.com/office/drawing/2014/main" id="{1A92E217-6CCD-E183-2977-8A77FAD7E03B}"/>
              </a:ext>
            </a:extLst>
          </p:cNvPr>
          <p:cNvGrpSpPr/>
          <p:nvPr/>
        </p:nvGrpSpPr>
        <p:grpSpPr>
          <a:xfrm>
            <a:off x="10630120" y="7622230"/>
            <a:ext cx="3278629" cy="859730"/>
            <a:chOff x="10857705" y="7574275"/>
            <a:chExt cx="3278629" cy="859730"/>
          </a:xfrm>
        </p:grpSpPr>
        <p:grpSp>
          <p:nvGrpSpPr>
            <p:cNvPr id="10" name="Group 10"/>
            <p:cNvGrpSpPr/>
            <p:nvPr/>
          </p:nvGrpSpPr>
          <p:grpSpPr>
            <a:xfrm>
              <a:off x="10857705" y="7574275"/>
              <a:ext cx="3278629" cy="859730"/>
              <a:chOff x="0" y="0"/>
              <a:chExt cx="7826849" cy="2052375"/>
            </a:xfrm>
          </p:grpSpPr>
          <p:sp>
            <p:nvSpPr>
              <p:cNvPr id="11" name="Freeform 11"/>
              <p:cNvSpPr/>
              <p:nvPr/>
            </p:nvSpPr>
            <p:spPr>
              <a:xfrm>
                <a:off x="0" y="0"/>
                <a:ext cx="7826849" cy="2052375"/>
              </a:xfrm>
              <a:custGeom>
                <a:avLst/>
                <a:gdLst/>
                <a:ahLst/>
                <a:cxnLst/>
                <a:rect l="l" t="t" r="r" b="b"/>
                <a:pathLst>
                  <a:path w="7826849" h="2052375">
                    <a:moveTo>
                      <a:pt x="0" y="0"/>
                    </a:moveTo>
                    <a:lnTo>
                      <a:pt x="7826849" y="0"/>
                    </a:lnTo>
                    <a:lnTo>
                      <a:pt x="7826849" y="2052375"/>
                    </a:lnTo>
                    <a:lnTo>
                      <a:pt x="0" y="2052375"/>
                    </a:lnTo>
                    <a:close/>
                  </a:path>
                </a:pathLst>
              </a:custGeom>
              <a:solidFill>
                <a:srgbClr val="DDD0BC"/>
              </a:solidFill>
            </p:spPr>
          </p:sp>
        </p:grpSp>
        <p:sp>
          <p:nvSpPr>
            <p:cNvPr id="12" name="TextBox 12"/>
            <p:cNvSpPr txBox="1"/>
            <p:nvPr/>
          </p:nvSpPr>
          <p:spPr>
            <a:xfrm>
              <a:off x="10857705" y="7841263"/>
              <a:ext cx="3278629" cy="321691"/>
            </a:xfrm>
            <a:prstGeom prst="rect">
              <a:avLst/>
            </a:prstGeom>
          </p:spPr>
          <p:txBody>
            <a:bodyPr lIns="0" tIns="0" rIns="0" bIns="0" rtlCol="0" anchor="t">
              <a:spAutoFit/>
            </a:bodyPr>
            <a:lstStyle/>
            <a:p>
              <a:pPr algn="ctr">
                <a:lnSpc>
                  <a:spcPts val="2520"/>
                </a:lnSpc>
                <a:spcBef>
                  <a:spcPct val="0"/>
                </a:spcBef>
              </a:pPr>
              <a:r>
                <a:rPr lang="en-US" sz="2400" spc="226" dirty="0">
                  <a:solidFill>
                    <a:srgbClr val="000000"/>
                  </a:solidFill>
                </a:rPr>
                <a:t>Purpose</a:t>
              </a:r>
            </a:p>
          </p:txBody>
        </p:sp>
      </p:grpSp>
      <p:grpSp>
        <p:nvGrpSpPr>
          <p:cNvPr id="14" name="Group 13">
            <a:extLst>
              <a:ext uri="{FF2B5EF4-FFF2-40B4-BE49-F238E27FC236}">
                <a16:creationId xmlns:a16="http://schemas.microsoft.com/office/drawing/2014/main" id="{5F84CA16-152C-3BDA-8CE0-4FB7B26090CC}"/>
              </a:ext>
            </a:extLst>
          </p:cNvPr>
          <p:cNvGrpSpPr/>
          <p:nvPr/>
        </p:nvGrpSpPr>
        <p:grpSpPr>
          <a:xfrm>
            <a:off x="2133600" y="5970935"/>
            <a:ext cx="3278629" cy="859730"/>
            <a:chOff x="10857705" y="7574275"/>
            <a:chExt cx="3278629" cy="859730"/>
          </a:xfrm>
        </p:grpSpPr>
        <p:grpSp>
          <p:nvGrpSpPr>
            <p:cNvPr id="15" name="Group 10">
              <a:extLst>
                <a:ext uri="{FF2B5EF4-FFF2-40B4-BE49-F238E27FC236}">
                  <a16:creationId xmlns:a16="http://schemas.microsoft.com/office/drawing/2014/main" id="{5700AE5D-2388-3B59-8E5C-188A78C46CA2}"/>
                </a:ext>
              </a:extLst>
            </p:cNvPr>
            <p:cNvGrpSpPr/>
            <p:nvPr/>
          </p:nvGrpSpPr>
          <p:grpSpPr>
            <a:xfrm>
              <a:off x="10857705" y="7574275"/>
              <a:ext cx="3278629" cy="859730"/>
              <a:chOff x="0" y="0"/>
              <a:chExt cx="7826849" cy="2052375"/>
            </a:xfrm>
          </p:grpSpPr>
          <p:sp>
            <p:nvSpPr>
              <p:cNvPr id="17" name="Freeform 11">
                <a:extLst>
                  <a:ext uri="{FF2B5EF4-FFF2-40B4-BE49-F238E27FC236}">
                    <a16:creationId xmlns:a16="http://schemas.microsoft.com/office/drawing/2014/main" id="{81090F44-62C4-C274-9FDF-DEC29C007C3F}"/>
                  </a:ext>
                </a:extLst>
              </p:cNvPr>
              <p:cNvSpPr/>
              <p:nvPr/>
            </p:nvSpPr>
            <p:spPr>
              <a:xfrm>
                <a:off x="0" y="0"/>
                <a:ext cx="7826849" cy="2052375"/>
              </a:xfrm>
              <a:custGeom>
                <a:avLst/>
                <a:gdLst/>
                <a:ahLst/>
                <a:cxnLst/>
                <a:rect l="l" t="t" r="r" b="b"/>
                <a:pathLst>
                  <a:path w="7826849" h="2052375">
                    <a:moveTo>
                      <a:pt x="0" y="0"/>
                    </a:moveTo>
                    <a:lnTo>
                      <a:pt x="7826849" y="0"/>
                    </a:lnTo>
                    <a:lnTo>
                      <a:pt x="7826849" y="2052375"/>
                    </a:lnTo>
                    <a:lnTo>
                      <a:pt x="0" y="2052375"/>
                    </a:lnTo>
                    <a:close/>
                  </a:path>
                </a:pathLst>
              </a:custGeom>
              <a:solidFill>
                <a:srgbClr val="DDD0BC"/>
              </a:solidFill>
            </p:spPr>
            <p:txBody>
              <a:bodyPr/>
              <a:lstStyle/>
              <a:p>
                <a:endParaRPr lang="en-TH" dirty="0"/>
              </a:p>
            </p:txBody>
          </p:sp>
        </p:grpSp>
        <p:sp>
          <p:nvSpPr>
            <p:cNvPr id="16" name="TextBox 12">
              <a:extLst>
                <a:ext uri="{FF2B5EF4-FFF2-40B4-BE49-F238E27FC236}">
                  <a16:creationId xmlns:a16="http://schemas.microsoft.com/office/drawing/2014/main" id="{202D06B1-FF31-7FAC-1698-69E8228F5104}"/>
                </a:ext>
              </a:extLst>
            </p:cNvPr>
            <p:cNvSpPr txBox="1"/>
            <p:nvPr/>
          </p:nvSpPr>
          <p:spPr>
            <a:xfrm>
              <a:off x="10857705" y="7841263"/>
              <a:ext cx="3278629" cy="335220"/>
            </a:xfrm>
            <a:prstGeom prst="rect">
              <a:avLst/>
            </a:prstGeom>
          </p:spPr>
          <p:txBody>
            <a:bodyPr lIns="0" tIns="0" rIns="0" bIns="0" rtlCol="0" anchor="t">
              <a:spAutoFit/>
            </a:bodyPr>
            <a:lstStyle/>
            <a:p>
              <a:pPr algn="ctr">
                <a:lnSpc>
                  <a:spcPts val="2520"/>
                </a:lnSpc>
                <a:spcBef>
                  <a:spcPct val="0"/>
                </a:spcBef>
              </a:pPr>
              <a:r>
                <a:rPr lang="en-US" sz="2800" spc="226" dirty="0">
                  <a:solidFill>
                    <a:srgbClr val="000000"/>
                  </a:solidFill>
                </a:rPr>
                <a:t>Objective</a:t>
              </a:r>
            </a:p>
          </p:txBody>
        </p:sp>
      </p:grpSp>
      <p:sp>
        <p:nvSpPr>
          <p:cNvPr id="20" name="TextBox 19">
            <a:extLst>
              <a:ext uri="{FF2B5EF4-FFF2-40B4-BE49-F238E27FC236}">
                <a16:creationId xmlns:a16="http://schemas.microsoft.com/office/drawing/2014/main" id="{73FF1951-45FE-56F2-7212-C256822639F4}"/>
              </a:ext>
            </a:extLst>
          </p:cNvPr>
          <p:cNvSpPr txBox="1"/>
          <p:nvPr/>
        </p:nvSpPr>
        <p:spPr>
          <a:xfrm>
            <a:off x="1972491" y="1784335"/>
            <a:ext cx="7937988" cy="1938992"/>
          </a:xfrm>
          <a:prstGeom prst="rect">
            <a:avLst/>
          </a:prstGeom>
          <a:noFill/>
        </p:spPr>
        <p:txBody>
          <a:bodyPr wrap="square">
            <a:spAutoFit/>
          </a:bodyPr>
          <a:lstStyle/>
          <a:p>
            <a:r>
              <a:rPr lang="en-US" sz="2400" dirty="0">
                <a:ea typeface="Open Sans" panose="020B0606030504020204" pitchFamily="34" charset="0"/>
                <a:cs typeface="Open Sans" panose="020B0606030504020204" pitchFamily="34" charset="0"/>
              </a:rPr>
              <a:t>Understanding the preferences and trends in pet breeds is not only of interest to pet enthusiasts but also to businesses in the pet industry. Whether you're a pet lover, a breeder, or a pet retailer, these insights can guide decision-making and offer a glimpse into the world of our cherished animal companions</a:t>
            </a:r>
            <a:endParaRPr lang="en-TH" sz="2400" dirty="0">
              <a:ea typeface="Open Sans" panose="020B0606030504020204" pitchFamily="34" charset="0"/>
              <a:cs typeface="Open Sans" panose="020B0606030504020204" pitchFamily="34" charset="0"/>
            </a:endParaRPr>
          </a:p>
        </p:txBody>
      </p:sp>
      <p:grpSp>
        <p:nvGrpSpPr>
          <p:cNvPr id="21" name="Group 20">
            <a:extLst>
              <a:ext uri="{FF2B5EF4-FFF2-40B4-BE49-F238E27FC236}">
                <a16:creationId xmlns:a16="http://schemas.microsoft.com/office/drawing/2014/main" id="{FCD219A5-A370-AAD5-9E02-E1E4C7C6DA0A}"/>
              </a:ext>
            </a:extLst>
          </p:cNvPr>
          <p:cNvGrpSpPr/>
          <p:nvPr/>
        </p:nvGrpSpPr>
        <p:grpSpPr>
          <a:xfrm>
            <a:off x="2133600" y="700333"/>
            <a:ext cx="3278629" cy="859730"/>
            <a:chOff x="10857705" y="7574275"/>
            <a:chExt cx="3278629" cy="859730"/>
          </a:xfrm>
        </p:grpSpPr>
        <p:grpSp>
          <p:nvGrpSpPr>
            <p:cNvPr id="22" name="Group 10">
              <a:extLst>
                <a:ext uri="{FF2B5EF4-FFF2-40B4-BE49-F238E27FC236}">
                  <a16:creationId xmlns:a16="http://schemas.microsoft.com/office/drawing/2014/main" id="{948691E4-39D2-60E2-8CF7-9D7FE76E5C3F}"/>
                </a:ext>
              </a:extLst>
            </p:cNvPr>
            <p:cNvGrpSpPr/>
            <p:nvPr/>
          </p:nvGrpSpPr>
          <p:grpSpPr>
            <a:xfrm>
              <a:off x="10857705" y="7574275"/>
              <a:ext cx="3278629" cy="859730"/>
              <a:chOff x="0" y="0"/>
              <a:chExt cx="7826849" cy="2052375"/>
            </a:xfrm>
          </p:grpSpPr>
          <p:sp>
            <p:nvSpPr>
              <p:cNvPr id="24" name="Freeform 11">
                <a:extLst>
                  <a:ext uri="{FF2B5EF4-FFF2-40B4-BE49-F238E27FC236}">
                    <a16:creationId xmlns:a16="http://schemas.microsoft.com/office/drawing/2014/main" id="{F25E1A44-E765-86F0-D1AC-6F6F8EBDD3DC}"/>
                  </a:ext>
                </a:extLst>
              </p:cNvPr>
              <p:cNvSpPr/>
              <p:nvPr/>
            </p:nvSpPr>
            <p:spPr>
              <a:xfrm>
                <a:off x="0" y="0"/>
                <a:ext cx="7826849" cy="2052375"/>
              </a:xfrm>
              <a:custGeom>
                <a:avLst/>
                <a:gdLst/>
                <a:ahLst/>
                <a:cxnLst/>
                <a:rect l="l" t="t" r="r" b="b"/>
                <a:pathLst>
                  <a:path w="7826849" h="2052375">
                    <a:moveTo>
                      <a:pt x="0" y="0"/>
                    </a:moveTo>
                    <a:lnTo>
                      <a:pt x="7826849" y="0"/>
                    </a:lnTo>
                    <a:lnTo>
                      <a:pt x="7826849" y="2052375"/>
                    </a:lnTo>
                    <a:lnTo>
                      <a:pt x="0" y="2052375"/>
                    </a:lnTo>
                    <a:close/>
                  </a:path>
                </a:pathLst>
              </a:custGeom>
              <a:solidFill>
                <a:srgbClr val="DDD0BC"/>
              </a:solidFill>
            </p:spPr>
          </p:sp>
        </p:grpSp>
        <p:sp>
          <p:nvSpPr>
            <p:cNvPr id="23" name="TextBox 12">
              <a:extLst>
                <a:ext uri="{FF2B5EF4-FFF2-40B4-BE49-F238E27FC236}">
                  <a16:creationId xmlns:a16="http://schemas.microsoft.com/office/drawing/2014/main" id="{B3AFEFDF-DC2C-2588-B670-18AA0CA22BD0}"/>
                </a:ext>
              </a:extLst>
            </p:cNvPr>
            <p:cNvSpPr txBox="1"/>
            <p:nvPr/>
          </p:nvSpPr>
          <p:spPr>
            <a:xfrm>
              <a:off x="10857705" y="7841263"/>
              <a:ext cx="3278629" cy="335220"/>
            </a:xfrm>
            <a:prstGeom prst="rect">
              <a:avLst/>
            </a:prstGeom>
          </p:spPr>
          <p:txBody>
            <a:bodyPr lIns="0" tIns="0" rIns="0" bIns="0" rtlCol="0" anchor="t">
              <a:spAutoFit/>
            </a:bodyPr>
            <a:lstStyle/>
            <a:p>
              <a:pPr algn="ctr">
                <a:lnSpc>
                  <a:spcPts val="2520"/>
                </a:lnSpc>
                <a:spcBef>
                  <a:spcPct val="0"/>
                </a:spcBef>
              </a:pPr>
              <a:r>
                <a:rPr lang="en-US" sz="2800" spc="226" dirty="0">
                  <a:solidFill>
                    <a:srgbClr val="000000"/>
                  </a:solidFill>
                </a:rPr>
                <a:t>Importance</a:t>
              </a:r>
            </a:p>
          </p:txBody>
        </p:sp>
      </p:grpSp>
      <p:sp>
        <p:nvSpPr>
          <p:cNvPr id="25" name="TextBox 24">
            <a:extLst>
              <a:ext uri="{FF2B5EF4-FFF2-40B4-BE49-F238E27FC236}">
                <a16:creationId xmlns:a16="http://schemas.microsoft.com/office/drawing/2014/main" id="{6CBD74F3-7D23-C85D-ABB4-607ABFCE21F8}"/>
              </a:ext>
            </a:extLst>
          </p:cNvPr>
          <p:cNvSpPr txBox="1"/>
          <p:nvPr/>
        </p:nvSpPr>
        <p:spPr>
          <a:xfrm>
            <a:off x="1676400" y="7226637"/>
            <a:ext cx="7937988" cy="2308324"/>
          </a:xfrm>
          <a:prstGeom prst="rect">
            <a:avLst/>
          </a:prstGeom>
          <a:noFill/>
        </p:spPr>
        <p:txBody>
          <a:bodyPr wrap="square">
            <a:spAutoFit/>
          </a:bodyPr>
          <a:lstStyle/>
          <a:p>
            <a:r>
              <a:rPr lang="en-US" sz="2400" dirty="0">
                <a:ea typeface="Open Sans" panose="020B0606030504020204" pitchFamily="34" charset="0"/>
                <a:cs typeface="Open Sans" panose="020B0606030504020204" pitchFamily="34" charset="0"/>
              </a:rPr>
              <a:t>By the end of this presentation, we aim to provide you with a comprehensive view of the pet breed market, the factors that influence popularity, and pricing trends for both cat and dog breeds. These insights can offer valuable guidance for pet breed enthusiasts, pet businesses, and anyone curious about the diverse world of pets.</a:t>
            </a:r>
            <a:endParaRPr lang="en-TH" sz="2400" dirty="0">
              <a:ea typeface="Open Sans" panose="020B0606030504020204" pitchFamily="34" charset="0"/>
              <a:cs typeface="Open Sans" panose="020B0606030504020204" pitchFamily="34" charset="0"/>
            </a:endParaRPr>
          </a:p>
        </p:txBody>
      </p:sp>
      <p:grpSp>
        <p:nvGrpSpPr>
          <p:cNvPr id="26" name="Group 25">
            <a:extLst>
              <a:ext uri="{FF2B5EF4-FFF2-40B4-BE49-F238E27FC236}">
                <a16:creationId xmlns:a16="http://schemas.microsoft.com/office/drawing/2014/main" id="{2A2284C9-86FA-6581-8000-D661BC777656}"/>
              </a:ext>
            </a:extLst>
          </p:cNvPr>
          <p:cNvGrpSpPr/>
          <p:nvPr/>
        </p:nvGrpSpPr>
        <p:grpSpPr>
          <a:xfrm>
            <a:off x="10630120" y="2999235"/>
            <a:ext cx="3278629" cy="859730"/>
            <a:chOff x="10857705" y="7574275"/>
            <a:chExt cx="3278629" cy="859730"/>
          </a:xfrm>
        </p:grpSpPr>
        <p:grpSp>
          <p:nvGrpSpPr>
            <p:cNvPr id="27" name="Group 10">
              <a:extLst>
                <a:ext uri="{FF2B5EF4-FFF2-40B4-BE49-F238E27FC236}">
                  <a16:creationId xmlns:a16="http://schemas.microsoft.com/office/drawing/2014/main" id="{1BC31EA1-2970-A40E-8C05-50777CBBB498}"/>
                </a:ext>
              </a:extLst>
            </p:cNvPr>
            <p:cNvGrpSpPr/>
            <p:nvPr/>
          </p:nvGrpSpPr>
          <p:grpSpPr>
            <a:xfrm>
              <a:off x="10857705" y="7574275"/>
              <a:ext cx="3278629" cy="859730"/>
              <a:chOff x="0" y="0"/>
              <a:chExt cx="7826849" cy="2052375"/>
            </a:xfrm>
          </p:grpSpPr>
          <p:sp>
            <p:nvSpPr>
              <p:cNvPr id="29" name="Freeform 11">
                <a:extLst>
                  <a:ext uri="{FF2B5EF4-FFF2-40B4-BE49-F238E27FC236}">
                    <a16:creationId xmlns:a16="http://schemas.microsoft.com/office/drawing/2014/main" id="{1CC58548-9FE2-B4B4-5927-63916FEB210F}"/>
                  </a:ext>
                </a:extLst>
              </p:cNvPr>
              <p:cNvSpPr/>
              <p:nvPr/>
            </p:nvSpPr>
            <p:spPr>
              <a:xfrm>
                <a:off x="0" y="0"/>
                <a:ext cx="7826849" cy="2052375"/>
              </a:xfrm>
              <a:custGeom>
                <a:avLst/>
                <a:gdLst/>
                <a:ahLst/>
                <a:cxnLst/>
                <a:rect l="l" t="t" r="r" b="b"/>
                <a:pathLst>
                  <a:path w="7826849" h="2052375">
                    <a:moveTo>
                      <a:pt x="0" y="0"/>
                    </a:moveTo>
                    <a:lnTo>
                      <a:pt x="7826849" y="0"/>
                    </a:lnTo>
                    <a:lnTo>
                      <a:pt x="7826849" y="2052375"/>
                    </a:lnTo>
                    <a:lnTo>
                      <a:pt x="0" y="2052375"/>
                    </a:lnTo>
                    <a:close/>
                  </a:path>
                </a:pathLst>
              </a:custGeom>
              <a:solidFill>
                <a:srgbClr val="DDD0BC"/>
              </a:solidFill>
            </p:spPr>
          </p:sp>
        </p:grpSp>
        <p:sp>
          <p:nvSpPr>
            <p:cNvPr id="28" name="TextBox 12">
              <a:extLst>
                <a:ext uri="{FF2B5EF4-FFF2-40B4-BE49-F238E27FC236}">
                  <a16:creationId xmlns:a16="http://schemas.microsoft.com/office/drawing/2014/main" id="{32C4D1D9-E5CA-D000-3AE5-02ED8392955F}"/>
                </a:ext>
              </a:extLst>
            </p:cNvPr>
            <p:cNvSpPr txBox="1"/>
            <p:nvPr/>
          </p:nvSpPr>
          <p:spPr>
            <a:xfrm>
              <a:off x="10857705" y="7841263"/>
              <a:ext cx="3278629" cy="335220"/>
            </a:xfrm>
            <a:prstGeom prst="rect">
              <a:avLst/>
            </a:prstGeom>
          </p:spPr>
          <p:txBody>
            <a:bodyPr lIns="0" tIns="0" rIns="0" bIns="0" rtlCol="0" anchor="t">
              <a:spAutoFit/>
            </a:bodyPr>
            <a:lstStyle/>
            <a:p>
              <a:pPr algn="ctr">
                <a:lnSpc>
                  <a:spcPts val="2520"/>
                </a:lnSpc>
                <a:spcBef>
                  <a:spcPct val="0"/>
                </a:spcBef>
              </a:pPr>
              <a:r>
                <a:rPr lang="en-US" sz="2800" spc="226" dirty="0">
                  <a:solidFill>
                    <a:srgbClr val="000000"/>
                  </a:solidFill>
                </a:rPr>
                <a:t>Key Metrics</a:t>
              </a:r>
            </a:p>
          </p:txBody>
        </p:sp>
      </p:grpSp>
      <p:sp>
        <p:nvSpPr>
          <p:cNvPr id="31" name="TextBox 30">
            <a:extLst>
              <a:ext uri="{FF2B5EF4-FFF2-40B4-BE49-F238E27FC236}">
                <a16:creationId xmlns:a16="http://schemas.microsoft.com/office/drawing/2014/main" id="{38DE9D02-920E-6C3F-FA78-A04067AFF18C}"/>
              </a:ext>
            </a:extLst>
          </p:cNvPr>
          <p:cNvSpPr txBox="1"/>
          <p:nvPr/>
        </p:nvSpPr>
        <p:spPr>
          <a:xfrm>
            <a:off x="10614171" y="255334"/>
            <a:ext cx="6161422" cy="2677656"/>
          </a:xfrm>
          <a:prstGeom prst="rect">
            <a:avLst/>
          </a:prstGeom>
          <a:noFill/>
        </p:spPr>
        <p:txBody>
          <a:bodyPr wrap="square">
            <a:spAutoFit/>
          </a:bodyPr>
          <a:lstStyle/>
          <a:p>
            <a:r>
              <a:rPr lang="en-US" sz="2400" i="0" dirty="0">
                <a:effectLst/>
                <a:ea typeface="Open Sans" panose="020B0606030504020204" pitchFamily="34" charset="0"/>
                <a:cs typeface="Open Sans" panose="020B0606030504020204" pitchFamily="34" charset="0"/>
              </a:rPr>
              <a:t>-</a:t>
            </a:r>
            <a:r>
              <a:rPr lang="en-US" sz="2400" dirty="0">
                <a:ea typeface="Open Sans" panose="020B0606030504020204" pitchFamily="34" charset="0"/>
                <a:cs typeface="Open Sans" panose="020B0606030504020204" pitchFamily="34" charset="0"/>
              </a:rPr>
              <a:t> </a:t>
            </a:r>
            <a:r>
              <a:rPr lang="en-US" sz="2400" i="0" dirty="0">
                <a:effectLst/>
                <a:ea typeface="Open Sans" panose="020B0606030504020204" pitchFamily="34" charset="0"/>
                <a:cs typeface="Open Sans" panose="020B0606030504020204" pitchFamily="34" charset="0"/>
              </a:rPr>
              <a:t>Total Number </a:t>
            </a:r>
          </a:p>
          <a:p>
            <a:r>
              <a:rPr lang="en-US" sz="2400" dirty="0">
                <a:ea typeface="Open Sans" panose="020B0606030504020204" pitchFamily="34" charset="0"/>
                <a:cs typeface="Open Sans" panose="020B0606030504020204" pitchFamily="34" charset="0"/>
              </a:rPr>
              <a:t>-</a:t>
            </a:r>
            <a:r>
              <a:rPr lang="en-US" sz="2400" dirty="0">
                <a:solidFill>
                  <a:srgbClr val="171616"/>
                </a:solidFill>
                <a:ea typeface="Open Sans" panose="020B0606030504020204" pitchFamily="34" charset="0"/>
                <a:cs typeface="Open Sans" panose="020B0606030504020204" pitchFamily="34" charset="0"/>
              </a:rPr>
              <a:t> Top 10 cat/dog breeds/ popularity (US) </a:t>
            </a:r>
          </a:p>
          <a:p>
            <a:r>
              <a:rPr lang="en-US" sz="2400" i="0" dirty="0">
                <a:effectLst/>
                <a:ea typeface="Open Sans" panose="020B0606030504020204" pitchFamily="34" charset="0"/>
                <a:cs typeface="Open Sans" panose="020B0606030504020204" pitchFamily="34" charset="0"/>
              </a:rPr>
              <a:t>- Common Temperaments Among Top 10</a:t>
            </a:r>
          </a:p>
          <a:p>
            <a:r>
              <a:rPr lang="en-US" sz="2400" dirty="0">
                <a:ea typeface="Open Sans" panose="020B0606030504020204" pitchFamily="34" charset="0"/>
                <a:cs typeface="Open Sans" panose="020B0606030504020204" pitchFamily="34" charset="0"/>
              </a:rPr>
              <a:t>- </a:t>
            </a:r>
            <a:r>
              <a:rPr lang="en-US" sz="2400" dirty="0">
                <a:solidFill>
                  <a:srgbClr val="171616"/>
                </a:solidFill>
                <a:ea typeface="Open Sans" panose="020B0606030504020204" pitchFamily="34" charset="0"/>
                <a:cs typeface="Open Sans" panose="020B0606030504020204" pitchFamily="34" charset="0"/>
              </a:rPr>
              <a:t>Most sold Cat Breeds</a:t>
            </a:r>
          </a:p>
          <a:p>
            <a:r>
              <a:rPr lang="en-US" sz="2400" dirty="0">
                <a:solidFill>
                  <a:srgbClr val="171616"/>
                </a:solidFill>
                <a:ea typeface="Open Sans" panose="020B0606030504020204" pitchFamily="34" charset="0"/>
                <a:cs typeface="Open Sans" panose="020B0606030504020204" pitchFamily="34" charset="0"/>
              </a:rPr>
              <a:t>- </a:t>
            </a:r>
            <a:r>
              <a:rPr lang="en-US" sz="2400" i="0" dirty="0">
                <a:effectLst/>
                <a:ea typeface="Open Sans" panose="020B0606030504020204" pitchFamily="34" charset="0"/>
                <a:cs typeface="Open Sans" panose="020B0606030504020204" pitchFamily="34" charset="0"/>
              </a:rPr>
              <a:t>Common Temperaments most sold</a:t>
            </a:r>
            <a:endParaRPr lang="en-US" sz="2400" dirty="0">
              <a:ea typeface="Open Sans" panose="020B0606030504020204" pitchFamily="34" charset="0"/>
              <a:cs typeface="Open Sans" panose="020B0606030504020204" pitchFamily="34" charset="0"/>
            </a:endParaRPr>
          </a:p>
          <a:p>
            <a:r>
              <a:rPr lang="en-US" sz="2400" i="0" dirty="0">
                <a:effectLst/>
                <a:ea typeface="Open Sans" panose="020B0606030504020204" pitchFamily="34" charset="0"/>
                <a:cs typeface="Open Sans" panose="020B0606030504020204" pitchFamily="34" charset="0"/>
              </a:rPr>
              <a:t>- Price Analysis </a:t>
            </a:r>
          </a:p>
          <a:p>
            <a:r>
              <a:rPr lang="en-US" sz="2400" dirty="0">
                <a:ea typeface="Open Sans" panose="020B0606030504020204" pitchFamily="34" charset="0"/>
                <a:cs typeface="Open Sans" panose="020B0606030504020204" pitchFamily="34" charset="0"/>
              </a:rPr>
              <a:t>- Fur type and Group</a:t>
            </a:r>
            <a:endParaRPr lang="en-TH" sz="2400" dirty="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4" name="Group 4"/>
          <p:cNvGrpSpPr/>
          <p:nvPr/>
        </p:nvGrpSpPr>
        <p:grpSpPr>
          <a:xfrm>
            <a:off x="0" y="0"/>
            <a:ext cx="977412" cy="977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7" name="TextBox 7"/>
          <p:cNvSpPr txBox="1"/>
          <p:nvPr/>
        </p:nvSpPr>
        <p:spPr>
          <a:xfrm>
            <a:off x="1371600" y="148111"/>
            <a:ext cx="10820400" cy="991938"/>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Total Number of Cat and Dog Breeds</a:t>
            </a:r>
          </a:p>
        </p:txBody>
      </p:sp>
      <p:graphicFrame>
        <p:nvGraphicFramePr>
          <p:cNvPr id="14" name="Chart 13">
            <a:extLst>
              <a:ext uri="{FF2B5EF4-FFF2-40B4-BE49-F238E27FC236}">
                <a16:creationId xmlns:a16="http://schemas.microsoft.com/office/drawing/2014/main" id="{11AB8BD8-26B1-04BB-5690-FF0506E4E54A}"/>
              </a:ext>
            </a:extLst>
          </p:cNvPr>
          <p:cNvGraphicFramePr/>
          <p:nvPr>
            <p:extLst>
              <p:ext uri="{D42A27DB-BD31-4B8C-83A1-F6EECF244321}">
                <p14:modId xmlns:p14="http://schemas.microsoft.com/office/powerpoint/2010/main" val="2932823901"/>
              </p:ext>
            </p:extLst>
          </p:nvPr>
        </p:nvGraphicFramePr>
        <p:xfrm>
          <a:off x="3048000" y="1371917"/>
          <a:ext cx="13182600" cy="812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447800" y="169931"/>
            <a:ext cx="12268200" cy="990720"/>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Top 10 cat breeds/ popularity (US)</a:t>
            </a:r>
            <a:r>
              <a:rPr lang="en-US" sz="4800" dirty="0">
                <a:solidFill>
                  <a:srgbClr val="171616"/>
                </a:solidFill>
                <a:latin typeface="Raleway"/>
              </a:rPr>
              <a:t>	</a:t>
            </a:r>
          </a:p>
        </p:txBody>
      </p:sp>
      <p:graphicFrame>
        <p:nvGraphicFramePr>
          <p:cNvPr id="16" name="Chart 15">
            <a:extLst>
              <a:ext uri="{FF2B5EF4-FFF2-40B4-BE49-F238E27FC236}">
                <a16:creationId xmlns:a16="http://schemas.microsoft.com/office/drawing/2014/main" id="{6FC83E9B-97E8-CB67-101F-BA26B88E1BF1}"/>
              </a:ext>
            </a:extLst>
          </p:cNvPr>
          <p:cNvGraphicFramePr/>
          <p:nvPr>
            <p:extLst>
              <p:ext uri="{D42A27DB-BD31-4B8C-83A1-F6EECF244321}">
                <p14:modId xmlns:p14="http://schemas.microsoft.com/office/powerpoint/2010/main" val="3071553381"/>
              </p:ext>
            </p:extLst>
          </p:nvPr>
        </p:nvGraphicFramePr>
        <p:xfrm>
          <a:off x="3048000" y="1079500"/>
          <a:ext cx="13792200" cy="812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828800" y="3032313"/>
            <a:ext cx="4572000" cy="4222374"/>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Common Temperaments Among Top 10 Breeds/ Cats</a:t>
            </a:r>
          </a:p>
        </p:txBody>
      </p:sp>
      <p:graphicFrame>
        <p:nvGraphicFramePr>
          <p:cNvPr id="28" name="Table 27">
            <a:extLst>
              <a:ext uri="{FF2B5EF4-FFF2-40B4-BE49-F238E27FC236}">
                <a16:creationId xmlns:a16="http://schemas.microsoft.com/office/drawing/2014/main" id="{75A240A1-B060-D590-AE7D-3CE9F9422DD3}"/>
              </a:ext>
            </a:extLst>
          </p:cNvPr>
          <p:cNvGraphicFramePr>
            <a:graphicFrameLocks noGrp="1"/>
          </p:cNvGraphicFramePr>
          <p:nvPr>
            <p:extLst>
              <p:ext uri="{D42A27DB-BD31-4B8C-83A1-F6EECF244321}">
                <p14:modId xmlns:p14="http://schemas.microsoft.com/office/powerpoint/2010/main" val="1144892563"/>
              </p:ext>
            </p:extLst>
          </p:nvPr>
        </p:nvGraphicFramePr>
        <p:xfrm>
          <a:off x="8001000" y="1784350"/>
          <a:ext cx="9144000" cy="6718300"/>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3410216759"/>
                    </a:ext>
                  </a:extLst>
                </a:gridCol>
                <a:gridCol w="6629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Top 10 Breeds/ Cats</a:t>
                      </a:r>
                      <a:endParaRPr lang="en-TH" sz="1800" b="1" dirty="0">
                        <a:latin typeface="+mn-lt"/>
                        <a:ea typeface="Open Sans" panose="020B0606030504020204" pitchFamily="34" charset="0"/>
                        <a:cs typeface="Open Sans" panose="020B0606030504020204" pitchFamily="34" charset="0"/>
                      </a:endParaRPr>
                    </a:p>
                  </a:txBody>
                  <a:tcPr/>
                </a:tc>
                <a:tc>
                  <a:txBody>
                    <a:bodyPr/>
                    <a:lstStyle/>
                    <a:p>
                      <a:pPr algn="ctr"/>
                      <a:r>
                        <a:rPr lang="en-US" sz="1800" b="1" i="0" kern="1200" dirty="0">
                          <a:solidFill>
                            <a:schemeClr val="tx1"/>
                          </a:solidFill>
                          <a:effectLst/>
                          <a:latin typeface="+mn-lt"/>
                          <a:ea typeface="Open Sans" panose="020B0606030504020204" pitchFamily="34" charset="0"/>
                          <a:cs typeface="Open Sans" panose="020B0606030504020204" pitchFamily="34" charset="0"/>
                        </a:rPr>
                        <a:t>Common Temperaments</a:t>
                      </a:r>
                      <a:endParaRPr lang="en-TH" sz="1800" dirty="0">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72854483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American Wirehair</a:t>
                      </a:r>
                    </a:p>
                  </a:txBody>
                  <a:tcPr marL="9525" marR="9525" marT="9525" marB="0" anchor="b"/>
                </a:tc>
                <a:tc>
                  <a:txBody>
                    <a:bodyPr/>
                    <a:lstStyle/>
                    <a:p>
                      <a:pPr algn="l" fontAlgn="b"/>
                      <a:r>
                        <a:rPr lang="en-US" sz="1600" b="0" i="0" u="none" strike="noStrike" dirty="0">
                          <a:solidFill>
                            <a:srgbClr val="000000"/>
                          </a:solidFill>
                          <a:effectLst/>
                          <a:latin typeface="+mn-lt"/>
                        </a:rPr>
                        <a:t> Affectionate, Curious, Gentle, Intelligent, Interactive, Lively, Loyal, Playful, Sensible, Social</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Korat</a:t>
                      </a:r>
                    </a:p>
                  </a:txBody>
                  <a:tcPr marL="9525" marR="9525" marT="9525" marB="0" anchor="b"/>
                </a:tc>
                <a:tc>
                  <a:txBody>
                    <a:bodyPr/>
                    <a:lstStyle/>
                    <a:p>
                      <a:pPr algn="l" fontAlgn="b"/>
                      <a:r>
                        <a:rPr lang="en-US" sz="1600" b="0" i="0" u="none" strike="noStrike" dirty="0">
                          <a:solidFill>
                            <a:srgbClr val="000000"/>
                          </a:solidFill>
                          <a:effectLst/>
                          <a:latin typeface="+mn-lt"/>
                        </a:rPr>
                        <a:t> Affectionate, Friendly, Gentle, Intelligent, Playful, Quiet</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LaPerm</a:t>
                      </a:r>
                    </a:p>
                  </a:txBody>
                  <a:tcPr marL="9525" marR="9525" marT="9525" marB="0" anchor="b"/>
                </a:tc>
                <a:tc>
                  <a:txBody>
                    <a:bodyPr/>
                    <a:lstStyle/>
                    <a:p>
                      <a:pPr algn="l" fontAlgn="b"/>
                      <a:r>
                        <a:rPr lang="en-US" sz="1600" b="0" i="0" u="none" strike="noStrike" dirty="0">
                          <a:solidFill>
                            <a:srgbClr val="000000"/>
                          </a:solidFill>
                          <a:effectLst/>
                          <a:latin typeface="+mn-lt"/>
                        </a:rPr>
                        <a:t> Intelligent, Clever, Active, Gentle</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Burmilla</a:t>
                      </a:r>
                    </a:p>
                  </a:txBody>
                  <a:tcPr marL="9525" marR="9525" marT="9525" marB="0" anchor="b"/>
                </a:tc>
                <a:tc>
                  <a:txBody>
                    <a:bodyPr/>
                    <a:lstStyle/>
                    <a:p>
                      <a:pPr algn="l" fontAlgn="b"/>
                      <a:r>
                        <a:rPr lang="en-US" sz="1600" b="0" i="0" u="none" strike="noStrike" dirty="0">
                          <a:solidFill>
                            <a:srgbClr val="000000"/>
                          </a:solidFill>
                          <a:effectLst/>
                          <a:latin typeface="+mn-lt"/>
                        </a:rPr>
                        <a:t> Easygoing, Friendly, Intelligent, Lively, Playful, Social</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Turkish Van</a:t>
                      </a:r>
                    </a:p>
                  </a:txBody>
                  <a:tcPr marL="9525" marR="9525" marT="9525" marB="0" anchor="b"/>
                </a:tc>
                <a:tc>
                  <a:txBody>
                    <a:bodyPr/>
                    <a:lstStyle/>
                    <a:p>
                      <a:pPr algn="l" fontAlgn="b"/>
                      <a:r>
                        <a:rPr lang="en-US" sz="1600" b="0" i="0" u="none" strike="noStrike" dirty="0">
                          <a:solidFill>
                            <a:srgbClr val="000000"/>
                          </a:solidFill>
                          <a:effectLst/>
                          <a:latin typeface="+mn-lt"/>
                        </a:rPr>
                        <a:t> Agile, Intelligent, Loyal, Playful, Energetic</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Bobtail</a:t>
                      </a:r>
                    </a:p>
                  </a:txBody>
                  <a:tcPr marL="9525" marR="9525" marT="9525" marB="0" anchor="b"/>
                </a:tc>
                <a:tc>
                  <a:txBody>
                    <a:bodyPr/>
                    <a:lstStyle/>
                    <a:p>
                      <a:pPr algn="l" fontAlgn="b"/>
                      <a:r>
                        <a:rPr lang="en-US" sz="1600" b="0" i="0" u="none" strike="noStrike" dirty="0">
                          <a:solidFill>
                            <a:srgbClr val="000000"/>
                          </a:solidFill>
                          <a:effectLst/>
                          <a:latin typeface="+mn-lt"/>
                        </a:rPr>
                        <a:t> Intelligent, Interactive, Lively, Playful, Sensitive</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Havana</a:t>
                      </a:r>
                    </a:p>
                  </a:txBody>
                  <a:tcPr marL="9525" marR="9525" marT="9525" marB="0" anchor="b"/>
                </a:tc>
                <a:tc>
                  <a:txBody>
                    <a:bodyPr/>
                    <a:lstStyle/>
                    <a:p>
                      <a:pPr algn="l" fontAlgn="b"/>
                      <a:r>
                        <a:rPr lang="en-US" sz="1600" b="0" i="0" u="none" strike="noStrike" dirty="0">
                          <a:solidFill>
                            <a:srgbClr val="000000"/>
                          </a:solidFill>
                          <a:effectLst/>
                          <a:latin typeface="+mn-lt"/>
                        </a:rPr>
                        <a:t> Affectionate, Curious, Demanding, Friendly, Intelligent, Playful</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Bombay</a:t>
                      </a:r>
                    </a:p>
                  </a:txBody>
                  <a:tcPr marL="9525" marR="9525" marT="9525" marB="0" anchor="b"/>
                </a:tc>
                <a:tc>
                  <a:txBody>
                    <a:bodyPr/>
                    <a:lstStyle/>
                    <a:p>
                      <a:pPr algn="l" fontAlgn="b"/>
                      <a:r>
                        <a:rPr lang="en-US" sz="1600" b="0" i="0" u="none" strike="noStrike" dirty="0">
                          <a:solidFill>
                            <a:srgbClr val="000000"/>
                          </a:solidFill>
                          <a:effectLst/>
                          <a:latin typeface="+mn-lt"/>
                        </a:rPr>
                        <a:t> Affectionate, Dependent, Gentle, Intelligent, Playful</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Ragamuffin</a:t>
                      </a:r>
                    </a:p>
                  </a:txBody>
                  <a:tcPr marL="9525" marR="9525" marT="9525" marB="0" anchor="b"/>
                </a:tc>
                <a:tc>
                  <a:txBody>
                    <a:bodyPr/>
                    <a:lstStyle/>
                    <a:p>
                      <a:pPr algn="l" fontAlgn="b"/>
                      <a:r>
                        <a:rPr lang="en-US" sz="1600" b="0" i="0" u="none" strike="noStrike" dirty="0">
                          <a:solidFill>
                            <a:srgbClr val="000000"/>
                          </a:solidFill>
                          <a:effectLst/>
                          <a:latin typeface="+mn-lt"/>
                        </a:rPr>
                        <a:t> Affectionate, Friendly, Gentle, Calm</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Balinese</a:t>
                      </a:r>
                    </a:p>
                  </a:txBody>
                  <a:tcPr marL="9525" marR="9525" marT="9525" marB="0" anchor="b"/>
                </a:tc>
                <a:tc>
                  <a:txBody>
                    <a:bodyPr/>
                    <a:lstStyle/>
                    <a:p>
                      <a:pPr algn="l" fontAlgn="b"/>
                      <a:r>
                        <a:rPr lang="en-US" sz="1600" b="0" i="0" u="none" strike="noStrike" dirty="0">
                          <a:solidFill>
                            <a:srgbClr val="000000"/>
                          </a:solidFill>
                          <a:effectLst/>
                          <a:latin typeface="+mn-lt"/>
                        </a:rPr>
                        <a:t> Affectionate, Intelligent, Playful</a:t>
                      </a:r>
                    </a:p>
                  </a:txBody>
                  <a:tcPr marL="9525" marR="9525" marT="9525" marB="0" anchor="b"/>
                </a:tc>
                <a:extLst>
                  <a:ext uri="{0D108BD9-81ED-4DB2-BD59-A6C34878D82A}">
                    <a16:rowId xmlns:a16="http://schemas.microsoft.com/office/drawing/2014/main" val="212853436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9" name="TextBox 9"/>
          <p:cNvSpPr txBox="1"/>
          <p:nvPr/>
        </p:nvSpPr>
        <p:spPr>
          <a:xfrm>
            <a:off x="1392685" y="427027"/>
            <a:ext cx="7993632" cy="1031308"/>
          </a:xfrm>
          <a:prstGeom prst="rect">
            <a:avLst/>
          </a:prstGeom>
        </p:spPr>
        <p:txBody>
          <a:bodyPr wrap="square" lIns="0" tIns="0" rIns="0" bIns="0" rtlCol="0" anchor="t">
            <a:spAutoFit/>
          </a:bodyPr>
          <a:lstStyle/>
          <a:p>
            <a:pPr>
              <a:lnSpc>
                <a:spcPts val="8399"/>
              </a:lnSpc>
              <a:spcBef>
                <a:spcPct val="0"/>
              </a:spcBef>
            </a:pPr>
            <a:r>
              <a:rPr lang="en-US" sz="6000" dirty="0">
                <a:solidFill>
                  <a:srgbClr val="171616"/>
                </a:solidFill>
              </a:rPr>
              <a:t>Most sold Cat Breeds</a:t>
            </a:r>
          </a:p>
        </p:txBody>
      </p:sp>
      <p:graphicFrame>
        <p:nvGraphicFramePr>
          <p:cNvPr id="14" name="Chart 13">
            <a:extLst>
              <a:ext uri="{FF2B5EF4-FFF2-40B4-BE49-F238E27FC236}">
                <a16:creationId xmlns:a16="http://schemas.microsoft.com/office/drawing/2014/main" id="{BE4C6E77-40E7-1F19-C98D-138798727D07}"/>
              </a:ext>
            </a:extLst>
          </p:cNvPr>
          <p:cNvGraphicFramePr/>
          <p:nvPr>
            <p:extLst>
              <p:ext uri="{D42A27DB-BD31-4B8C-83A1-F6EECF244321}">
                <p14:modId xmlns:p14="http://schemas.microsoft.com/office/powerpoint/2010/main" val="696401048"/>
              </p:ext>
            </p:extLst>
          </p:nvPr>
        </p:nvGraphicFramePr>
        <p:xfrm>
          <a:off x="3048000" y="1310238"/>
          <a:ext cx="12192000" cy="812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676400" y="3056229"/>
            <a:ext cx="5760773" cy="3124830"/>
          </a:xfrm>
          <a:prstGeom prst="rect">
            <a:avLst/>
          </a:prstGeom>
        </p:spPr>
        <p:txBody>
          <a:bodyPr wrap="square" lIns="0" tIns="0" rIns="0" bIns="0" rtlCol="0" anchor="t">
            <a:spAutoFit/>
          </a:bodyPr>
          <a:lstStyle/>
          <a:p>
            <a:pPr>
              <a:lnSpc>
                <a:spcPts val="8399"/>
              </a:lnSpc>
              <a:spcBef>
                <a:spcPct val="0"/>
              </a:spcBef>
            </a:pPr>
            <a:r>
              <a:rPr lang="en-US" sz="5400" dirty="0">
                <a:solidFill>
                  <a:srgbClr val="171616"/>
                </a:solidFill>
              </a:rPr>
              <a:t>Common Temperaments</a:t>
            </a:r>
          </a:p>
          <a:p>
            <a:pPr>
              <a:lnSpc>
                <a:spcPts val="8399"/>
              </a:lnSpc>
              <a:spcBef>
                <a:spcPct val="0"/>
              </a:spcBef>
            </a:pPr>
            <a:r>
              <a:rPr lang="en-US" sz="5400" dirty="0">
                <a:solidFill>
                  <a:srgbClr val="171616"/>
                </a:solidFill>
              </a:rPr>
              <a:t>From most sold cat</a:t>
            </a:r>
          </a:p>
        </p:txBody>
      </p:sp>
      <p:graphicFrame>
        <p:nvGraphicFramePr>
          <p:cNvPr id="28" name="Table 27">
            <a:extLst>
              <a:ext uri="{FF2B5EF4-FFF2-40B4-BE49-F238E27FC236}">
                <a16:creationId xmlns:a16="http://schemas.microsoft.com/office/drawing/2014/main" id="{75A240A1-B060-D590-AE7D-3CE9F9422DD3}"/>
              </a:ext>
            </a:extLst>
          </p:cNvPr>
          <p:cNvGraphicFramePr>
            <a:graphicFrameLocks noGrp="1"/>
          </p:cNvGraphicFramePr>
          <p:nvPr>
            <p:extLst>
              <p:ext uri="{D42A27DB-BD31-4B8C-83A1-F6EECF244321}">
                <p14:modId xmlns:p14="http://schemas.microsoft.com/office/powerpoint/2010/main" val="60844623"/>
              </p:ext>
            </p:extLst>
          </p:nvPr>
        </p:nvGraphicFramePr>
        <p:xfrm>
          <a:off x="8001000" y="1784350"/>
          <a:ext cx="9144000" cy="6718300"/>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3410216759"/>
                    </a:ext>
                  </a:extLst>
                </a:gridCol>
                <a:gridCol w="6629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Top 10 Breeds/ Cats</a:t>
                      </a:r>
                      <a:endParaRPr lang="en-TH" b="1" dirty="0">
                        <a:latin typeface="+mn-lt"/>
                        <a:ea typeface="Open Sans" panose="020B0606030504020204" pitchFamily="34" charset="0"/>
                        <a:cs typeface="Open Sans" panose="020B0606030504020204" pitchFamily="34" charset="0"/>
                      </a:endParaRPr>
                    </a:p>
                  </a:txBody>
                  <a:tcPr/>
                </a:tc>
                <a:tc>
                  <a:txBody>
                    <a:bodyPr/>
                    <a:lstStyle/>
                    <a:p>
                      <a:pPr algn="ctr"/>
                      <a:r>
                        <a:rPr lang="en-US" sz="1800" b="1" i="0" kern="1200" dirty="0">
                          <a:solidFill>
                            <a:schemeClr val="tx1"/>
                          </a:solidFill>
                          <a:effectLst/>
                          <a:latin typeface="+mn-lt"/>
                          <a:ea typeface="Open Sans" panose="020B0606030504020204" pitchFamily="34" charset="0"/>
                          <a:cs typeface="Open Sans" panose="020B0606030504020204" pitchFamily="34" charset="0"/>
                        </a:rPr>
                        <a:t>Common Temperaments</a:t>
                      </a:r>
                      <a:endParaRPr lang="en-TH" dirty="0">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728544832"/>
                  </a:ext>
                </a:extLst>
              </a:tr>
              <a:tr h="627635">
                <a:tc>
                  <a:txBody>
                    <a:bodyPr/>
                    <a:lstStyle/>
                    <a:p>
                      <a:pPr algn="ctr" fontAlgn="b"/>
                      <a:r>
                        <a:rPr lang="en-US" sz="1800" b="0" i="0" u="none" strike="noStrike" dirty="0">
                          <a:solidFill>
                            <a:srgbClr val="000000"/>
                          </a:solidFill>
                          <a:effectLst/>
                          <a:latin typeface="+mn-lt"/>
                        </a:rPr>
                        <a:t>Pixie-Bob</a:t>
                      </a:r>
                    </a:p>
                  </a:txBody>
                  <a:tcPr marL="9525" marR="9525" marT="9525" marB="0" anchor="b"/>
                </a:tc>
                <a:tc>
                  <a:txBody>
                    <a:bodyPr/>
                    <a:lstStyle/>
                    <a:p>
                      <a:pPr algn="l" fontAlgn="b"/>
                      <a:r>
                        <a:rPr lang="en-US" sz="1600" b="0" i="0" u="none" strike="noStrike" dirty="0">
                          <a:solidFill>
                            <a:srgbClr val="000000"/>
                          </a:solidFill>
                          <a:effectLst/>
                          <a:latin typeface="+mn-lt"/>
                        </a:rPr>
                        <a:t>  Affectionate, Social, Intelligent, Loyal</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800" b="0" i="0" u="none" strike="noStrike" dirty="0">
                          <a:solidFill>
                            <a:srgbClr val="000000"/>
                          </a:solidFill>
                          <a:effectLst/>
                          <a:latin typeface="+mn-lt"/>
                        </a:rPr>
                        <a:t>Mixed Breed</a:t>
                      </a:r>
                    </a:p>
                  </a:txBody>
                  <a:tcPr marL="9525" marR="9525" marT="9525" marB="0" anchor="b"/>
                </a:tc>
                <a:tc>
                  <a:txBody>
                    <a:bodyPr/>
                    <a:lstStyle/>
                    <a:p>
                      <a:pPr algn="l" fontAlgn="b"/>
                      <a:r>
                        <a:rPr lang="en-TH" sz="1600" b="0" i="0" u="none" strike="noStrike" dirty="0">
                          <a:solidFill>
                            <a:srgbClr val="000000"/>
                          </a:solidFill>
                          <a:effectLst/>
                          <a:latin typeface="+mn-lt"/>
                        </a:rPr>
                        <a:t> N/A</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800" b="0" i="0" u="none" strike="noStrike" dirty="0">
                          <a:solidFill>
                            <a:srgbClr val="000000"/>
                          </a:solidFill>
                          <a:effectLst/>
                          <a:latin typeface="+mn-lt"/>
                        </a:rPr>
                        <a:t>Dilute Tortoiseshell</a:t>
                      </a:r>
                    </a:p>
                  </a:txBody>
                  <a:tcPr marL="9525" marR="9525" marT="9525" marB="0" anchor="b"/>
                </a:tc>
                <a:tc>
                  <a:txBody>
                    <a:bodyPr/>
                    <a:lstStyle/>
                    <a:p>
                      <a:pPr algn="l" fontAlgn="b"/>
                      <a:r>
                        <a:rPr lang="en-US" sz="1600" b="0" i="0" u="none" strike="noStrike" dirty="0">
                          <a:solidFill>
                            <a:srgbClr val="000000"/>
                          </a:solidFill>
                          <a:effectLst/>
                          <a:latin typeface="+mn-lt"/>
                        </a:rPr>
                        <a:t>  Active, Curious, Easygoing, Playful, Calm</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800" b="0" i="0" u="none" strike="noStrike" dirty="0">
                          <a:solidFill>
                            <a:srgbClr val="000000"/>
                          </a:solidFill>
                          <a:effectLst/>
                          <a:latin typeface="+mn-lt"/>
                        </a:rPr>
                        <a:t>Tortoiseshell</a:t>
                      </a:r>
                    </a:p>
                  </a:txBody>
                  <a:tcPr marL="9525" marR="9525" marT="9525" marB="0" anchor="b"/>
                </a:tc>
                <a:tc>
                  <a:txBody>
                    <a:bodyPr/>
                    <a:lstStyle/>
                    <a:p>
                      <a:pPr algn="l" fontAlgn="b"/>
                      <a:r>
                        <a:rPr lang="en-US" sz="1600" b="0" i="0" u="none" strike="noStrike" dirty="0">
                          <a:solidFill>
                            <a:srgbClr val="000000"/>
                          </a:solidFill>
                          <a:effectLst/>
                          <a:latin typeface="+mn-lt"/>
                        </a:rPr>
                        <a:t>  Active, Curious, Easygoing, Playful, Calm</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800" b="0" i="0" u="none" strike="noStrike" dirty="0">
                          <a:solidFill>
                            <a:srgbClr val="000000"/>
                          </a:solidFill>
                          <a:effectLst/>
                          <a:latin typeface="+mn-lt"/>
                        </a:rPr>
                        <a:t>Tuxedo</a:t>
                      </a:r>
                    </a:p>
                  </a:txBody>
                  <a:tcPr marL="9525" marR="9525" marT="9525" marB="0" anchor="b"/>
                </a:tc>
                <a:tc>
                  <a:txBody>
                    <a:bodyPr/>
                    <a:lstStyle/>
                    <a:p>
                      <a:pPr algn="l" fontAlgn="b"/>
                      <a:r>
                        <a:rPr lang="en-US" sz="1600" b="0" i="0" u="none" strike="noStrike" dirty="0">
                          <a:solidFill>
                            <a:srgbClr val="000000"/>
                          </a:solidFill>
                          <a:effectLst/>
                          <a:latin typeface="+mn-lt"/>
                        </a:rPr>
                        <a:t>  Active, Curious, Easygoing, Playful, Calm</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800" b="0" i="0" u="none" strike="noStrike" dirty="0">
                          <a:solidFill>
                            <a:srgbClr val="000000"/>
                          </a:solidFill>
                          <a:effectLst/>
                          <a:latin typeface="+mn-lt"/>
                        </a:rPr>
                        <a:t>Munchkin</a:t>
                      </a:r>
                    </a:p>
                  </a:txBody>
                  <a:tcPr marL="9525" marR="9525" marT="9525" marB="0" anchor="b"/>
                </a:tc>
                <a:tc>
                  <a:txBody>
                    <a:bodyPr/>
                    <a:lstStyle/>
                    <a:p>
                      <a:pPr algn="l" fontAlgn="b"/>
                      <a:r>
                        <a:rPr lang="en-US" sz="1600" b="0" i="0" u="none" strike="noStrike" dirty="0">
                          <a:solidFill>
                            <a:srgbClr val="000000"/>
                          </a:solidFill>
                          <a:effectLst/>
                          <a:latin typeface="+mn-lt"/>
                        </a:rPr>
                        <a:t>  Agile, Easygoing, Intelligent, Playful</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800" b="0" i="0" u="none" strike="noStrike" dirty="0">
                          <a:solidFill>
                            <a:srgbClr val="000000"/>
                          </a:solidFill>
                          <a:effectLst/>
                          <a:latin typeface="+mn-lt"/>
                        </a:rPr>
                        <a:t>Turkish Van</a:t>
                      </a:r>
                    </a:p>
                  </a:txBody>
                  <a:tcPr marL="9525" marR="9525" marT="9525" marB="0" anchor="b"/>
                </a:tc>
                <a:tc>
                  <a:txBody>
                    <a:bodyPr/>
                    <a:lstStyle/>
                    <a:p>
                      <a:pPr algn="l" fontAlgn="b"/>
                      <a:r>
                        <a:rPr lang="en-US" sz="1600" b="0" i="0" u="none" strike="noStrike" dirty="0">
                          <a:solidFill>
                            <a:srgbClr val="000000"/>
                          </a:solidFill>
                          <a:effectLst/>
                          <a:latin typeface="+mn-lt"/>
                        </a:rPr>
                        <a:t>  Agile, Intelligent, Loyal, Playful, Energetic</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800" b="0" i="0" u="none" strike="noStrike" dirty="0">
                          <a:solidFill>
                            <a:srgbClr val="000000"/>
                          </a:solidFill>
                          <a:effectLst/>
                          <a:latin typeface="+mn-lt"/>
                        </a:rPr>
                        <a:t>Dilute Calico</a:t>
                      </a:r>
                    </a:p>
                  </a:txBody>
                  <a:tcPr marL="9525" marR="9525" marT="9525" marB="0" anchor="b"/>
                </a:tc>
                <a:tc>
                  <a:txBody>
                    <a:bodyPr/>
                    <a:lstStyle/>
                    <a:p>
                      <a:pPr algn="l" fontAlgn="b"/>
                      <a:r>
                        <a:rPr lang="en-US" sz="1600" b="0" i="0" u="none" strike="noStrike" dirty="0">
                          <a:solidFill>
                            <a:srgbClr val="000000"/>
                          </a:solidFill>
                          <a:effectLst/>
                          <a:latin typeface="+mn-lt"/>
                        </a:rPr>
                        <a:t>  Active, Curious, Easygoing, Playful, Calm</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800" b="0" i="0" u="none" strike="noStrike" dirty="0">
                          <a:solidFill>
                            <a:srgbClr val="000000"/>
                          </a:solidFill>
                          <a:effectLst/>
                          <a:latin typeface="+mn-lt"/>
                        </a:rPr>
                        <a:t>Turkish Angora</a:t>
                      </a:r>
                    </a:p>
                  </a:txBody>
                  <a:tcPr marL="9525" marR="9525" marT="9525" marB="0" anchor="b"/>
                </a:tc>
                <a:tc>
                  <a:txBody>
                    <a:bodyPr/>
                    <a:lstStyle/>
                    <a:p>
                      <a:pPr algn="l" fontAlgn="b"/>
                      <a:r>
                        <a:rPr lang="en-US" sz="1600" b="0" i="0" u="none" strike="noStrike" dirty="0">
                          <a:solidFill>
                            <a:srgbClr val="000000"/>
                          </a:solidFill>
                          <a:effectLst/>
                          <a:latin typeface="+mn-lt"/>
                        </a:rPr>
                        <a:t>  Affectionate, Agile, Clever, Gentle, Intelligent, Playful, Social</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800" b="0" i="0" u="none" strike="noStrike" dirty="0">
                          <a:solidFill>
                            <a:srgbClr val="000000"/>
                          </a:solidFill>
                          <a:effectLst/>
                          <a:latin typeface="+mn-lt"/>
                        </a:rPr>
                        <a:t>Cymric</a:t>
                      </a:r>
                    </a:p>
                  </a:txBody>
                  <a:tcPr marL="9525" marR="9525" marT="9525" marB="0" anchor="b"/>
                </a:tc>
                <a:tc>
                  <a:txBody>
                    <a:bodyPr/>
                    <a:lstStyle/>
                    <a:p>
                      <a:pPr algn="l" fontAlgn="b"/>
                      <a:r>
                        <a:rPr lang="en-US" sz="1600" b="0" i="0" u="none" strike="noStrike" dirty="0">
                          <a:solidFill>
                            <a:srgbClr val="000000"/>
                          </a:solidFill>
                          <a:effectLst/>
                          <a:latin typeface="+mn-lt"/>
                        </a:rPr>
                        <a:t>  Gentle, Loyal, Intelligent, Playful</a:t>
                      </a:r>
                    </a:p>
                  </a:txBody>
                  <a:tcPr marL="9525" marR="9525" marT="9525" marB="0" anchor="b"/>
                </a:tc>
                <a:extLst>
                  <a:ext uri="{0D108BD9-81ED-4DB2-BD59-A6C34878D82A}">
                    <a16:rowId xmlns:a16="http://schemas.microsoft.com/office/drawing/2014/main" val="2128534363"/>
                  </a:ext>
                </a:extLst>
              </a:tr>
            </a:tbl>
          </a:graphicData>
        </a:graphic>
      </p:graphicFrame>
    </p:spTree>
    <p:extLst>
      <p:ext uri="{BB962C8B-B14F-4D97-AF65-F5344CB8AC3E}">
        <p14:creationId xmlns:p14="http://schemas.microsoft.com/office/powerpoint/2010/main" val="234081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7412" cy="97741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DDD0BC"/>
            </a:solidFill>
          </p:spPr>
        </p:sp>
      </p:grpSp>
      <p:sp>
        <p:nvSpPr>
          <p:cNvPr id="10" name="TextBox 10"/>
          <p:cNvSpPr txBox="1"/>
          <p:nvPr/>
        </p:nvSpPr>
        <p:spPr>
          <a:xfrm>
            <a:off x="1447800" y="33944"/>
            <a:ext cx="12268200" cy="956865"/>
          </a:xfrm>
          <a:prstGeom prst="rect">
            <a:avLst/>
          </a:prstGeom>
        </p:spPr>
        <p:txBody>
          <a:bodyPr wrap="square" lIns="0" tIns="0" rIns="0" bIns="0" rtlCol="0" anchor="t">
            <a:spAutoFit/>
          </a:bodyPr>
          <a:lstStyle/>
          <a:p>
            <a:pPr>
              <a:lnSpc>
                <a:spcPts val="8399"/>
              </a:lnSpc>
              <a:spcBef>
                <a:spcPct val="0"/>
              </a:spcBef>
            </a:pPr>
            <a:r>
              <a:rPr lang="en-US" sz="4400" dirty="0">
                <a:solidFill>
                  <a:srgbClr val="171616"/>
                </a:solidFill>
              </a:rPr>
              <a:t>Average Cat price for top 10 and most sold Cat </a:t>
            </a:r>
          </a:p>
        </p:txBody>
      </p:sp>
      <p:graphicFrame>
        <p:nvGraphicFramePr>
          <p:cNvPr id="28" name="Table 27">
            <a:extLst>
              <a:ext uri="{FF2B5EF4-FFF2-40B4-BE49-F238E27FC236}">
                <a16:creationId xmlns:a16="http://schemas.microsoft.com/office/drawing/2014/main" id="{75A240A1-B060-D590-AE7D-3CE9F9422DD3}"/>
              </a:ext>
            </a:extLst>
          </p:cNvPr>
          <p:cNvGraphicFramePr>
            <a:graphicFrameLocks noGrp="1"/>
          </p:cNvGraphicFramePr>
          <p:nvPr>
            <p:extLst>
              <p:ext uri="{D42A27DB-BD31-4B8C-83A1-F6EECF244321}">
                <p14:modId xmlns:p14="http://schemas.microsoft.com/office/powerpoint/2010/main" val="30529697"/>
              </p:ext>
            </p:extLst>
          </p:nvPr>
        </p:nvGraphicFramePr>
        <p:xfrm>
          <a:off x="1981200" y="1784350"/>
          <a:ext cx="4921494" cy="6718300"/>
        </p:xfrm>
        <a:graphic>
          <a:graphicData uri="http://schemas.openxmlformats.org/drawingml/2006/table">
            <a:tbl>
              <a:tblPr firstRow="1" bandRow="1">
                <a:tableStyleId>{5940675A-B579-460E-94D1-54222C63F5DA}</a:tableStyleId>
              </a:tblPr>
              <a:tblGrid>
                <a:gridCol w="2483094">
                  <a:extLst>
                    <a:ext uri="{9D8B030D-6E8A-4147-A177-3AD203B41FA5}">
                      <a16:colId xmlns:a16="http://schemas.microsoft.com/office/drawing/2014/main" val="3410216759"/>
                    </a:ext>
                  </a:extLst>
                </a:gridCol>
                <a:gridCol w="2438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Top 10 Breeds/ Cat</a:t>
                      </a:r>
                      <a:endParaRPr lang="en-TH" b="1" dirty="0">
                        <a:latin typeface="+mn-lt"/>
                        <a:ea typeface="Open Sans" panose="020B0606030504020204" pitchFamily="34" charset="0"/>
                        <a:cs typeface="Open Sans" panose="020B0606030504020204" pitchFamily="34" charset="0"/>
                      </a:endParaRPr>
                    </a:p>
                  </a:txBody>
                  <a:tcPr/>
                </a:tc>
                <a:tc>
                  <a:txBody>
                    <a:bodyPr/>
                    <a:lstStyle/>
                    <a:p>
                      <a:pPr algn="ctr"/>
                      <a:r>
                        <a:rPr lang="en-TH" b="1" dirty="0">
                          <a:latin typeface="+mn-lt"/>
                          <a:ea typeface="Open Sans" panose="020B0606030504020204" pitchFamily="34" charset="0"/>
                          <a:cs typeface="Open Sans" panose="020B0606030504020204" pitchFamily="34" charset="0"/>
                        </a:rPr>
                        <a:t>Average price</a:t>
                      </a:r>
                    </a:p>
                  </a:txBody>
                  <a:tcPr/>
                </a:tc>
                <a:extLst>
                  <a:ext uri="{0D108BD9-81ED-4DB2-BD59-A6C34878D82A}">
                    <a16:rowId xmlns:a16="http://schemas.microsoft.com/office/drawing/2014/main" val="272854483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American Wirehair</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1000</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Korat</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600</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LaPerm</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500</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Burmilla</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600</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Turkish Van</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500</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Bobtail</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800</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Havana</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900</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Bombay</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500</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Ragamuffin</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1000</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600" b="0" i="0" u="none" strike="noStrike" dirty="0">
                          <a:solidFill>
                            <a:srgbClr val="000000"/>
                          </a:solidFill>
                          <a:effectLst/>
                          <a:latin typeface="+mn-lt"/>
                          <a:ea typeface="Open Sans" panose="020B0606030504020204" pitchFamily="34" charset="0"/>
                          <a:cs typeface="Open Sans" panose="020B0606030504020204" pitchFamily="34" charset="0"/>
                        </a:rPr>
                        <a:t>Balinese</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1300</a:t>
                      </a:r>
                    </a:p>
                  </a:txBody>
                  <a:tcPr marL="9525" marR="9525" marT="9525" marB="0" anchor="b"/>
                </a:tc>
                <a:extLst>
                  <a:ext uri="{0D108BD9-81ED-4DB2-BD59-A6C34878D82A}">
                    <a16:rowId xmlns:a16="http://schemas.microsoft.com/office/drawing/2014/main" val="2128534363"/>
                  </a:ext>
                </a:extLst>
              </a:tr>
            </a:tbl>
          </a:graphicData>
        </a:graphic>
      </p:graphicFrame>
      <p:graphicFrame>
        <p:nvGraphicFramePr>
          <p:cNvPr id="5" name="Table 4">
            <a:extLst>
              <a:ext uri="{FF2B5EF4-FFF2-40B4-BE49-F238E27FC236}">
                <a16:creationId xmlns:a16="http://schemas.microsoft.com/office/drawing/2014/main" id="{608A885A-C410-42A1-CBA2-E49CCB392B27}"/>
              </a:ext>
            </a:extLst>
          </p:cNvPr>
          <p:cNvGraphicFramePr>
            <a:graphicFrameLocks noGrp="1"/>
          </p:cNvGraphicFramePr>
          <p:nvPr>
            <p:extLst>
              <p:ext uri="{D42A27DB-BD31-4B8C-83A1-F6EECF244321}">
                <p14:modId xmlns:p14="http://schemas.microsoft.com/office/powerpoint/2010/main" val="3429187563"/>
              </p:ext>
            </p:extLst>
          </p:nvPr>
        </p:nvGraphicFramePr>
        <p:xfrm>
          <a:off x="10591800" y="1784350"/>
          <a:ext cx="4921494" cy="6718300"/>
        </p:xfrm>
        <a:graphic>
          <a:graphicData uri="http://schemas.openxmlformats.org/drawingml/2006/table">
            <a:tbl>
              <a:tblPr firstRow="1" bandRow="1">
                <a:tableStyleId>{5940675A-B579-460E-94D1-54222C63F5DA}</a:tableStyleId>
              </a:tblPr>
              <a:tblGrid>
                <a:gridCol w="2483094">
                  <a:extLst>
                    <a:ext uri="{9D8B030D-6E8A-4147-A177-3AD203B41FA5}">
                      <a16:colId xmlns:a16="http://schemas.microsoft.com/office/drawing/2014/main" val="3410216759"/>
                    </a:ext>
                  </a:extLst>
                </a:gridCol>
                <a:gridCol w="2438400">
                  <a:extLst>
                    <a:ext uri="{9D8B030D-6E8A-4147-A177-3AD203B41FA5}">
                      <a16:colId xmlns:a16="http://schemas.microsoft.com/office/drawing/2014/main" val="2727374207"/>
                    </a:ext>
                  </a:extLst>
                </a:gridCol>
              </a:tblGrid>
              <a:tr h="441950">
                <a:tc>
                  <a:txBody>
                    <a:bodyPr/>
                    <a:lstStyle/>
                    <a:p>
                      <a:pPr algn="ctr"/>
                      <a:r>
                        <a:rPr lang="en-US" sz="1800" b="1" dirty="0">
                          <a:solidFill>
                            <a:srgbClr val="171616"/>
                          </a:solidFill>
                          <a:latin typeface="+mn-lt"/>
                          <a:ea typeface="Open Sans" panose="020B0606030504020204" pitchFamily="34" charset="0"/>
                          <a:cs typeface="Open Sans" panose="020B0606030504020204" pitchFamily="34" charset="0"/>
                        </a:rPr>
                        <a:t>Most sold Cat</a:t>
                      </a:r>
                      <a:endParaRPr lang="en-TH" b="1" dirty="0">
                        <a:latin typeface="+mn-lt"/>
                        <a:ea typeface="Open Sans" panose="020B0606030504020204" pitchFamily="34" charset="0"/>
                        <a:cs typeface="Open Sans" panose="020B0606030504020204" pitchFamily="34" charset="0"/>
                      </a:endParaRPr>
                    </a:p>
                  </a:txBody>
                  <a:tcPr/>
                </a:tc>
                <a:tc>
                  <a:txBody>
                    <a:bodyPr/>
                    <a:lstStyle/>
                    <a:p>
                      <a:pPr algn="ctr"/>
                      <a:r>
                        <a:rPr lang="en-TH" b="1" dirty="0">
                          <a:latin typeface="+mn-lt"/>
                          <a:ea typeface="Open Sans" panose="020B0606030504020204" pitchFamily="34" charset="0"/>
                          <a:cs typeface="Open Sans" panose="020B0606030504020204" pitchFamily="34" charset="0"/>
                        </a:rPr>
                        <a:t>Average price</a:t>
                      </a:r>
                    </a:p>
                  </a:txBody>
                  <a:tcPr/>
                </a:tc>
                <a:extLst>
                  <a:ext uri="{0D108BD9-81ED-4DB2-BD59-A6C34878D82A}">
                    <a16:rowId xmlns:a16="http://schemas.microsoft.com/office/drawing/2014/main" val="2728544832"/>
                  </a:ext>
                </a:extLst>
              </a:tr>
              <a:tr h="627635">
                <a:tc>
                  <a:txBody>
                    <a:bodyPr/>
                    <a:lstStyle/>
                    <a:p>
                      <a:pPr algn="ctr" fontAlgn="b"/>
                      <a:r>
                        <a:rPr lang="en-US" sz="1800" b="0" i="0" u="none" strike="noStrike" dirty="0">
                          <a:solidFill>
                            <a:srgbClr val="000000"/>
                          </a:solidFill>
                          <a:effectLst/>
                          <a:latin typeface="+mn-lt"/>
                        </a:rPr>
                        <a:t>Pixie-Bob</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700</a:t>
                      </a:r>
                    </a:p>
                  </a:txBody>
                  <a:tcPr marL="9525" marR="9525" marT="9525" marB="0" anchor="b"/>
                </a:tc>
                <a:extLst>
                  <a:ext uri="{0D108BD9-81ED-4DB2-BD59-A6C34878D82A}">
                    <a16:rowId xmlns:a16="http://schemas.microsoft.com/office/drawing/2014/main" val="2545727008"/>
                  </a:ext>
                </a:extLst>
              </a:tr>
              <a:tr h="627635">
                <a:tc>
                  <a:txBody>
                    <a:bodyPr/>
                    <a:lstStyle/>
                    <a:p>
                      <a:pPr algn="ctr" fontAlgn="b"/>
                      <a:r>
                        <a:rPr lang="en-US" sz="1800" b="0" i="0" u="none" strike="noStrike" dirty="0">
                          <a:solidFill>
                            <a:srgbClr val="000000"/>
                          </a:solidFill>
                          <a:effectLst/>
                          <a:latin typeface="+mn-lt"/>
                        </a:rPr>
                        <a:t>Mixed Breed</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N/A</a:t>
                      </a:r>
                    </a:p>
                  </a:txBody>
                  <a:tcPr marL="9525" marR="9525" marT="9525" marB="0" anchor="b"/>
                </a:tc>
                <a:extLst>
                  <a:ext uri="{0D108BD9-81ED-4DB2-BD59-A6C34878D82A}">
                    <a16:rowId xmlns:a16="http://schemas.microsoft.com/office/drawing/2014/main" val="1561186442"/>
                  </a:ext>
                </a:extLst>
              </a:tr>
              <a:tr h="627635">
                <a:tc>
                  <a:txBody>
                    <a:bodyPr/>
                    <a:lstStyle/>
                    <a:p>
                      <a:pPr algn="ctr" fontAlgn="b"/>
                      <a:r>
                        <a:rPr lang="en-US" sz="1800" b="0" i="0" u="none" strike="noStrike" dirty="0">
                          <a:solidFill>
                            <a:srgbClr val="000000"/>
                          </a:solidFill>
                          <a:effectLst/>
                          <a:latin typeface="+mn-lt"/>
                        </a:rPr>
                        <a:t>Dilute Tortoiseshell</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100</a:t>
                      </a:r>
                    </a:p>
                  </a:txBody>
                  <a:tcPr marL="9525" marR="9525" marT="9525" marB="0" anchor="b"/>
                </a:tc>
                <a:extLst>
                  <a:ext uri="{0D108BD9-81ED-4DB2-BD59-A6C34878D82A}">
                    <a16:rowId xmlns:a16="http://schemas.microsoft.com/office/drawing/2014/main" val="2640601802"/>
                  </a:ext>
                </a:extLst>
              </a:tr>
              <a:tr h="627635">
                <a:tc>
                  <a:txBody>
                    <a:bodyPr/>
                    <a:lstStyle/>
                    <a:p>
                      <a:pPr algn="ctr" fontAlgn="b"/>
                      <a:r>
                        <a:rPr lang="en-US" sz="1800" b="0" i="0" u="none" strike="noStrike" dirty="0">
                          <a:solidFill>
                            <a:srgbClr val="000000"/>
                          </a:solidFill>
                          <a:effectLst/>
                          <a:latin typeface="+mn-lt"/>
                        </a:rPr>
                        <a:t>Tortoiseshell</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100</a:t>
                      </a:r>
                    </a:p>
                  </a:txBody>
                  <a:tcPr marL="9525" marR="9525" marT="9525" marB="0" anchor="b"/>
                </a:tc>
                <a:extLst>
                  <a:ext uri="{0D108BD9-81ED-4DB2-BD59-A6C34878D82A}">
                    <a16:rowId xmlns:a16="http://schemas.microsoft.com/office/drawing/2014/main" val="2611498667"/>
                  </a:ext>
                </a:extLst>
              </a:tr>
              <a:tr h="627635">
                <a:tc>
                  <a:txBody>
                    <a:bodyPr/>
                    <a:lstStyle/>
                    <a:p>
                      <a:pPr algn="ctr" fontAlgn="b"/>
                      <a:r>
                        <a:rPr lang="en-US" sz="1800" b="0" i="0" u="none" strike="noStrike" dirty="0">
                          <a:solidFill>
                            <a:srgbClr val="000000"/>
                          </a:solidFill>
                          <a:effectLst/>
                          <a:latin typeface="+mn-lt"/>
                        </a:rPr>
                        <a:t>Tuxedo</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100</a:t>
                      </a:r>
                    </a:p>
                  </a:txBody>
                  <a:tcPr marL="9525" marR="9525" marT="9525" marB="0" anchor="b"/>
                </a:tc>
                <a:extLst>
                  <a:ext uri="{0D108BD9-81ED-4DB2-BD59-A6C34878D82A}">
                    <a16:rowId xmlns:a16="http://schemas.microsoft.com/office/drawing/2014/main" val="850853863"/>
                  </a:ext>
                </a:extLst>
              </a:tr>
              <a:tr h="627635">
                <a:tc>
                  <a:txBody>
                    <a:bodyPr/>
                    <a:lstStyle/>
                    <a:p>
                      <a:pPr algn="ctr" fontAlgn="b"/>
                      <a:r>
                        <a:rPr lang="en-US" sz="1800" b="0" i="0" u="none" strike="noStrike" dirty="0">
                          <a:solidFill>
                            <a:srgbClr val="000000"/>
                          </a:solidFill>
                          <a:effectLst/>
                          <a:latin typeface="+mn-lt"/>
                        </a:rPr>
                        <a:t>Munchkin</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1500</a:t>
                      </a:r>
                    </a:p>
                  </a:txBody>
                  <a:tcPr marL="9525" marR="9525" marT="9525" marB="0" anchor="b"/>
                </a:tc>
                <a:extLst>
                  <a:ext uri="{0D108BD9-81ED-4DB2-BD59-A6C34878D82A}">
                    <a16:rowId xmlns:a16="http://schemas.microsoft.com/office/drawing/2014/main" val="307536413"/>
                  </a:ext>
                </a:extLst>
              </a:tr>
              <a:tr h="627635">
                <a:tc>
                  <a:txBody>
                    <a:bodyPr/>
                    <a:lstStyle/>
                    <a:p>
                      <a:pPr algn="ctr" fontAlgn="b"/>
                      <a:r>
                        <a:rPr lang="en-US" sz="1800" b="0" i="0" u="none" strike="noStrike" dirty="0">
                          <a:solidFill>
                            <a:srgbClr val="000000"/>
                          </a:solidFill>
                          <a:effectLst/>
                          <a:latin typeface="+mn-lt"/>
                        </a:rPr>
                        <a:t>Turkish Van</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500</a:t>
                      </a:r>
                    </a:p>
                  </a:txBody>
                  <a:tcPr marL="9525" marR="9525" marT="9525" marB="0" anchor="b"/>
                </a:tc>
                <a:extLst>
                  <a:ext uri="{0D108BD9-81ED-4DB2-BD59-A6C34878D82A}">
                    <a16:rowId xmlns:a16="http://schemas.microsoft.com/office/drawing/2014/main" val="3529282456"/>
                  </a:ext>
                </a:extLst>
              </a:tr>
              <a:tr h="627635">
                <a:tc>
                  <a:txBody>
                    <a:bodyPr/>
                    <a:lstStyle/>
                    <a:p>
                      <a:pPr algn="ctr" fontAlgn="b"/>
                      <a:r>
                        <a:rPr lang="en-US" sz="1800" b="0" i="0" u="none" strike="noStrike" dirty="0">
                          <a:solidFill>
                            <a:srgbClr val="000000"/>
                          </a:solidFill>
                          <a:effectLst/>
                          <a:latin typeface="+mn-lt"/>
                        </a:rPr>
                        <a:t>Dilute Calico</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100</a:t>
                      </a:r>
                    </a:p>
                  </a:txBody>
                  <a:tcPr marL="9525" marR="9525" marT="9525" marB="0" anchor="b"/>
                </a:tc>
                <a:extLst>
                  <a:ext uri="{0D108BD9-81ED-4DB2-BD59-A6C34878D82A}">
                    <a16:rowId xmlns:a16="http://schemas.microsoft.com/office/drawing/2014/main" val="1536688813"/>
                  </a:ext>
                </a:extLst>
              </a:tr>
              <a:tr h="627635">
                <a:tc>
                  <a:txBody>
                    <a:bodyPr/>
                    <a:lstStyle/>
                    <a:p>
                      <a:pPr algn="ctr" fontAlgn="b"/>
                      <a:r>
                        <a:rPr lang="en-US" sz="1800" b="0" i="0" u="none" strike="noStrike" dirty="0">
                          <a:solidFill>
                            <a:srgbClr val="000000"/>
                          </a:solidFill>
                          <a:effectLst/>
                          <a:latin typeface="+mn-lt"/>
                        </a:rPr>
                        <a:t>Turkish Angora</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700</a:t>
                      </a:r>
                    </a:p>
                  </a:txBody>
                  <a:tcPr marL="9525" marR="9525" marT="9525" marB="0" anchor="b"/>
                </a:tc>
                <a:extLst>
                  <a:ext uri="{0D108BD9-81ED-4DB2-BD59-A6C34878D82A}">
                    <a16:rowId xmlns:a16="http://schemas.microsoft.com/office/drawing/2014/main" val="2961453748"/>
                  </a:ext>
                </a:extLst>
              </a:tr>
              <a:tr h="627635">
                <a:tc>
                  <a:txBody>
                    <a:bodyPr/>
                    <a:lstStyle/>
                    <a:p>
                      <a:pPr algn="ctr" fontAlgn="b"/>
                      <a:r>
                        <a:rPr lang="en-US" sz="1800" b="0" i="0" u="none" strike="noStrike" dirty="0">
                          <a:solidFill>
                            <a:srgbClr val="000000"/>
                          </a:solidFill>
                          <a:effectLst/>
                          <a:latin typeface="+mn-lt"/>
                        </a:rPr>
                        <a:t>Cymric</a:t>
                      </a:r>
                    </a:p>
                  </a:txBody>
                  <a:tcPr marL="9525" marR="9525" marT="9525" marB="0" anchor="b"/>
                </a:tc>
                <a:tc>
                  <a:txBody>
                    <a:bodyPr/>
                    <a:lstStyle/>
                    <a:p>
                      <a:pPr algn="ctr" fontAlgn="b"/>
                      <a:r>
                        <a:rPr lang="en-TH" sz="2000" b="0" i="0" u="none" strike="noStrike" dirty="0">
                          <a:solidFill>
                            <a:srgbClr val="000000"/>
                          </a:solidFill>
                          <a:effectLst/>
                          <a:latin typeface="+mn-lt"/>
                          <a:ea typeface="Open Sans" panose="020B0606030504020204" pitchFamily="34" charset="0"/>
                          <a:cs typeface="Open Sans" panose="020B0606030504020204" pitchFamily="34" charset="0"/>
                        </a:rPr>
                        <a:t> 400</a:t>
                      </a:r>
                    </a:p>
                  </a:txBody>
                  <a:tcPr marL="9525" marR="9525" marT="9525" marB="0" anchor="b"/>
                </a:tc>
                <a:extLst>
                  <a:ext uri="{0D108BD9-81ED-4DB2-BD59-A6C34878D82A}">
                    <a16:rowId xmlns:a16="http://schemas.microsoft.com/office/drawing/2014/main" val="2128534363"/>
                  </a:ext>
                </a:extLst>
              </a:tr>
            </a:tbl>
          </a:graphicData>
        </a:graphic>
      </p:graphicFrame>
    </p:spTree>
    <p:extLst>
      <p:ext uri="{BB962C8B-B14F-4D97-AF65-F5344CB8AC3E}">
        <p14:creationId xmlns:p14="http://schemas.microsoft.com/office/powerpoint/2010/main" val="17031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2481</Words>
  <Application>Microsoft Macintosh PowerPoint</Application>
  <PresentationFormat>Custom</PresentationFormat>
  <Paragraphs>335</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Open Sans</vt:lpstr>
      <vt:lpstr>Arial</vt:lpstr>
      <vt:lpstr>Söhne</vt:lpstr>
      <vt:lpstr>Calibri</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Minimalist Photography Presentation</dc:title>
  <cp:lastModifiedBy>Pimmada Teerakiatkamjorn</cp:lastModifiedBy>
  <cp:revision>8</cp:revision>
  <dcterms:created xsi:type="dcterms:W3CDTF">2006-08-16T00:00:00Z</dcterms:created>
  <dcterms:modified xsi:type="dcterms:W3CDTF">2023-10-18T21:09:41Z</dcterms:modified>
  <dc:identifier>DAFxj8aNjCA</dc:identifier>
</cp:coreProperties>
</file>