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316" r:id="rId3"/>
    <p:sldId id="467" r:id="rId4"/>
    <p:sldId id="695" r:id="rId5"/>
    <p:sldId id="757" r:id="rId6"/>
    <p:sldId id="730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14" r:id="rId22"/>
    <p:sldId id="715" r:id="rId23"/>
    <p:sldId id="716" r:id="rId24"/>
    <p:sldId id="717" r:id="rId25"/>
    <p:sldId id="317" r:id="rId26"/>
    <p:sldId id="718" r:id="rId27"/>
    <p:sldId id="721" r:id="rId28"/>
    <p:sldId id="772" r:id="rId29"/>
    <p:sldId id="699" r:id="rId30"/>
    <p:sldId id="702" r:id="rId31"/>
    <p:sldId id="697" r:id="rId32"/>
    <p:sldId id="704" r:id="rId33"/>
    <p:sldId id="705" r:id="rId34"/>
    <p:sldId id="707" r:id="rId35"/>
    <p:sldId id="708" r:id="rId36"/>
    <p:sldId id="709" r:id="rId37"/>
    <p:sldId id="710" r:id="rId38"/>
    <p:sldId id="711" r:id="rId39"/>
    <p:sldId id="774" r:id="rId40"/>
    <p:sldId id="775" r:id="rId41"/>
    <p:sldId id="776" r:id="rId42"/>
    <p:sldId id="777" r:id="rId43"/>
    <p:sldId id="773" r:id="rId4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3" autoAdjust="0"/>
    <p:restoredTop sz="93571" autoAdjust="0"/>
  </p:normalViewPr>
  <p:slideViewPr>
    <p:cSldViewPr snapToGrid="0">
      <p:cViewPr varScale="1">
        <p:scale>
          <a:sx n="70" d="100"/>
          <a:sy n="70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51B-544D-4E7E-8DFE-891460CD1270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9C64C-FC95-4062-8714-266CF589ED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80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4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241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7453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37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017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15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75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765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6244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639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32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97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9941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9412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420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6876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701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697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524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7757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7887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7603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451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419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891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5829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377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64583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961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6855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7817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1506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50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2402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833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8113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8429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509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878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08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53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588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178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4CDBE1-F527-4540-A2BB-5EDE0934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40D62F-FE8F-49B1-9585-AEF926B4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A2D3-2703-47BC-BD2E-23F164AC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B9CEFE-E5C1-4C6F-AF46-7C0C7F4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AD6133-9E86-440F-BB02-1CAD9D2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3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67FCBD-4EB7-46E9-9928-E5A856B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8724D89-7903-4F90-8C2C-0B05DD9B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7CB607-C8E5-438E-A5EB-A4DFF77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ADF1B47-1C2F-4B6C-A219-AA88240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509A553-B876-43B2-831F-D34D7142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27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6293969-A282-467B-904F-BA520E408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F7C5D0-46E0-41BD-A9BB-E4843610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73EE57-18D3-4B22-9C03-8177CB4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2D8643-DBB2-48A9-AC9B-FD516E3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627FC2-CED8-4543-BFD9-9B37595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0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0E89B6-F355-4E29-8227-FE999D25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E2CDE7-087B-43D0-ABA6-3D1AAEDD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6E8367-2F12-41B3-8D99-7C14FB8B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59B1E7-B061-4983-BDC5-5DADACD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DC5DFF-850A-4168-89BC-B87E9730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5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5FC43-AF3C-4CA2-9B75-E3043188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FF49122-6D11-454B-AF94-7973B12F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9B1E30-2F2A-49A1-BEEF-B6CE4BB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6BF67A4-E005-4CDB-A36B-7C99677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057071-1B5C-4E69-AE64-6E31217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91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414489-1BAF-4E43-88EC-CB0C8FEC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44A677-52D3-4689-9A14-E2DC5C52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7552CD6-C3E1-44AB-914D-303B2204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C34992C-DBAE-43C2-95D6-0A4DD1A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AC9609-3A9E-43AD-A1D2-B94F4AA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6DBB95A-BF7D-415C-8019-B1D1586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0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2960D9-B354-407A-B0A3-A2AEE72A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8BE22E-55C3-4F4A-B435-54403C6C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ADE9A2-B63B-47E0-A729-628F118B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44425F2-46CE-48F4-981B-B4D47C4B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16A98A-4DCF-4FB2-A405-20E095FF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8C8C250-622B-4E6F-9F43-22C5875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4C1930E-7C40-4453-BD5B-45EB6C50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CDA984-9794-4313-BA98-FAE0B2D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9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691CEA-4E5E-46E5-A401-EBF5803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46614A9-DD4E-47A0-8D25-F3B8F544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84ECABB-F018-4C5F-826D-DCF5B0E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1B717C-FC20-4687-97B6-3DBF82A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4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2717201-B56F-4A59-9F5E-E2FA330F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0CDE9C1-7EA2-4605-A638-061E199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DF0D438-337A-4662-AB53-3192819D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52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96295A-30FF-4A50-96F9-004D613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F5402EB-295E-4328-8D6A-30E606FD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5130914-0E53-4DE1-89C4-A310BD17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3BF8B74-4823-4546-B75C-0AEEDBC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17CB88E-3D53-4DD4-ADA0-992D2DE9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99BE4A-55F5-4296-A074-34995BB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9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7E7A68-8E06-4C1B-BAA8-308E64B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8C7E603-B489-4F44-96FA-FB6C4776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CBD68E7-4641-4EFC-81D6-BCDDF093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50B1E5D-826C-47DA-B45D-174529C6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7B95156-6778-4182-8CEB-83530D8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2D65E8-E396-460E-A747-2757871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5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3A7B885-DCA2-4202-8912-9BC0269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C2D3D-EB08-48CE-9E44-B562C7D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BF2CD9-479D-49FD-A4C9-1832DB67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8F1A-8B18-452F-8376-24E3B8EBC7C6}" type="datetimeFigureOut">
              <a:rPr lang="th-TH" smtClean="0"/>
              <a:t>13/06/65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602FB9-8285-4D58-9FB9-F5061AC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51E94C-C250-461B-8B39-B543715D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5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RnpvyJaX4Q4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hopping/product/1?hl=th&amp;q=Hand-held+Personal+Computer&amp;prds=epd:4502118913827096365,eto:4502118913827096365_0,pid:4502118913827096365&amp;sa=X&amp;ved=0ahUKEwjx-MLymZ34AhW-SGwGHTEqAN4Q9pwGCA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is-2562.blogspot.com/p/5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omputerbcyschool/home/com_m_1/hardware/secondary-storag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uVsWfdO5Do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uVsWfdO5Do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HBpkSIJ9KwU&amp;t=261s" TargetMode="External"/><Relationship Id="rId4" Type="http://schemas.openxmlformats.org/officeDocument/2006/relationships/hyperlink" Target="https://www.vstecs.co.th/th/index.php/product-details/1421-supercomputer-fugaku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6" y="0"/>
            <a:ext cx="10423161" cy="685800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C90541C-08CC-4443-BC9F-2CDC9D792ADE}"/>
              </a:ext>
            </a:extLst>
          </p:cNvPr>
          <p:cNvSpPr txBox="1"/>
          <p:nvPr/>
        </p:nvSpPr>
        <p:spPr>
          <a:xfrm>
            <a:off x="6830199" y="2960454"/>
            <a:ext cx="306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(20128-2103)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2907861-A8D7-C0A7-276E-45C05184CDF1}"/>
              </a:ext>
            </a:extLst>
          </p:cNvPr>
          <p:cNvSpPr txBox="1"/>
          <p:nvPr/>
        </p:nvSpPr>
        <p:spPr>
          <a:xfrm>
            <a:off x="1045029" y="1637015"/>
            <a:ext cx="8854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งานบริการซ่อมคอมพิวเตอร์พกพา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(Mobile Computer Maintenance)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145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inframe Computers That Change With the Times - The New York Times">
            <a:extLst>
              <a:ext uri="{FF2B5EF4-FFF2-40B4-BE49-F238E27FC236}">
                <a16:creationId xmlns:a16="http://schemas.microsoft.com/office/drawing/2014/main" id="{B9778396-B69D-D34C-513E-00AB2E809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t="10093" r="18128" b="7954"/>
          <a:stretch/>
        </p:blipFill>
        <p:spPr bwMode="auto">
          <a:xfrm>
            <a:off x="7018960" y="2301020"/>
            <a:ext cx="4220099" cy="305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ow India Helps Build The World's Most Powerful Mainframe Computer Which  All Of Us Use">
            <a:extLst>
              <a:ext uri="{FF2B5EF4-FFF2-40B4-BE49-F238E27FC236}">
                <a16:creationId xmlns:a16="http://schemas.microsoft.com/office/drawing/2014/main" id="{5F6C42A7-045F-7979-BE9B-BD14F046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36" y="1500351"/>
            <a:ext cx="5143064" cy="38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A1628D-F107-A982-FAE4-AAD14377A681}"/>
              </a:ext>
            </a:extLst>
          </p:cNvPr>
          <p:cNvSpPr txBox="1"/>
          <p:nvPr/>
        </p:nvSpPr>
        <p:spPr>
          <a:xfrm>
            <a:off x="952936" y="5082829"/>
            <a:ext cx="10286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</a:t>
            </a:r>
            <a:r>
              <a:rPr lang="th-TH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5"/>
              </a:rPr>
              <a:t>https://www.youtube.com/watch?v=RnpvyJaX4Q4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9990962-00A2-C65E-6011-B8C7AD59C98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19247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มินิคอมพิวเตอร์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Minicomputer)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คือเมนเฟรมคอมพิวเตอร์ขนาดเล็กๆ สามารถบริการผู้ใช้งานได้หลายคนพร้อมๆกัน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ประสิทธิภาพน้อยกว่าเมนเฟรมคอมพิวเตอร์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เหมาะสำหรับ องค์กรขนาดกลาง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แผนกหนึ่ง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สาขาหนึ่งขององค์กรขนาดใหญ่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การใช้งานเช่น การจองห้องพักของโรงแรม การทำงานด้านบัญชีขององค์การธุรกิจ เป็นต้น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4F880AA-646B-12EB-9A25-16924E067184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13149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Micro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คอมพิวเตอร์ส่วนบุคคล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(Personal Computer : PC)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มีขนาดเล็กเหมาะกับโต๊ะทำงาน สำนักงาน สถานศึกษา ที่พัก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สามารถจำแนกได้ดังนี้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All in One Computer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Workstation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Stand-alone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Computer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Notebook Computer</a:t>
            </a:r>
          </a:p>
          <a:p>
            <a:pPr marL="971550" lvl="1" indent="-514350">
              <a:buFont typeface="+mj-lt"/>
              <a:buAutoNum type="arabicPeriod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C2C0678F-E70E-5BF2-8738-2E0BE934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94" y="4833715"/>
            <a:ext cx="3059734" cy="1726442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F27782B-C438-53DE-8B2C-48B7B924B8F3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425725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4.1. All in One Computer (AiO)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ผสานรวมระหว่างจอภาพและตัวเครื่องทาวเวอร์เข้าด้วยกันเป็นเครื่องเดียว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เครื่องบางรุ่นมาพร้อมกับจอภาพระบบสัมผัส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มีส่วนประกอบต่างๆเหมือนกับเครื่องเดสก์ท็อปดั้งเดิม </a:t>
            </a: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แต่ทุกสิ่งถูกนำมารวมกันไว้ในอุปกรณ์ชิ้นเดียว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553DEC-AC8E-4301-2D9A-A3721A44A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4" t="7026" r="15975" b="9914"/>
          <a:stretch/>
        </p:blipFill>
        <p:spPr bwMode="auto">
          <a:xfrm>
            <a:off x="9189297" y="4261602"/>
            <a:ext cx="2747749" cy="229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8D99347-0E71-450C-B880-1325369813FF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29956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Workstation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ความสามารถ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ประสิทธิภาพสูงกว่าไมโครคอมพิวเตอร์ปกติ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ออกแบบมาเพื่อใช้งานด้านการคำนวณและกราฟิก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ผู้ใช้ส่วนใหญ่เช่น สถาปนิก วิศวกร ออกแบบภาพกราฟิก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D7B4AD6-52F8-00ED-B966-5E5B79F6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94" y="4298243"/>
            <a:ext cx="4535606" cy="2559757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04B9A8B-7363-0528-130C-8AB68F0DF2EA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33421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4.3. Stand-alone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คอมพิวเตอร์ที่ไม่มีการเชื่อมต่อกับเครื่องอื่น ๆ ภายในองค์กร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คอมพิวเตอร์ระบบเดียว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Stand Alone Vs Networked computer by Frances la">
            <a:extLst>
              <a:ext uri="{FF2B5EF4-FFF2-40B4-BE49-F238E27FC236}">
                <a16:creationId xmlns:a16="http://schemas.microsoft.com/office/drawing/2014/main" id="{2C2AC2D6-E269-F102-DED1-5745A3CB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14" y="3908643"/>
            <a:ext cx="4002667" cy="25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D4CCA96-E525-32CD-416E-1493C160D465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247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4.4. Server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เครื่องที่ทำหน้าที่ให้บริการต่างๆกับเครื่อง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 Computer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เป็นไมโครคอมพิวเตอร์ที่มีความสามารถเช่นเดียวกับ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Server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122" name="Picture 2" descr="SME Server - ก่อนอื่นต้องดูที่วัตถุประสงค์เป็นหลัก ว่ามี Server  (เซิร์ฟเวอร์) ไว้ใช้ทำอะไร ซึ่งคงต้องย้อนกลับไปดูว่า Server คืออะไร  ถ้าจะแปลความหมายกันตรงๆ Server ก็คือ &quot;ผู้รับใช้&quot; &quot;ผู้ให้บริการ&quot;  ผมจะขยายความเพิ่มให้ว่า Server คือ เครื่องคอมพิวเตอร์ที่ ...">
            <a:extLst>
              <a:ext uri="{FF2B5EF4-FFF2-40B4-BE49-F238E27FC236}">
                <a16:creationId xmlns:a16="http://schemas.microsoft.com/office/drawing/2014/main" id="{9107E87A-CD07-15D6-3B81-E83FF7A4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94" y="3908643"/>
            <a:ext cx="3966452" cy="263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C312F52-F613-F529-BCA5-409D01368ADB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27632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4.5. Notebook Computer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คอมพิวเตอร์โน้ตบุ๊ค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แล็ปท็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อปคอมพิวเตอร์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Laptop)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มีขนาดเล็ก ให้สามารถพกพา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เคลื่อนย้ายได้ง่าย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ใช้แบตเตอรี่ในตัว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89DD0F4-4740-A928-CAA4-F68EA1630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934" y="4370308"/>
            <a:ext cx="4201042" cy="2258704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B3B85B9-10E7-454A-412D-BBBA86A43A26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669998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คอมพิวเตอร์ฝ่ามือ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Hand-held Personal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เครื่องพีซีขนาดมือถือ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เครื่องพีดีเอ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Personal Digital Assistant : PDA) </a:t>
            </a: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Pen-based Computer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เป็นคอมพิวเตอร์ที่มีขนาดเล็ก เท่ากับเครื่องคิดเลข น้ำหนักเบา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มีสมรรถนะในการทำงานเฉพาะงาน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โปรแกรมสำหรับงานส่วนบุคคล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สามารถเข้าถึงระบบอินเทอร์เน็ต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บางรุ่นสามารถใช้ปากกา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(Stylus)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: </a:t>
            </a:r>
          </a:p>
          <a:p>
            <a:pPr lvl="2"/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KAICOM H702 Handheld Computer 2D Scanning Engine </a:t>
            </a:r>
            <a:r>
              <a:rPr lang="th-TH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เครื่องสแกนบาร์โค้ดมือถือ #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H702 </a:t>
            </a:r>
            <a:r>
              <a:rPr lang="en-US" sz="1500" dirty="0" err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NoBrand</a:t>
            </a:r>
            <a:r>
              <a:rPr lang="en-US" sz="15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| Google Shopping</a:t>
            </a:r>
            <a:endParaRPr lang="th-TH" sz="15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903658D-146E-05F8-C5B6-9E90A9EF9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343" y="4823472"/>
            <a:ext cx="2092657" cy="203452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F89E400-03CF-154A-7869-957EB9BE41FD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46300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6.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ไมโครคอนโทรลเลอร์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(Micro Controller)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เป็นคอมพิวเตอร์ขนาดเล็กมาก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ใช้การประมวลผลแบบฝัง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(Embed)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ไว้กับอุปกรณ์ต่างๆ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ตู้เย็น ไมโครเวฟ รถยนต์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146" name="Picture 2" descr="Elon Musk: Tesla raises cost of 'self-driving' cars - BBC News">
            <a:extLst>
              <a:ext uri="{FF2B5EF4-FFF2-40B4-BE49-F238E27FC236}">
                <a16:creationId xmlns:a16="http://schemas.microsoft.com/office/drawing/2014/main" id="{8851B638-B85C-B1C4-D543-20D986024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87" y="4675212"/>
            <a:ext cx="3880513" cy="21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9F428B7-AFD2-24A6-2D36-78BA531082F8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5186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73" y="8178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0" y="2205510"/>
            <a:ext cx="10194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Computer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06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22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องค์ประกอบพื้นฐานของคอมพิวเตอร์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คอมพิวเตอร์จะทำงานได้ต้องมีองค์ประกอบพื้นฐาน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อย่างดังนี้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Hardware)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ซอฟต์แวร์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Software)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พีเพ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ิลแวร์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Peopleware)</a:t>
            </a:r>
          </a:p>
        </p:txBody>
      </p:sp>
      <p:pic>
        <p:nvPicPr>
          <p:cNvPr id="14338" name="Picture 2" descr="เทคโนโลยีสารสนเทศและการสื่อสาร: ความหมายของ Hardware, Software, People Ware  และ Data">
            <a:extLst>
              <a:ext uri="{FF2B5EF4-FFF2-40B4-BE49-F238E27FC236}">
                <a16:creationId xmlns:a16="http://schemas.microsoft.com/office/drawing/2014/main" id="{32070329-68C1-9BA2-5D11-1652B7012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3722" r="2663" b="2400"/>
          <a:stretch/>
        </p:blipFill>
        <p:spPr bwMode="auto">
          <a:xfrm>
            <a:off x="7882710" y="3199273"/>
            <a:ext cx="4122057" cy="34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8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Hardware)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อุปกรณ์ต่างๆ ที่ประกอบขึ้นเป็นเครื่องคอมพิวเตอร์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มีลักษณะเป็นโครงร่างสามารถมองเห็นด้วยตาและสัมผัสได้ (รูปธรรม)</a:t>
            </a:r>
          </a:p>
          <a:p>
            <a:pPr marL="971550" lvl="1" indent="-514350">
              <a:buFont typeface="+mj-lt"/>
              <a:buAutoNum type="arabicPeriod" startAt="3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685CEFA-3A50-5E1C-83DB-60932479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24" y="4370308"/>
            <a:ext cx="3151108" cy="21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4970BA8-F095-89A0-6790-90DB053969EB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9628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685CEFA-3A50-5E1C-83DB-60932479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25" y="1357689"/>
            <a:ext cx="7486149" cy="52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BDE3EA4-C3D2-7E96-A5D2-5356E2182764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6005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ซอฟต์แวร์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Software)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84C0D8D-30BC-C23B-0D63-FAB80FECFF72}"/>
              </a:ext>
            </a:extLst>
          </p:cNvPr>
          <p:cNvSpPr txBox="1"/>
          <p:nvPr/>
        </p:nvSpPr>
        <p:spPr>
          <a:xfrm>
            <a:off x="2246810" y="2663636"/>
            <a:ext cx="10326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โปรแกรมคอมพิวเตอร์ หรือ ซอฟต์แวร์ หรือ แอปพลิเคชัน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เป็นคำสั่งหรือชุดคำสั่งที่เขียนขึ้นมาเพื่อสั่งให้เครื่องคอมพิวเตอร์ทำงาน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โดยใช้ภาษาคอมพิวเตอร์ภาษาใดภาษาหนึ่ง เช่น 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ภาษาซี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C)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, 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ภาษา</a:t>
            </a:r>
            <a:r>
              <a:rPr lang="th-TH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แอสเซมบลี้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Assembly)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ต้องสั่งเป็นขั้นตอน และแต่ละขั้นตอนต้องทำอย่างละเอียดและครบถ้วน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F99573B5-884A-85F8-2D36-302896F573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-355" r="276" b="1"/>
          <a:stretch/>
        </p:blipFill>
        <p:spPr>
          <a:xfrm>
            <a:off x="8648700" y="4919008"/>
            <a:ext cx="3409950" cy="1737800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6D05AAC-523F-126D-A5AF-486EE8F93154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91459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E864A6F-075D-4B80-A7FA-E017B5692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-355" r="276" b="1"/>
          <a:stretch/>
        </p:blipFill>
        <p:spPr>
          <a:xfrm>
            <a:off x="2489565" y="1926646"/>
            <a:ext cx="7212870" cy="3675867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B3B01ED-A719-912E-E6C0-9AE2469BEB3C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8792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พีเพ</a:t>
            </a:r>
            <a:r>
              <a:rPr lang="th-TH" sz="3000" b="1" dirty="0" err="1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ิลแวร์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Peopleware)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84C0D8D-30BC-C23B-0D63-FAB80FECFF72}"/>
              </a:ext>
            </a:extLst>
          </p:cNvPr>
          <p:cNvSpPr txBox="1"/>
          <p:nvPr/>
        </p:nvSpPr>
        <p:spPr>
          <a:xfrm>
            <a:off x="2246810" y="2663636"/>
            <a:ext cx="103261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คือ บุคคลที่เกี่ยวข้องกับคอมพิวเตอร์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แบ่งตามหน้าที่และความรับผิดชอบแตกต่างกัน เช่น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ผู้ใช้งานคอมพิวเตอร์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User)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ผู้ดูแลและซ่อมบำรุงเครื่องคอมพิวเตอร์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Supporter)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ผู้เขียนโปรแกรมคอมพิวเตอร์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Programmer)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ผู้ออกแบบและวิเคราะห์ระบบคอมพิวเตอร์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System Analysis)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ผู้บริหารระบบคอมพิวเตอร์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System Manager)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Accounting Information Systems: 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บทที่ 5 ฮาร์ดแวร์ </a:t>
            </a:r>
            <a:r>
              <a:rPr lang="th-TH" sz="1600" dirty="0" err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ซอฟแวร์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พีเพ</a:t>
            </a:r>
            <a:r>
              <a:rPr lang="th-TH" sz="1600" dirty="0" err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ิลแวร์</a:t>
            </a: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 (</a:t>
            </a:r>
            <a:r>
              <a:rPr lang="en-US" sz="1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Hardware Software People ware) (ais-2562.blogspot.com)</a:t>
            </a:r>
            <a:endParaRPr lang="th-TH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26" name="Picture 2" descr="บุคลากร (Peopleware) - PAPAWEE">
            <a:extLst>
              <a:ext uri="{FF2B5EF4-FFF2-40B4-BE49-F238E27FC236}">
                <a16:creationId xmlns:a16="http://schemas.microsoft.com/office/drawing/2014/main" id="{08BAC217-1EA3-5C82-CF99-82634340D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683"/>
          <a:stretch/>
        </p:blipFill>
        <p:spPr bwMode="auto">
          <a:xfrm>
            <a:off x="9382716" y="2686101"/>
            <a:ext cx="2742562" cy="148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E688ACA-DF02-E9B1-EEBB-520C164478ED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472164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บุคลากร (Peopleware) - PAPAWEE">
            <a:extLst>
              <a:ext uri="{FF2B5EF4-FFF2-40B4-BE49-F238E27FC236}">
                <a16:creationId xmlns:a16="http://schemas.microsoft.com/office/drawing/2014/main" id="{08BAC217-1EA3-5C82-CF99-82634340D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r="1683"/>
          <a:stretch/>
        </p:blipFill>
        <p:spPr bwMode="auto">
          <a:xfrm>
            <a:off x="2036746" y="1229878"/>
            <a:ext cx="8118507" cy="439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D8E15563-1CF3-14BE-9CD3-7D13006CBDDA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องค์ประกอบของคอมพิวเตอร์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98273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5098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การทำงานของคอมพิวเตอร์จะเป็นไปตามที่โปรแกรมได้กำหนดไว้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โดยจะประกอบไปด้วยองค์ประกอบพื้นฐาน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หน่วยได้แก่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หน่วยรับข้อมูล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Input Unit)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หน่วยประมวลผลกลาง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Central Processing Unit : CPU)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หน่วยความจํารอง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Secondary Storage)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หน่วยแสดงผล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Output Unit)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26D9C64-BC26-F51A-81F1-B38EB3AC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4847424"/>
            <a:ext cx="3527515" cy="17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  <a:endParaRPr lang="th-TH" sz="3000" b="1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0763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26D9C64-BC26-F51A-81F1-B38EB3AC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58" y="1313506"/>
            <a:ext cx="8908284" cy="432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A7FB94E0-2F53-4CBD-E1BD-6795DA608684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547133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หน่วยรับข้อมูล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Input Unit)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43083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ทำหน้าที่รับข้อมูลเข้าสู่คอมพิวเตอร์ เช่น 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แป้นพิมพ์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(Keyboard)		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เมาส์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(Mouse)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เครื่องโอเอ็มอาร์ 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(Optical Mark Reader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: OMR)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เครื่องอ่านพิกัด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Digitizing tablet)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สแกนเนอร์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Scanner)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ปากกาแสง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Light Pen)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จอยสติ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๊ก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(Joy Sticks) </a:t>
            </a:r>
          </a:p>
        </p:txBody>
      </p:sp>
      <p:pic>
        <p:nvPicPr>
          <p:cNvPr id="2060" name="Picture 12" descr="23 คีย์ลัดบนแป้นพิมพ์ ที่จะทำให้การใช้งาน PC เป็นเรื่องที่ง่าย –  ประหยัดเวลา | Campus Star | LINE TODAY">
            <a:extLst>
              <a:ext uri="{FF2B5EF4-FFF2-40B4-BE49-F238E27FC236}">
                <a16:creationId xmlns:a16="http://schemas.microsoft.com/office/drawing/2014/main" id="{A3C8FC48-81AA-E39D-35C7-9B79525A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4621643"/>
            <a:ext cx="3114272" cy="202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1B79570-577F-1776-1307-A5BF9E91753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23348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หน่วยประมวลผลกลาง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Central Processing Unit : CPU)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43083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เปรียบเสมือนสมองของคอมพิวเตอร์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ทำหน้าที่นำข้อมูลมาประมวลผล ตามชุดคำสั่งที่โปรแกรมไว้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ประกอบด้วย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หน่วยควบคุม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(Control Unit)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 ควบคุม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สั่งการฮาร์ดแวร์ต่างๆ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	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หน่วยคำนวณและตรรกะ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Arithmetic Logic Unit : ALU)</a:t>
            </a:r>
          </a:p>
          <a:p>
            <a:pPr lvl="2"/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 คำนวณ เปรียบเทียบข้อมูลต่างๆ โดยประสานงานกับหน่วยความจำ</a:t>
            </a: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194" name="Picture 2" descr="2022年】CPUのおすすめ10選 ゲームや動画編集向けの自作PCを作ろう｜ビックカメラ.com">
            <a:extLst>
              <a:ext uri="{FF2B5EF4-FFF2-40B4-BE49-F238E27FC236}">
                <a16:creationId xmlns:a16="http://schemas.microsoft.com/office/drawing/2014/main" id="{B7DD2BF1-4FE6-4304-140A-5046A543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5072244"/>
            <a:ext cx="2496458" cy="16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6A6E10A-0BAA-FF0B-8D13-070DBF28A794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51118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ทำงานประสานกับ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ตลอดเวลา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CPU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จะประมวลผลแล้วนำผลลัพธ์ไปเก็บไว้ในหน่วยความจำ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แบ่งตามสภาพการใช้งานได้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หน่วยความจำประเภทรอม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(Read Only Memory : ROM)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หน่วยความจำประเภทแรม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(Random Access Memory : RAM)		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หน่วยความจำซีมอส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Complimentary metal oxide semiconductor : CMOS)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F61BBF9-F292-5DE8-D8CC-7E7290CA3F26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944552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หน่วยความจำประเภทรอม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(Read Only Memory : ROM)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Non-Volatile Memory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ไม่ขึ้นกับกระแสไฟฟ้าที่จ่ายเข้ามา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ไม่มีไฟเข้าข้อมูลก็ไม่หาย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ข้อมูลที่เก็บในรอมประกอบไปด้วย ชุดคำสั่งการเริ่มต้นเครื่อง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เป็นชนิดอ่านอย่างเดียวแก้ไขไม่ได้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ตามชื่อ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218" name="Picture 2" descr="ROM คืออะไร - D_ruto">
            <a:extLst>
              <a:ext uri="{FF2B5EF4-FFF2-40B4-BE49-F238E27FC236}">
                <a16:creationId xmlns:a16="http://schemas.microsoft.com/office/drawing/2014/main" id="{66072214-6A50-C2D4-6184-513A8A14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2" y="4570840"/>
            <a:ext cx="3236686" cy="2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ifference between RAM and ROM - javatpoint">
            <a:extLst>
              <a:ext uri="{FF2B5EF4-FFF2-40B4-BE49-F238E27FC236}">
                <a16:creationId xmlns:a16="http://schemas.microsoft.com/office/drawing/2014/main" id="{509B7A87-74B3-E1AD-9996-1955E780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77" y="5093428"/>
            <a:ext cx="3236687" cy="1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34E94D1-FA16-B072-6D52-FEF79834D229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665819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หน่วยความจำประเภทแรม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(Random Access Memory : RAM)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เป็นชนิด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Volatile Memory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ขึ้นกับกระแสไฟฟ้าที่จ่ายเข้ามา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เก็บข้อมูลได้เฉพาะตอนมีไฟฟ้า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</a:p>
          <a:p>
            <a:pPr lvl="2"/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220" name="Picture 4" descr="Difference between RAM and ROM - javatpoint">
            <a:extLst>
              <a:ext uri="{FF2B5EF4-FFF2-40B4-BE49-F238E27FC236}">
                <a16:creationId xmlns:a16="http://schemas.microsoft.com/office/drawing/2014/main" id="{509B7A87-74B3-E1AD-9996-1955E780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77" y="5093428"/>
            <a:ext cx="3236687" cy="16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ale &gt; upgrading computer ram &gt; in stock">
            <a:extLst>
              <a:ext uri="{FF2B5EF4-FFF2-40B4-BE49-F238E27FC236}">
                <a16:creationId xmlns:a16="http://schemas.microsoft.com/office/drawing/2014/main" id="{7DC1AB0F-8AA3-980D-04A7-350430E1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94" y="3784422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280025B-4301-E696-23DF-2AFA5B9346AD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60852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3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หน่วยความจําหลัก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หน่วยความจำซีมอส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Complimentary metal oxide semiconductor : CMOS)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เป็นซิปหน่วยความจำ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(Memory chip)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เก็บข้อมูลที่สำคัญของเครื่อง เช่น วัน เวลา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เป็นหน่วยความจำไบออส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(BIOS)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เนื่องจากเป็นข้อมูลสตาร์ทระบบ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ใช้ไฟจากแบตเตอรี่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ข้อมูลสามารถเปลี่ยนแปลงได้</a:t>
            </a:r>
          </a:p>
        </p:txBody>
      </p:sp>
      <p:pic>
        <p:nvPicPr>
          <p:cNvPr id="11266" name="Picture 2" descr="รับโปรโมทเว็บไซต์ติดหน้าแรก Google รับทำเว็บไซต์ทุกประเภท รับทำ SEO  ติดหน้าแรก Google: วิธีการเคลียร์รหัสผ่าน BIOS หรือ CMOS Password">
            <a:extLst>
              <a:ext uri="{FF2B5EF4-FFF2-40B4-BE49-F238E27FC236}">
                <a16:creationId xmlns:a16="http://schemas.microsoft.com/office/drawing/2014/main" id="{48E5DF3A-C768-11EB-2CF9-D52A51C4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51" y="4581199"/>
            <a:ext cx="2825206" cy="21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A1F4CF-E516-6D88-F79E-C8743DF4FC97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822452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หน่วยความ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สำรอง 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Secondary Memory)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ทำหน้าที่เก็บบันทึกข้อมูลต่างๆไว้อย่างถาวร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สามารถแก้ไข้ข้อมูลได้ตลอดเวลา เช่น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ฮาร์ดดิสก์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Hard Disk)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ซีดีรอม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Compact Disk-Read-Only Memory : CD-ROMs)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แฟลชไดร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ฟ์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Flash Drive)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อื่นๆ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หน่วยความจำสำรอง -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Computer BCY School (google.com)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71550" lvl="1" indent="-514350">
              <a:buFont typeface="+mj-lt"/>
              <a:buAutoNum type="arabicPeriod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290" name="Picture 2" descr="SSD ต่างจาก HDD ตรงไหน ? - Blog MetrabyteCloud">
            <a:extLst>
              <a:ext uri="{FF2B5EF4-FFF2-40B4-BE49-F238E27FC236}">
                <a16:creationId xmlns:a16="http://schemas.microsoft.com/office/drawing/2014/main" id="{ADC078F7-1A40-B96A-2DE9-5B806782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8" y="5221904"/>
            <a:ext cx="2925732" cy="15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Western Digital WD-1200JB - 120GB 7.2K RPM IDE 3.5&quot; Hard Disk Drive (HDD) -  CPU Medics">
            <a:extLst>
              <a:ext uri="{FF2B5EF4-FFF2-40B4-BE49-F238E27FC236}">
                <a16:creationId xmlns:a16="http://schemas.microsoft.com/office/drawing/2014/main" id="{0EFA9A9B-7A76-4B3B-B34C-A1FF0AE6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50" y="3559910"/>
            <a:ext cx="2419008" cy="15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22F59D2-E736-B4C6-2D01-464615ED3C67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683247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หน่วยส่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งออก </a:t>
            </a: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(Output Unit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 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ทำหน้าที่แสดงผลลัพธ์ที่ได้จากการประมวลผลออกมา เช่น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จอภาพ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Monitor)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มี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แบบ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จอแสดงผลแบบ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CRT (Cathode Ray Tube Monitor) 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จอแสดงผลแบบ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LCD (Liquid Crystal Display)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(Printer)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เครื่องพิมพ์แบบจุด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(Dot Matrix Printer)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เครื่องพิมพ์เลเซอร์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(Laser Printer)</a:t>
            </a: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	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เครื่องพิมพ์แบบพ่นหมึก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(Inkjet Printer)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ลำโพง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(Speaker)</a:t>
            </a:r>
          </a:p>
          <a:p>
            <a:pPr marL="971550" lvl="1" indent="-514350">
              <a:buFont typeface="+mj-lt"/>
              <a:buAutoNum type="arabicPeriod" startAt="3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314" name="Picture 2" descr="Epson LQ-2190 Dot Matrix Printer | OfficeMate">
            <a:extLst>
              <a:ext uri="{FF2B5EF4-FFF2-40B4-BE49-F238E27FC236}">
                <a16:creationId xmlns:a16="http://schemas.microsoft.com/office/drawing/2014/main" id="{CB8478A8-4079-371B-03F8-B081D847F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5" b="26726"/>
          <a:stretch/>
        </p:blipFill>
        <p:spPr bwMode="auto">
          <a:xfrm>
            <a:off x="9768130" y="2816505"/>
            <a:ext cx="2177029" cy="10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เครื่องพิมพ์เลเซอร์ (Laser Printer) - laserprintthai">
            <a:extLst>
              <a:ext uri="{FF2B5EF4-FFF2-40B4-BE49-F238E27FC236}">
                <a16:creationId xmlns:a16="http://schemas.microsoft.com/office/drawing/2014/main" id="{C67CF795-EAF5-0A03-FE71-65EB120A7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" b="11553"/>
          <a:stretch/>
        </p:blipFill>
        <p:spPr bwMode="auto">
          <a:xfrm>
            <a:off x="9945190" y="3959298"/>
            <a:ext cx="1831700" cy="14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10 อันดับ เครื่องพิมพ์อิงค์เจ็ท (Inkjet Printer) ยี่ห้อไหนดี ปี 2022  รวมแบรนด์ดัง Epson, Canon, Brother, HP | mybest">
            <a:extLst>
              <a:ext uri="{FF2B5EF4-FFF2-40B4-BE49-F238E27FC236}">
                <a16:creationId xmlns:a16="http://schemas.microsoft.com/office/drawing/2014/main" id="{0BFBFCC2-5207-86E8-2C84-2C65640E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920" y="5540916"/>
            <a:ext cx="2168239" cy="12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807C36E-3A4E-0980-C731-96BA478F0713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4.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หลักการทำงานของคอมพิวเตอร์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2805627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243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ความหมายของคอมพิวเตอร์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0" y="2511236"/>
            <a:ext cx="99103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มาจากภาษาละตินว่า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Computare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หมายถึง การนับ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/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การคำนวณ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หมายถึง เครื่องคำนวณทางอิเล็กทรอนิกส์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,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อุปกรณ์คำนวณทางอิเล็กทรอนิกส์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สามารถนำไปใช้งานได้หลากหลาย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โดยทำงานตามคำสั่งที่มนุษย์โปรแกรมไว้ 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ทำงานตามคำสั่งที่มนุษย์เขียน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2" descr="คอมพิวเตอร์ที่นิยม กว่าจะเป็นคอมยอดนิยม และแบนด์คอมพิวเตอร์ที่เป็นที่นิยม">
            <a:extLst>
              <a:ext uri="{FF2B5EF4-FFF2-40B4-BE49-F238E27FC236}">
                <a16:creationId xmlns:a16="http://schemas.microsoft.com/office/drawing/2014/main" id="{9B61CBB5-697E-FFD7-3F88-E9E6D5E6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11" y="4317620"/>
            <a:ext cx="3229254" cy="22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2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5. ฮาร์ดแวร์หลักของคอมพิวเตอร์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3"/>
              </a:rPr>
              <a:t>https://www.youtube.com/watch?v=0uVsWfdO5Do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29675BFB-9795-1B36-9AE0-792599905917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5.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ฮาร์ดแวร์หลักของคอมพิวเตอร์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94879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109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6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3"/>
              </a:rPr>
              <a:t>https://www.youtube.com/watch?v=0uVsWfdO5Do</a:t>
            </a:r>
            <a:endParaRPr lang="en-US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29675BFB-9795-1B36-9AE0-792599905917}"/>
              </a:ext>
            </a:extLst>
          </p:cNvPr>
          <p:cNvSpPr txBox="1"/>
          <p:nvPr/>
        </p:nvSpPr>
        <p:spPr>
          <a:xfrm>
            <a:off x="0" y="297843"/>
            <a:ext cx="106723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6. 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  <a:p>
            <a:pPr algn="r"/>
            <a:endParaRPr lang="th-TH" sz="3000" b="1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0851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6" y="0"/>
            <a:ext cx="10423161" cy="685800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C90541C-08CC-4443-BC9F-2CDC9D792ADE}"/>
              </a:ext>
            </a:extLst>
          </p:cNvPr>
          <p:cNvSpPr txBox="1"/>
          <p:nvPr/>
        </p:nvSpPr>
        <p:spPr>
          <a:xfrm>
            <a:off x="6830199" y="2960454"/>
            <a:ext cx="306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(20128-2103)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2907861-A8D7-C0A7-276E-45C05184CDF1}"/>
              </a:ext>
            </a:extLst>
          </p:cNvPr>
          <p:cNvSpPr txBox="1"/>
          <p:nvPr/>
        </p:nvSpPr>
        <p:spPr>
          <a:xfrm>
            <a:off x="1045029" y="1637015"/>
            <a:ext cx="8854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งานบริการซ่อมคอมพิวเตอร์พกพา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(Mobile Computer Maintenance)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62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หน่วยที่ 1 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Computer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1D60706-888E-4E42-BA1B-FB034033C9B6}"/>
              </a:ext>
            </a:extLst>
          </p:cNvPr>
          <p:cNvSpPr txBox="1"/>
          <p:nvPr/>
        </p:nvSpPr>
        <p:spPr>
          <a:xfrm>
            <a:off x="2094412" y="2511236"/>
            <a:ext cx="82497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ความหมายของคอมพิวเตอร์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องค์ประกอบของคอมพิวเตอร์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หลักการทำงานของคอมพิวเตอร์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ฮาร์ดแวร์หลักของคอมพิวเตอร์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อุปกรณ์ต่อพ่วงอื่นๆ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4466A4B-1386-4A01-93DA-62C0726E58A2}"/>
              </a:ext>
            </a:extLst>
          </p:cNvPr>
          <p:cNvSpPr txBox="1"/>
          <p:nvPr/>
        </p:nvSpPr>
        <p:spPr>
          <a:xfrm>
            <a:off x="2094412" y="1880294"/>
            <a:ext cx="60938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เนื้อหาหน่วยที่ </a:t>
            </a:r>
            <a:r>
              <a:rPr lang="en-US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</a:t>
            </a:r>
            <a:r>
              <a:rPr lang="th-TH" sz="3000" b="1" u="sng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endParaRPr lang="th-TH" sz="3000" u="sng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8838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667D47D-EB52-4D67-B1D8-BF2E95D384A0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ประเภทของคอมพิวเตอร์</a:t>
            </a:r>
            <a:endParaRPr lang="th-TH" sz="3000" b="1" dirty="0"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8EBB19A-2846-AA83-623E-A9B3DBF014E9}"/>
              </a:ext>
            </a:extLst>
          </p:cNvPr>
          <p:cNvSpPr txBox="1"/>
          <p:nvPr/>
        </p:nvSpPr>
        <p:spPr>
          <a:xfrm>
            <a:off x="2094412" y="2430184"/>
            <a:ext cx="991035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คอมพิวเตอร์สามารถจำแนกได้หลายประเภท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จำแนกตาม ความแตกต่างของขนาดเครื่อง ความเร็วในการประมวลผล ราคา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สามารถจำแนกได้ดังนี้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Supercomputer)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เมนเฟรมคอมพิวเตอร์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Mainframe Computer)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มินิคอมพิวเตอร์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Minicomputer)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ไมโครคอมพิวเตอร์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Micro 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คอมพิวเตอร์ฝ่ามือ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Hand-held Personal Computer)</a:t>
            </a:r>
            <a:endParaRPr lang="th-TH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คอมพิวเตอร์แบบฝัง (</a:t>
            </a:r>
            <a:r>
              <a:rPr lang="en-US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Embedded Computing)</a:t>
            </a:r>
          </a:p>
        </p:txBody>
      </p:sp>
      <p:pic>
        <p:nvPicPr>
          <p:cNvPr id="1026" name="Picture 2" descr="ประเภทของคอมพิวเตอร์ – taweepoonsakarin">
            <a:extLst>
              <a:ext uri="{FF2B5EF4-FFF2-40B4-BE49-F238E27FC236}">
                <a16:creationId xmlns:a16="http://schemas.microsoft.com/office/drawing/2014/main" id="{4D326C07-E8AE-13C4-BC79-84B6D2B5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71" y="3709025"/>
            <a:ext cx="3792096" cy="28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2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1.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sz="3000" b="1" dirty="0" err="1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Supercomputer)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เป็นคอมพิวเตอร์ที่มีความสามารถสูงที่สุด มีขนาดใหญ่ที่สุด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สามารถประมวลผลข้อมูลในปริมาณมาก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-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รูปแบบอันซับซ้อน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ความรวดเร็วในการคำนวณมากกว่าหนึ่งล้านล้านต่อวินาที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หน่วยจิกะ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ฟล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อบ (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Gigaflop))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ภายในสามารถรองรับโปรเซสเซอร์ได้มากกว่า 100 ตัว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ใช้ในงานที่ต้องการคำนวณตัวเลขจำนวนหลายล้านตัวภายในเวลาอันรวดเร็ว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งานพยากรณ์อากาศ งานการวิจัยนิวเคลียร์ งานควบคุมทางอวกาศ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lvl="2"/>
            <a:endParaRPr lang="en-US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เปิดตัว Summit ระบบ Supercomputer เร็วที่สุดในโลกจากสหรัฐอเมริกา ความเร็ว  200 Petaflops – TechTalkThai">
            <a:extLst>
              <a:ext uri="{FF2B5EF4-FFF2-40B4-BE49-F238E27FC236}">
                <a16:creationId xmlns:a16="http://schemas.microsoft.com/office/drawing/2014/main" id="{25844884-57B3-129A-13F1-407FBFD25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51" y="5431809"/>
            <a:ext cx="2535449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92DCFC4-BE8F-4B93-F9ED-F1EDB4E496A2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9071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D4C3FEC-9BC5-4BDB-F877-5E1B4143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0" y="1052643"/>
            <a:ext cx="5744074" cy="3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0D15C7F-4FB9-63DE-08BC-5122F549FD71}"/>
              </a:ext>
            </a:extLst>
          </p:cNvPr>
          <p:cNvSpPr txBox="1"/>
          <p:nvPr/>
        </p:nvSpPr>
        <p:spPr>
          <a:xfrm>
            <a:off x="952936" y="5082829"/>
            <a:ext cx="102861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 </a:t>
            </a:r>
            <a:r>
              <a:rPr lang="en-US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Fugaku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ครองอันดับ 1 ในการจัดอันดับ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TOP500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ครั้งที่ 55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4"/>
              </a:rPr>
              <a:t>https://www.vstecs.co.th/th/index.php/product-details/1421-supercomputer-fugaku.html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เพิ่มเติม</a:t>
            </a:r>
            <a:r>
              <a:rPr lang="th-TH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  <a:hlinkClick r:id="rId5"/>
              </a:rPr>
              <a:t>https://www.youtube.com/watch?v=HBpkSIJ9KwU&amp;t=261s</a:t>
            </a:r>
            <a:endParaRPr lang="en-US" sz="24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D0C2612-927D-39A9-5100-D8A0588D4A19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123247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BB2396B-9AA9-D5B3-51CB-6B8113497729}"/>
              </a:ext>
            </a:extLst>
          </p:cNvPr>
          <p:cNvSpPr txBox="1"/>
          <p:nvPr/>
        </p:nvSpPr>
        <p:spPr>
          <a:xfrm>
            <a:off x="2094412" y="1880294"/>
            <a:ext cx="68405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. </a:t>
            </a:r>
            <a:r>
              <a:rPr lang="th-TH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เมนเฟรมคอมพิวเตอร์ (</a:t>
            </a:r>
            <a:r>
              <a:rPr lang="en-US" sz="3000" b="1" dirty="0"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Mainframe Computer)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B1FB24E-4FC2-EBB5-7B20-E4EF40B46308}"/>
              </a:ext>
            </a:extLst>
          </p:cNvPr>
          <p:cNvSpPr txBox="1"/>
          <p:nvPr/>
        </p:nvSpPr>
        <p:spPr>
          <a:xfrm>
            <a:off x="2246810" y="2663636"/>
            <a:ext cx="99451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คอมพิวเตอร์ขนาดใหญ่ที่มีประสิทธิภาพรองลงมาจากซู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เครื่องมีขนาดใหญ่ต้องอยู่ในห้องที่ได้รับการอุณหภูมิ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และปราศจากฝุ่นละอองเช่นเดียวกับซู</a:t>
            </a:r>
            <a:r>
              <a:rPr lang="th-TH" sz="3000" dirty="0" err="1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เปอร์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คอมพิวเตอร์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สามารถรองรับการทำงานจากผู้ใช้หลายร้อยคนได้ในเวลาเดียวกัน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(Multiple Users)</a:t>
            </a:r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ข้อเด่นของการใช้เมนเฟรมจึงอยู่ที่งานที่ต้องการให้มีระบบศูนย์กลาง </a:t>
            </a:r>
          </a:p>
          <a:p>
            <a:pPr lvl="2"/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และกระจายการใช้งานไปเป็นจำนวนมาก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เช่น งานธนาคาร ระบบ </a:t>
            </a:r>
            <a:r>
              <a:rPr lang="en-US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ATM </a:t>
            </a:r>
            <a:r>
              <a:rPr lang="th-TH" sz="3000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การจองตั๋วเครื่องบิน การลงทะเบียนต่าง ๆ</a:t>
            </a:r>
          </a:p>
          <a:p>
            <a:pPr lvl="1"/>
            <a:endParaRPr lang="th-TH" sz="3000" dirty="0"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122" name="Picture 2" descr="Mainframe Computers That Change With the Times - The New York Times">
            <a:extLst>
              <a:ext uri="{FF2B5EF4-FFF2-40B4-BE49-F238E27FC236}">
                <a16:creationId xmlns:a16="http://schemas.microsoft.com/office/drawing/2014/main" id="{B9778396-B69D-D34C-513E-00AB2E809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t="10093" r="18128" b="7954"/>
          <a:stretch/>
        </p:blipFill>
        <p:spPr bwMode="auto">
          <a:xfrm>
            <a:off x="0" y="4889275"/>
            <a:ext cx="2718097" cy="19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B18299F-B04A-0906-DC80-29629A786F27}"/>
              </a:ext>
            </a:extLst>
          </p:cNvPr>
          <p:cNvSpPr txBox="1"/>
          <p:nvPr/>
        </p:nvSpPr>
        <p:spPr>
          <a:xfrm>
            <a:off x="0" y="297843"/>
            <a:ext cx="106723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2.</a:t>
            </a:r>
            <a:r>
              <a:rPr lang="th-TH" sz="3000" b="1" dirty="0"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 ประเภทของคอมพิวเตอร์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89334614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</TotalTime>
  <Words>1927</Words>
  <Application>Microsoft Office PowerPoint</Application>
  <PresentationFormat>แบบจอกว้าง</PresentationFormat>
  <Paragraphs>312</Paragraphs>
  <Slides>43</Slides>
  <Notes>43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ณัฐภัทร เหมือนคิด</dc:creator>
  <cp:lastModifiedBy>NATTAPAD MUEANKID</cp:lastModifiedBy>
  <cp:revision>1792</cp:revision>
  <dcterms:created xsi:type="dcterms:W3CDTF">2021-03-07T17:29:34Z</dcterms:created>
  <dcterms:modified xsi:type="dcterms:W3CDTF">2022-06-13T01:27:02Z</dcterms:modified>
</cp:coreProperties>
</file>