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6" r:id="rId2"/>
    <p:sldId id="259" r:id="rId3"/>
    <p:sldId id="615" r:id="rId4"/>
    <p:sldId id="614" r:id="rId5"/>
    <p:sldId id="609" r:id="rId6"/>
    <p:sldId id="613" r:id="rId7"/>
    <p:sldId id="61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32" autoAdjust="0"/>
    <p:restoredTop sz="94646" autoAdjust="0"/>
  </p:normalViewPr>
  <p:slideViewPr>
    <p:cSldViewPr snapToGrid="0">
      <p:cViewPr varScale="1">
        <p:scale>
          <a:sx n="71" d="100"/>
          <a:sy n="71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E51B-544D-4E7E-8DFE-891460CD1270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9C64C-FC95-4062-8714-266CF589ED5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80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29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690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C64C-FC95-4062-8714-266CF589ED59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05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F4CDBE1-F527-4540-A2BB-5EDE0934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940D62F-FE8F-49B1-9585-AEF926B41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07A2D3-2703-47BC-BD2E-23F164AC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2B9CEFE-E5C1-4C6F-AF46-7C0C7F46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5AD6133-9E86-440F-BB02-1CAD9D2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33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967FCBD-4EB7-46E9-9928-E5A856B2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8724D89-7903-4F90-8C2C-0B05DD9B2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97CB607-C8E5-438E-A5EB-A4DFF773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ADF1B47-1C2F-4B6C-A219-AA88240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509A553-B876-43B2-831F-D34D7142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27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6293969-A282-467B-904F-BA520E408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AF7C5D0-46E0-41BD-A9BB-E4843610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573EE57-18D3-4B22-9C03-8177CB4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D2D8643-DBB2-48A9-AC9B-FD516E3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627FC2-CED8-4543-BFD9-9B37595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7705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00E89B6-F355-4E29-8227-FE999D25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6E2CDE7-087B-43D0-ABA6-3D1AAEDDE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F6E8367-2F12-41B3-8D99-7C14FB8B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359B1E7-B061-4983-BDC5-5DADACDD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DC5DFF-850A-4168-89BC-B87E9730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05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735FC43-AF3C-4CA2-9B75-E3043188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FF49122-6D11-454B-AF94-7973B12F6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9B1E30-2F2A-49A1-BEEF-B6CE4BBB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6BF67A4-E005-4CDB-A36B-7C99677F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C057071-1B5C-4E69-AE64-6E312176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291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414489-1BAF-4E43-88EC-CB0C8FEC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544A677-52D3-4689-9A14-E2DC5C52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7552CD6-C3E1-44AB-914D-303B22044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C34992C-DBAE-43C2-95D6-0A4DD1A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0AC9609-3A9E-43AD-A1D2-B94F4AAF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6DBB95A-BF7D-415C-8019-B1D1586E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606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2960D9-B354-407A-B0A3-A2AEE72A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8BE22E-55C3-4F4A-B435-54403C6C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8ADE9A2-B63B-47E0-A729-628F118B4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44425F2-46CE-48F4-981B-B4D47C4BB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116A98A-4DCF-4FB2-A405-20E095FF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8C8C250-622B-4E6F-9F43-22C5875F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54C1930E-7C40-4453-BD5B-45EB6C50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CDA984-9794-4313-BA98-FAE0B2DF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297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A691CEA-4E5E-46E5-A401-EBF58038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46614A9-DD4E-47A0-8D25-F3B8F544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84ECABB-F018-4C5F-826D-DCF5B0E8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1B717C-FC20-4687-97B6-3DBF82A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4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2717201-B56F-4A59-9F5E-E2FA330F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0CDE9C1-7EA2-4605-A638-061E1999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DF0D438-337A-4662-AB53-3192819D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525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96295A-30FF-4A50-96F9-004D6132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F5402EB-295E-4328-8D6A-30E606FDF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5130914-0E53-4DE1-89C4-A310BD17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3BF8B74-4823-4546-B75C-0AEEDBCB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17CB88E-3D53-4DD4-ADA0-992D2DE9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99BE4A-55F5-4296-A074-34995BB8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398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F7E7A68-8E06-4C1B-BAA8-308E64B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8C7E603-B489-4F44-96FA-FB6C47762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3CBD68E7-4641-4EFC-81D6-BCDDF0932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50B1E5D-826C-47DA-B45D-174529C6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7B95156-6778-4182-8CEB-83530D8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A22D65E8-E396-460E-A747-27578714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53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1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3A7B885-DCA2-4202-8912-9BC0269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5C2D3D-EB08-48CE-9E44-B562C7DF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BF2CD9-479D-49FD-A4C9-1832DB67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B8F1A-8B18-452F-8376-24E3B8EBC7C6}" type="datetimeFigureOut">
              <a:rPr lang="th-TH" smtClean="0"/>
              <a:t>02/06/65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A602FB9-8285-4D58-9FB9-F5061AC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51E94C-C250-461B-8B39-B543715D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1911-C372-49DA-8158-9CC32586D8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85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0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8138161" y="1959850"/>
            <a:ext cx="19333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Unit 00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0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76" y="0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1045029" y="1637015"/>
            <a:ext cx="88549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เทคโนโลยีสารสนเทศเพื่อการจัดการอาชีพ 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(Information Technology for Works)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3C90541C-08CC-4443-BC9F-2CDC9D792ADE}"/>
              </a:ext>
            </a:extLst>
          </p:cNvPr>
          <p:cNvSpPr txBox="1"/>
          <p:nvPr/>
        </p:nvSpPr>
        <p:spPr>
          <a:xfrm>
            <a:off x="6830199" y="2960454"/>
            <a:ext cx="3069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(3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0001-2001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114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0C30D20-8E84-ECEE-12EC-D3DCF65B8CD5}"/>
              </a:ext>
            </a:extLst>
          </p:cNvPr>
          <p:cNvSpPr txBox="1"/>
          <p:nvPr/>
        </p:nvSpPr>
        <p:spPr>
          <a:xfrm>
            <a:off x="2220685" y="1779687"/>
            <a:ext cx="8157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Technology for Works</a:t>
            </a:r>
          </a:p>
          <a:p>
            <a:pPr algn="ctr"/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Technology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อุปกรณ์/เครื่องมือ/เทคโนโลยี 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ในการรวบรวมข้อมูล การจัดเก็บอย่างมีระบบ ค้นหาอย่างรวดเร็ว </a:t>
            </a:r>
            <a:r>
              <a:rPr lang="th-TH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ประมวลผล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วิเคราะห์ผลที่ได้จากการประมวลนั้น </a:t>
            </a:r>
          </a:p>
          <a:p>
            <a:r>
              <a:rPr lang="th-TH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รวมไปถึงการเน้นในเรื่องการแสดงผล และประชาสัมพันธ์สารสนเทศนั้นอย่างมีประสิทธิภาพ ในรูปแบบที่เหมาะสมกับผู้ที่จะนำไปใช้ต่อไป ตลอดไปจนถึงการสื่อสารข้อมูลนั้นไปยังหน่วยงานต่าง ๆ ด้วย ว่ากันว่า </a:t>
            </a:r>
            <a:r>
              <a:rPr lang="en-US" b="1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623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0C30D20-8E84-ECEE-12EC-D3DCF65B8CD5}"/>
              </a:ext>
            </a:extLst>
          </p:cNvPr>
          <p:cNvSpPr txBox="1"/>
          <p:nvPr/>
        </p:nvSpPr>
        <p:spPr>
          <a:xfrm>
            <a:off x="2220685" y="1779687"/>
            <a:ext cx="815702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Technology for Works</a:t>
            </a:r>
          </a:p>
          <a:p>
            <a:pPr algn="ctr"/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Information Technology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อุปกรณ์/เครื่องมือ/เทคโนโลยี 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รวบรวม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 การ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จัดเก็บ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อย่างมีระบบ 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ค้นหา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อย่างรวดเร็ว </a:t>
            </a:r>
            <a:r>
              <a:rPr lang="th-TH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ประมวลผล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วิเคราะห์ผล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ที่ได้จากการประมวลนั้น </a:t>
            </a:r>
          </a:p>
          <a:p>
            <a:r>
              <a:rPr lang="th-TH" dirty="0">
                <a:solidFill>
                  <a:srgbClr val="333333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รวมไปถึงการเน้นในเรื่องการ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และ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ประชาสัมพันธ์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สารสนเทศนั้นอย่างมีประสิทธิภาพ ในรูปแบบที่เหมาะสมกับผู้ที่จะนำไปใช้ต่อไป ตลอดไปจนถึงการ</a:t>
            </a:r>
            <a:r>
              <a:rPr lang="th-TH" b="0" i="0" u="sng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สื่อสาร</a:t>
            </a:r>
            <a:r>
              <a:rPr lang="th-TH" b="0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ข้อมูลนั้นไปยังหน่วยงานต่าง ๆ ด้วย ว่ากันว่า </a:t>
            </a:r>
            <a:r>
              <a:rPr lang="en-US" b="1" i="0" dirty="0">
                <a:solidFill>
                  <a:srgbClr val="333333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IT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73B7179-3AF4-4EFA-A6B4-D01515EDF6E4}"/>
              </a:ext>
            </a:extLst>
          </p:cNvPr>
          <p:cNvSpPr txBox="1"/>
          <p:nvPr/>
        </p:nvSpPr>
        <p:spPr>
          <a:xfrm>
            <a:off x="1131841" y="1511439"/>
            <a:ext cx="9928317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 ความรู้เบื้องต้นเกี่ยวกับคอมพิวเตอร์และอุปกรณ์โทรคมนาคม 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2 ระบบเครือข่ายและเทคโนโลยีสารสนเทศ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3 การสืบค้นข้อมูลบนอินเทอร์เน็ต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4 การประยุกต์ใช้โปรแกรมสำเร็จรูปด้านงานเอกสารด้วยโปรแกรม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Word</a:t>
            </a:r>
            <a:endParaRPr lang="th-TH" sz="27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5 การจัดเอกสารและการนำเอกสารมาใช้งาน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6 การประยุกต์ใช้โปรแกรมคำนวณทางธุรกิจด้วยโปรแกรม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Excel</a:t>
            </a:r>
            <a:endParaRPr lang="th-TH" sz="27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7 การจัดรูปแบบข้อมูล การแก้ไข ลบ คัดลอก และเคลื่อนย้ายข้อมูล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8 การพิมพ์ข้อมูลจากโปรแกรมคำนวณและการประยุกต์ใช้ในการนำเสนอ</a:t>
            </a: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9 การประยุกต์ใช้โปรแกรมจัดการฐานข้อมูลด้วยโปรแกรม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th-TH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7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</a:t>
            </a:r>
            <a:endParaRPr lang="th-TH" sz="27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10 การสร้างรายงานจากโปรแกรมจัดการฐานข้อมูลและการดูแลฐานข้อมูล</a:t>
            </a:r>
          </a:p>
          <a:p>
            <a:r>
              <a:rPr lang="th-TH" sz="25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11 การประยุกต์ใช้โปรแกรมการนำเสนอผลงานและการผลิดสื่อผสมด้วยโปรแกรม </a:t>
            </a:r>
            <a:r>
              <a:rPr lang="en-US" sz="25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PowerPoint</a:t>
            </a:r>
            <a:endParaRPr lang="th-TH" sz="25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7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หน่วยที่ 12 การแก้ไข ตกแต่ง และการฉายสไลด์จากโปรแกรมการนำเสนอผลงาน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D67236-6D32-4D7F-9803-A62A905F23EA}"/>
              </a:ext>
            </a:extLst>
          </p:cNvPr>
          <p:cNvSpPr txBox="1"/>
          <p:nvPr/>
        </p:nvSpPr>
        <p:spPr>
          <a:xfrm>
            <a:off x="2103933" y="803553"/>
            <a:ext cx="7984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หน่วยการเรียน</a:t>
            </a:r>
          </a:p>
        </p:txBody>
      </p:sp>
    </p:spTree>
    <p:extLst>
      <p:ext uri="{BB962C8B-B14F-4D97-AF65-F5344CB8AC3E}">
        <p14:creationId xmlns:p14="http://schemas.microsoft.com/office/powerpoint/2010/main" val="23138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ตาราง 3">
            <a:extLst>
              <a:ext uri="{FF2B5EF4-FFF2-40B4-BE49-F238E27FC236}">
                <a16:creationId xmlns:a16="http://schemas.microsoft.com/office/drawing/2014/main" id="{5E1D96ED-EF64-42B6-A658-E220D2D06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22403"/>
              </p:ext>
            </p:extLst>
          </p:nvPr>
        </p:nvGraphicFramePr>
        <p:xfrm>
          <a:off x="3010150" y="1511439"/>
          <a:ext cx="6171700" cy="51368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3602">
                  <a:extLst>
                    <a:ext uri="{9D8B030D-6E8A-4147-A177-3AD203B41FA5}">
                      <a16:colId xmlns:a16="http://schemas.microsoft.com/office/drawing/2014/main" val="2717882695"/>
                    </a:ext>
                  </a:extLst>
                </a:gridCol>
                <a:gridCol w="1115843">
                  <a:extLst>
                    <a:ext uri="{9D8B030D-6E8A-4147-A177-3AD203B41FA5}">
                      <a16:colId xmlns:a16="http://schemas.microsoft.com/office/drawing/2014/main" val="393204356"/>
                    </a:ext>
                  </a:extLst>
                </a:gridCol>
                <a:gridCol w="1441821">
                  <a:extLst>
                    <a:ext uri="{9D8B030D-6E8A-4147-A177-3AD203B41FA5}">
                      <a16:colId xmlns:a16="http://schemas.microsoft.com/office/drawing/2014/main" val="1550711716"/>
                    </a:ext>
                  </a:extLst>
                </a:gridCol>
                <a:gridCol w="1000434">
                  <a:extLst>
                    <a:ext uri="{9D8B030D-6E8A-4147-A177-3AD203B41FA5}">
                      <a16:colId xmlns:a16="http://schemas.microsoft.com/office/drawing/2014/main" val="809707760"/>
                    </a:ext>
                  </a:extLst>
                </a:gridCol>
              </a:tblGrid>
              <a:tr h="924452">
                <a:tc gridSpan="3">
                  <a:txBody>
                    <a:bodyPr/>
                    <a:lstStyle/>
                    <a:p>
                      <a:pPr algn="ctr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หัวข้อ</a:t>
                      </a:r>
                    </a:p>
                  </a:txBody>
                  <a:tcPr marL="105330" marR="105330" marT="52665" marB="52665"/>
                </a:tc>
                <a:tc hMerge="1">
                  <a:txBody>
                    <a:bodyPr/>
                    <a:lstStyle/>
                    <a:p>
                      <a:pPr algn="ctr"/>
                      <a:endParaRPr lang="th-TH" sz="36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/>
                </a:tc>
                <a:tc hMerge="1">
                  <a:txBody>
                    <a:bodyPr/>
                    <a:lstStyle/>
                    <a:p>
                      <a:pPr algn="ctr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คะแนน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(%)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/>
                </a:tc>
                <a:extLst>
                  <a:ext uri="{0D108BD9-81ED-4DB2-BD59-A6C34878D82A}">
                    <a16:rowId xmlns:a16="http://schemas.microsoft.com/office/drawing/2014/main" val="2041118297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จิตพิสัย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485552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กลางภาค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หน่วยที่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1-5)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08831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ปลายภาค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(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หน่วยที่ 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6-12)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696684"/>
                  </a:ext>
                </a:extLst>
              </a:tr>
              <a:tr h="596871">
                <a:tc rowSpan="3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ระหว่างภาค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 (1</a:t>
                      </a:r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 หน่วย</a:t>
                      </a:r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)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ทฤษฎี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แบบฝึกหัด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30044"/>
                  </a:ext>
                </a:extLst>
              </a:tr>
              <a:tr h="596871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แบบทดสอบ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10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32587"/>
                  </a:ext>
                </a:extLst>
              </a:tr>
              <a:tr h="596871">
                <a:tc v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th-TH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ปฏิบัติ</a:t>
                      </a:r>
                    </a:p>
                  </a:txBody>
                  <a:tcPr marL="105330" marR="105330" marT="52665" marB="52665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20</a:t>
                      </a:r>
                      <a:endParaRPr lang="th-TH" sz="28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67955"/>
                  </a:ext>
                </a:extLst>
              </a:tr>
              <a:tr h="596871">
                <a:tc gridSpan="3">
                  <a:txBody>
                    <a:bodyPr/>
                    <a:lstStyle/>
                    <a:p>
                      <a:pPr algn="ctr"/>
                      <a:r>
                        <a:rPr lang="th-TH" sz="2800" b="1" dirty="0">
                          <a:solidFill>
                            <a:schemeClr val="bg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รวม</a:t>
                      </a:r>
                    </a:p>
                  </a:txBody>
                  <a:tcPr marL="105330" marR="105330" marT="52665" marB="52665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3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th-TH" sz="2800" b="1" dirty="0">
                        <a:solidFill>
                          <a:schemeClr val="bg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 marL="109743" marR="109743" marT="54872" marB="54872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100</a:t>
                      </a:r>
                      <a:endParaRPr kumimoji="0" lang="th-TH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H SarabunPSK" panose="020B0500040200020003" pitchFamily="34" charset="-34"/>
                        <a:ea typeface="+mn-ea"/>
                        <a:cs typeface="TH SarabunPSK" panose="020B0500040200020003" pitchFamily="34" charset="-34"/>
                      </a:endParaRPr>
                    </a:p>
                  </a:txBody>
                  <a:tcPr marL="105330" marR="105330" marT="52665" marB="52665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79228"/>
                  </a:ext>
                </a:extLst>
              </a:tr>
            </a:tbl>
          </a:graphicData>
        </a:graphic>
      </p:graphicFrame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DF9C3C84-B53D-4E59-B00E-4587E14CF8E0}"/>
              </a:ext>
            </a:extLst>
          </p:cNvPr>
          <p:cNvSpPr txBox="1"/>
          <p:nvPr/>
        </p:nvSpPr>
        <p:spPr>
          <a:xfrm>
            <a:off x="2103933" y="803553"/>
            <a:ext cx="79841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เกณฑ์คะแนน</a:t>
            </a:r>
          </a:p>
        </p:txBody>
      </p:sp>
    </p:spTree>
    <p:extLst>
      <p:ext uri="{BB962C8B-B14F-4D97-AF65-F5344CB8AC3E}">
        <p14:creationId xmlns:p14="http://schemas.microsoft.com/office/powerpoint/2010/main" val="9750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EB6E503-5B87-4E4E-9097-BB4DC79EB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39" y="0"/>
            <a:ext cx="10423161" cy="685800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80001430-D1F2-483F-A43E-9478B1090884}"/>
              </a:ext>
            </a:extLst>
          </p:cNvPr>
          <p:cNvSpPr txBox="1"/>
          <p:nvPr/>
        </p:nvSpPr>
        <p:spPr>
          <a:xfrm>
            <a:off x="8138161" y="1959850"/>
            <a:ext cx="193330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</a:t>
            </a:r>
            <a:endParaRPr lang="th-TH" sz="5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2186132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5816</TotalTime>
  <Words>373</Words>
  <Application>Microsoft Office PowerPoint</Application>
  <PresentationFormat>แบบจอกว้าง</PresentationFormat>
  <Paragraphs>53</Paragraphs>
  <Slides>7</Slides>
  <Notes>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ณัฐภัทร เหมือนคิด</dc:creator>
  <cp:lastModifiedBy>NATTAPAD MUEANKID</cp:lastModifiedBy>
  <cp:revision>969</cp:revision>
  <dcterms:created xsi:type="dcterms:W3CDTF">2021-03-07T17:29:34Z</dcterms:created>
  <dcterms:modified xsi:type="dcterms:W3CDTF">2022-06-02T04:58:29Z</dcterms:modified>
</cp:coreProperties>
</file>