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9" r:id="rId2"/>
    <p:sldId id="316" r:id="rId3"/>
    <p:sldId id="467" r:id="rId4"/>
    <p:sldId id="695" r:id="rId5"/>
    <p:sldId id="726" r:id="rId6"/>
    <p:sldId id="751" r:id="rId7"/>
    <p:sldId id="752" r:id="rId8"/>
    <p:sldId id="754" r:id="rId9"/>
    <p:sldId id="753" r:id="rId10"/>
    <p:sldId id="748" r:id="rId11"/>
    <p:sldId id="699" r:id="rId12"/>
    <p:sldId id="702" r:id="rId13"/>
    <p:sldId id="697" r:id="rId14"/>
    <p:sldId id="704" r:id="rId15"/>
    <p:sldId id="705" r:id="rId16"/>
    <p:sldId id="707" r:id="rId17"/>
    <p:sldId id="708" r:id="rId18"/>
    <p:sldId id="709" r:id="rId19"/>
    <p:sldId id="710" r:id="rId20"/>
    <p:sldId id="711" r:id="rId21"/>
    <p:sldId id="712" r:id="rId22"/>
    <p:sldId id="749" r:id="rId23"/>
    <p:sldId id="730" r:id="rId24"/>
    <p:sldId id="731" r:id="rId25"/>
    <p:sldId id="733" r:id="rId26"/>
    <p:sldId id="734" r:id="rId27"/>
    <p:sldId id="735" r:id="rId28"/>
    <p:sldId id="737" r:id="rId29"/>
    <p:sldId id="736" r:id="rId30"/>
    <p:sldId id="739" r:id="rId31"/>
    <p:sldId id="740" r:id="rId32"/>
    <p:sldId id="741" r:id="rId33"/>
    <p:sldId id="742" r:id="rId34"/>
    <p:sldId id="743" r:id="rId35"/>
    <p:sldId id="744" r:id="rId36"/>
    <p:sldId id="745" r:id="rId37"/>
    <p:sldId id="750" r:id="rId38"/>
    <p:sldId id="747" r:id="rId39"/>
    <p:sldId id="755" r:id="rId40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สไตล์สีปานกลาง 2 - เน้น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สไตล์สีปานกลาง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23" autoAdjust="0"/>
    <p:restoredTop sz="93571" autoAdjust="0"/>
  </p:normalViewPr>
  <p:slideViewPr>
    <p:cSldViewPr snapToGrid="0">
      <p:cViewPr varScale="1">
        <p:scale>
          <a:sx n="70" d="100"/>
          <a:sy n="70" d="100"/>
        </p:scale>
        <p:origin x="45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12E51B-544D-4E7E-8DFE-891460CD1270}" type="datetimeFigureOut">
              <a:rPr lang="th-TH" smtClean="0"/>
              <a:t>09/06/65</a:t>
            </a:fld>
            <a:endParaRPr lang="th-TH"/>
          </a:p>
        </p:txBody>
      </p:sp>
      <p:sp>
        <p:nvSpPr>
          <p:cNvPr id="4" name="ตัวแทนรูปบนสไลด์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ตัวแทนบันทึกย่อ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E9C64C-FC95-4062-8714-266CF589ED5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58043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E9C64C-FC95-4062-8714-266CF589ED59}" type="slidenum">
              <a:rPr lang="th-TH" smtClean="0"/>
              <a:t>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47459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E9C64C-FC95-4062-8714-266CF589ED59}" type="slidenum">
              <a:rPr lang="th-TH" smtClean="0"/>
              <a:t>10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10834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E9C64C-FC95-4062-8714-266CF589ED59}" type="slidenum">
              <a:rPr lang="th-TH" smtClean="0"/>
              <a:t>11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076033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E9C64C-FC95-4062-8714-266CF589ED59}" type="slidenum">
              <a:rPr lang="th-TH" smtClean="0"/>
              <a:t>12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294190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E9C64C-FC95-4062-8714-266CF589ED59}" type="slidenum">
              <a:rPr lang="th-TH" smtClean="0"/>
              <a:t>13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598917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E9C64C-FC95-4062-8714-266CF589ED59}" type="slidenum">
              <a:rPr lang="th-TH" smtClean="0"/>
              <a:t>14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258290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E9C64C-FC95-4062-8714-266CF589ED59}" type="slidenum">
              <a:rPr lang="th-TH" smtClean="0"/>
              <a:t>15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537773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E9C64C-FC95-4062-8714-266CF589ED59}" type="slidenum">
              <a:rPr lang="th-TH" smtClean="0"/>
              <a:t>16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564583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E9C64C-FC95-4062-8714-266CF589ED59}" type="slidenum">
              <a:rPr lang="th-TH" smtClean="0"/>
              <a:t>17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999615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E9C64C-FC95-4062-8714-266CF589ED59}" type="slidenum">
              <a:rPr lang="th-TH" smtClean="0"/>
              <a:t>18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968552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E9C64C-FC95-4062-8714-266CF589ED59}" type="slidenum">
              <a:rPr lang="th-TH" smtClean="0"/>
              <a:t>19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17817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E9C64C-FC95-4062-8714-266CF589ED59}" type="slidenum">
              <a:rPr lang="th-TH" smtClean="0"/>
              <a:t>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22971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E9C64C-FC95-4062-8714-266CF589ED59}" type="slidenum">
              <a:rPr lang="th-TH" smtClean="0"/>
              <a:t>20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615065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E9C64C-FC95-4062-8714-266CF589ED59}" type="slidenum">
              <a:rPr lang="th-TH" smtClean="0"/>
              <a:t>21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591530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E9C64C-FC95-4062-8714-266CF589ED59}" type="slidenum">
              <a:rPr lang="th-TH" smtClean="0"/>
              <a:t>22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712245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E9C64C-FC95-4062-8714-266CF589ED59}" type="slidenum">
              <a:rPr lang="th-TH" smtClean="0"/>
              <a:t>23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80878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E9C64C-FC95-4062-8714-266CF589ED59}" type="slidenum">
              <a:rPr lang="th-TH" smtClean="0"/>
              <a:t>24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585387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E9C64C-FC95-4062-8714-266CF589ED59}" type="slidenum">
              <a:rPr lang="th-TH" smtClean="0"/>
              <a:t>25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1588878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E9C64C-FC95-4062-8714-266CF589ED59}" type="slidenum">
              <a:rPr lang="th-TH" smtClean="0"/>
              <a:t>26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6178117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E9C64C-FC95-4062-8714-266CF589ED59}" type="slidenum">
              <a:rPr lang="th-TH" smtClean="0"/>
              <a:t>27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824143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E9C64C-FC95-4062-8714-266CF589ED59}" type="slidenum">
              <a:rPr lang="th-TH" smtClean="0"/>
              <a:t>28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6745333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E9C64C-FC95-4062-8714-266CF589ED59}" type="slidenum">
              <a:rPr lang="th-TH" smtClean="0"/>
              <a:t>29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23785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E9C64C-FC95-4062-8714-266CF589ED59}" type="slidenum">
              <a:rPr lang="th-TH" smtClean="0"/>
              <a:t>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745197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E9C64C-FC95-4062-8714-266CF589ED59}" type="slidenum">
              <a:rPr lang="th-TH" smtClean="0"/>
              <a:t>30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3701732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E9C64C-FC95-4062-8714-266CF589ED59}" type="slidenum">
              <a:rPr lang="th-TH" smtClean="0"/>
              <a:t>31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915771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E9C64C-FC95-4062-8714-266CF589ED59}" type="slidenum">
              <a:rPr lang="th-TH" smtClean="0"/>
              <a:t>32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0675519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E9C64C-FC95-4062-8714-266CF589ED59}" type="slidenum">
              <a:rPr lang="th-TH" smtClean="0"/>
              <a:t>33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3976592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E9C64C-FC95-4062-8714-266CF589ED59}" type="slidenum">
              <a:rPr lang="th-TH" smtClean="0"/>
              <a:t>34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1624488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E9C64C-FC95-4062-8714-266CF589ED59}" type="slidenum">
              <a:rPr lang="th-TH" smtClean="0"/>
              <a:t>35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9639890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E9C64C-FC95-4062-8714-266CF589ED59}" type="slidenum">
              <a:rPr lang="th-TH" smtClean="0"/>
              <a:t>36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1932573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E9C64C-FC95-4062-8714-266CF589ED59}" type="slidenum">
              <a:rPr lang="th-TH" smtClean="0"/>
              <a:t>37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5754800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E9C64C-FC95-4062-8714-266CF589ED59}" type="slidenum">
              <a:rPr lang="th-TH" smtClean="0"/>
              <a:t>38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0420110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E9C64C-FC95-4062-8714-266CF589ED59}" type="slidenum">
              <a:rPr lang="th-TH" smtClean="0"/>
              <a:t>39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420863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E9C64C-FC95-4062-8714-266CF589ED59}" type="slidenum">
              <a:rPr lang="th-TH" smtClean="0"/>
              <a:t>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324021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E9C64C-FC95-4062-8714-266CF589ED59}" type="slidenum">
              <a:rPr lang="th-TH" smtClean="0"/>
              <a:t>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087274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E9C64C-FC95-4062-8714-266CF589ED59}" type="slidenum">
              <a:rPr lang="th-TH" smtClean="0"/>
              <a:t>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887207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E9C64C-FC95-4062-8714-266CF589ED59}" type="slidenum">
              <a:rPr lang="th-TH" smtClean="0"/>
              <a:t>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686168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E9C64C-FC95-4062-8714-266CF589ED59}" type="slidenum">
              <a:rPr lang="th-TH" smtClean="0"/>
              <a:t>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285185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E9C64C-FC95-4062-8714-266CF589ED59}" type="slidenum">
              <a:rPr lang="th-TH" smtClean="0"/>
              <a:t>9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69937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0F4CDBE1-F527-4540-A2BB-5EDE09349E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1940D62F-FE8F-49B1-9585-AEF926B41A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1507A2D3-2703-47BC-BD2E-23F164AC2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B8F1A-8B18-452F-8376-24E3B8EBC7C6}" type="datetimeFigureOut">
              <a:rPr lang="th-TH" smtClean="0"/>
              <a:t>09/06/65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22B9CEFE-E5C1-4C6F-AF46-7C0C7F46A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C5AD6133-9E86-440F-BB02-1CAD9D28A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E1911-C372-49DA-8158-9CC32586D82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93389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967FCBD-4EB7-46E9-9928-E5A856B21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98724D89-7903-4F90-8C2C-0B05DD9B28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397CB607-C8E5-438E-A5EB-A4DFF7733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B8F1A-8B18-452F-8376-24E3B8EBC7C6}" type="datetimeFigureOut">
              <a:rPr lang="th-TH" smtClean="0"/>
              <a:t>09/06/65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EADF1B47-1C2F-4B6C-A219-AA88240AF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A509A553-B876-43B2-831F-D34D71426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E1911-C372-49DA-8158-9CC32586D82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32762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>
            <a:extLst>
              <a:ext uri="{FF2B5EF4-FFF2-40B4-BE49-F238E27FC236}">
                <a16:creationId xmlns:a16="http://schemas.microsoft.com/office/drawing/2014/main" id="{46293969-A282-467B-904F-BA520E4084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1AF7C5D0-46E0-41BD-A9BB-E4843610AB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E573EE57-18D3-4B22-9C03-8177CB4FC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B8F1A-8B18-452F-8376-24E3B8EBC7C6}" type="datetimeFigureOut">
              <a:rPr lang="th-TH" smtClean="0"/>
              <a:t>09/06/65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7D2D8643-DBB2-48A9-AC9B-FD516E320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C9627FC2-CED8-4543-BFD9-9B37595BB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E1911-C372-49DA-8158-9CC32586D82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7705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300E89B6-F355-4E29-8227-FE999D25D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6E2CDE7-087B-43D0-ABA6-3D1AAEDDE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2F6E8367-2F12-41B3-8D99-7C14FB8BD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B8F1A-8B18-452F-8376-24E3B8EBC7C6}" type="datetimeFigureOut">
              <a:rPr lang="th-TH" smtClean="0"/>
              <a:t>09/06/65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E359B1E7-B061-4983-BDC5-5DADACDDF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5BDC5DFF-850A-4168-89BC-B87E97308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E1911-C372-49DA-8158-9CC32586D82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10593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E735FC43-AF3C-4CA2-9B75-E3043188F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5FF49122-6D11-454B-AF94-7973B12F62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0F9B1E30-2F2A-49A1-BEEF-B6CE4BBBD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B8F1A-8B18-452F-8376-24E3B8EBC7C6}" type="datetimeFigureOut">
              <a:rPr lang="th-TH" smtClean="0"/>
              <a:t>09/06/65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D6BF67A4-E005-4CDB-A36B-7C99677FD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4C057071-1B5C-4E69-AE64-6E312176D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E1911-C372-49DA-8158-9CC32586D82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72915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53414489-1BAF-4E43-88EC-CB0C8FEC9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5544A677-52D3-4689-9A14-E2DC5C52A9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F7552CD6-C3E1-44AB-914D-303B220446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9C34992C-DBAE-43C2-95D6-0A4DD1A2D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B8F1A-8B18-452F-8376-24E3B8EBC7C6}" type="datetimeFigureOut">
              <a:rPr lang="th-TH" smtClean="0"/>
              <a:t>09/06/65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30AC9609-3A9E-43AD-A1D2-B94F4AAF5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36DBB95A-BF7D-415C-8019-B1D1586EE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E1911-C372-49DA-8158-9CC32586D82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36068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532960D9-B354-407A-B0A3-A2AEE72AB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5A8BE22E-55C3-4F4A-B435-54403C6C4C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E8ADE9A2-B63B-47E0-A729-628F118B4E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ข้อความ 4">
            <a:extLst>
              <a:ext uri="{FF2B5EF4-FFF2-40B4-BE49-F238E27FC236}">
                <a16:creationId xmlns:a16="http://schemas.microsoft.com/office/drawing/2014/main" id="{A44425F2-46CE-48F4-981B-B4D47C4BBF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ตัวแทนเนื้อหา 5">
            <a:extLst>
              <a:ext uri="{FF2B5EF4-FFF2-40B4-BE49-F238E27FC236}">
                <a16:creationId xmlns:a16="http://schemas.microsoft.com/office/drawing/2014/main" id="{D116A98A-4DCF-4FB2-A405-20E095FFEB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7" name="ตัวแทนวันที่ 6">
            <a:extLst>
              <a:ext uri="{FF2B5EF4-FFF2-40B4-BE49-F238E27FC236}">
                <a16:creationId xmlns:a16="http://schemas.microsoft.com/office/drawing/2014/main" id="{D8C8C250-622B-4E6F-9F43-22C5875F9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B8F1A-8B18-452F-8376-24E3B8EBC7C6}" type="datetimeFigureOut">
              <a:rPr lang="th-TH" smtClean="0"/>
              <a:t>09/06/65</a:t>
            </a:fld>
            <a:endParaRPr lang="th-TH"/>
          </a:p>
        </p:txBody>
      </p:sp>
      <p:sp>
        <p:nvSpPr>
          <p:cNvPr id="8" name="ตัวแทนท้ายกระดาษ 7">
            <a:extLst>
              <a:ext uri="{FF2B5EF4-FFF2-40B4-BE49-F238E27FC236}">
                <a16:creationId xmlns:a16="http://schemas.microsoft.com/office/drawing/2014/main" id="{54C1930E-7C40-4453-BD5B-45EB6C50D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แทนหมายเลขสไลด์ 8">
            <a:extLst>
              <a:ext uri="{FF2B5EF4-FFF2-40B4-BE49-F238E27FC236}">
                <a16:creationId xmlns:a16="http://schemas.microsoft.com/office/drawing/2014/main" id="{39CDA984-9794-4313-BA98-FAE0B2DFB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E1911-C372-49DA-8158-9CC32586D82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92976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DA691CEA-4E5E-46E5-A401-EBF58038A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วันที่ 2">
            <a:extLst>
              <a:ext uri="{FF2B5EF4-FFF2-40B4-BE49-F238E27FC236}">
                <a16:creationId xmlns:a16="http://schemas.microsoft.com/office/drawing/2014/main" id="{746614A9-DD4E-47A0-8D25-F3B8F544B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B8F1A-8B18-452F-8376-24E3B8EBC7C6}" type="datetimeFigureOut">
              <a:rPr lang="th-TH" smtClean="0"/>
              <a:t>09/06/65</a:t>
            </a:fld>
            <a:endParaRPr lang="th-TH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:a16="http://schemas.microsoft.com/office/drawing/2014/main" id="{984ECABB-F018-4C5F-826D-DCF5B0E8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191B717C-FC20-4687-97B6-3DBF82A91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E1911-C372-49DA-8158-9CC32586D82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03448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>
            <a:extLst>
              <a:ext uri="{FF2B5EF4-FFF2-40B4-BE49-F238E27FC236}">
                <a16:creationId xmlns:a16="http://schemas.microsoft.com/office/drawing/2014/main" id="{12717201-B56F-4A59-9F5E-E2FA330F5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B8F1A-8B18-452F-8376-24E3B8EBC7C6}" type="datetimeFigureOut">
              <a:rPr lang="th-TH" smtClean="0"/>
              <a:t>09/06/65</a:t>
            </a:fld>
            <a:endParaRPr lang="th-TH"/>
          </a:p>
        </p:txBody>
      </p:sp>
      <p:sp>
        <p:nvSpPr>
          <p:cNvPr id="3" name="ตัวแทนท้ายกระดาษ 2">
            <a:extLst>
              <a:ext uri="{FF2B5EF4-FFF2-40B4-BE49-F238E27FC236}">
                <a16:creationId xmlns:a16="http://schemas.microsoft.com/office/drawing/2014/main" id="{20CDE9C1-7EA2-4605-A638-061E19995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1DF0D438-337A-4662-AB53-3192819DF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E1911-C372-49DA-8158-9CC32586D82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35250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196295A-30FF-4A50-96F9-004D61329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FF5402EB-295E-4328-8D6A-30E606FDF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25130914-0E53-4DE1-89C4-A310BD1768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B3BF8B74-4823-4546-B75C-0AEEDBCBD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B8F1A-8B18-452F-8376-24E3B8EBC7C6}" type="datetimeFigureOut">
              <a:rPr lang="th-TH" smtClean="0"/>
              <a:t>09/06/65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D17CB88E-3D53-4DD4-ADA0-992D2DE9F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D499BE4A-55F5-4296-A074-34995BB80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E1911-C372-49DA-8158-9CC32586D82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73988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1F7E7A68-8E06-4C1B-BAA8-308E64B97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รูปภาพ 2">
            <a:extLst>
              <a:ext uri="{FF2B5EF4-FFF2-40B4-BE49-F238E27FC236}">
                <a16:creationId xmlns:a16="http://schemas.microsoft.com/office/drawing/2014/main" id="{78C7E603-B489-4F44-96FA-FB6C477620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3CBD68E7-4641-4EFC-81D6-BCDDF09320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C50B1E5D-826C-47DA-B45D-174529C64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B8F1A-8B18-452F-8376-24E3B8EBC7C6}" type="datetimeFigureOut">
              <a:rPr lang="th-TH" smtClean="0"/>
              <a:t>09/06/65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D7B95156-6778-4182-8CEB-83530D8B0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A22D65E8-E396-460E-A747-275787141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E1911-C372-49DA-8158-9CC32586D82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92532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1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>
            <a:extLst>
              <a:ext uri="{FF2B5EF4-FFF2-40B4-BE49-F238E27FC236}">
                <a16:creationId xmlns:a16="http://schemas.microsoft.com/office/drawing/2014/main" id="{63A7B885-DCA2-4202-8912-9BC026984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F95C2D3D-EB08-48CE-9E44-B562C7DF3F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82BF2CD9-479D-49FD-A4C9-1832DB674A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B8F1A-8B18-452F-8376-24E3B8EBC7C6}" type="datetimeFigureOut">
              <a:rPr lang="th-TH" smtClean="0"/>
              <a:t>09/06/65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4A602FB9-8285-4D58-9FB9-F5061AC23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AD51E94C-C250-461B-8B39-B543715D4A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E1911-C372-49DA-8158-9CC32586D82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98598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ites.google.com/site/computerbcyschool/home/com_m_1/hardware/secondary-storage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youtube.com/watch?v=HBpkSIJ9KwU&amp;t=261s" TargetMode="External"/><Relationship Id="rId4" Type="http://schemas.openxmlformats.org/officeDocument/2006/relationships/hyperlink" Target="https://www.vstecs.co.th/th/index.php/product-details/1421-supercomputer-fugaku.html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youtube.com/watch?v=RnpvyJaX4Q4" TargetMode="External"/><Relationship Id="rId4" Type="http://schemas.openxmlformats.org/officeDocument/2006/relationships/image" Target="../media/image22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shopping/product/1?hl=th&amp;q=Hand-held+Personal+Computer&amp;prds=epd:4502118913827096365,eto:4502118913827096365_0,pid:4502118913827096365&amp;sa=X&amp;ved=0ahUKEwjx-MLymZ34AhW-SGwGHTEqAN4Q9pwGCAw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orthen-life.com/technology-com5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รูปภาพ 6">
            <a:extLst>
              <a:ext uri="{FF2B5EF4-FFF2-40B4-BE49-F238E27FC236}">
                <a16:creationId xmlns:a16="http://schemas.microsoft.com/office/drawing/2014/main" id="{9EB6E503-5B87-4E4E-9097-BB4DC79EB9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676" y="0"/>
            <a:ext cx="10423161" cy="6858000"/>
          </a:xfrm>
          <a:prstGeom prst="rect">
            <a:avLst/>
          </a:prstGeom>
        </p:spPr>
      </p:pic>
      <p:sp>
        <p:nvSpPr>
          <p:cNvPr id="4" name="กล่องข้อความ 3">
            <a:extLst>
              <a:ext uri="{FF2B5EF4-FFF2-40B4-BE49-F238E27FC236}">
                <a16:creationId xmlns:a16="http://schemas.microsoft.com/office/drawing/2014/main" id="{3C90541C-08CC-4443-BC9F-2CDC9D792ADE}"/>
              </a:ext>
            </a:extLst>
          </p:cNvPr>
          <p:cNvSpPr txBox="1"/>
          <p:nvPr/>
        </p:nvSpPr>
        <p:spPr>
          <a:xfrm>
            <a:off x="6830199" y="2960454"/>
            <a:ext cx="306977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4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(20001-2001)</a:t>
            </a:r>
            <a:endParaRPr lang="th-TH" sz="40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02907861-A8D7-C0A7-276E-45C05184CDF1}"/>
              </a:ext>
            </a:extLst>
          </p:cNvPr>
          <p:cNvSpPr txBox="1"/>
          <p:nvPr/>
        </p:nvSpPr>
        <p:spPr>
          <a:xfrm>
            <a:off x="1045029" y="1637015"/>
            <a:ext cx="885494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th-TH" sz="4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คอมพิวเตอร์และสารสนเทศเพื่องานอาชีพ</a:t>
            </a:r>
            <a:endParaRPr lang="en-US" sz="40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r"/>
            <a:r>
              <a:rPr lang="en-US" sz="4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(Computer and Information for Careers)</a:t>
            </a:r>
            <a:endParaRPr lang="th-TH" sz="40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111459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E667D47D-EB52-4D67-B1D8-BF2E95D384A0}"/>
              </a:ext>
            </a:extLst>
          </p:cNvPr>
          <p:cNvSpPr txBox="1"/>
          <p:nvPr/>
        </p:nvSpPr>
        <p:spPr>
          <a:xfrm>
            <a:off x="0" y="297843"/>
            <a:ext cx="1067235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r">
              <a:spcBef>
                <a:spcPts val="0"/>
              </a:spcBef>
              <a:spcAft>
                <a:spcPts val="0"/>
              </a:spcAft>
            </a:pPr>
            <a:r>
              <a:rPr lang="th-TH" sz="3000" b="1" dirty="0">
                <a:effectLst/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หน่วยที่ 1 การใช้คอมพิวเตอร์และระบบสารสนเทศเพื่องานอาชีพ</a:t>
            </a:r>
          </a:p>
        </p:txBody>
      </p:sp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31D60706-888E-4E42-BA1B-FB034033C9B6}"/>
              </a:ext>
            </a:extLst>
          </p:cNvPr>
          <p:cNvSpPr txBox="1"/>
          <p:nvPr/>
        </p:nvSpPr>
        <p:spPr>
          <a:xfrm>
            <a:off x="2094412" y="2511236"/>
            <a:ext cx="8249738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ความหมายและลักษณะเด่นของคอมพิวเตอร์</a:t>
            </a:r>
          </a:p>
          <a:p>
            <a:pPr marL="514350" indent="-514350">
              <a:buFont typeface="+mj-lt"/>
              <a:buAutoNum type="arabicPeriod"/>
            </a:pP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วิวัฒนาการของคอมพิวเตอร์</a:t>
            </a:r>
          </a:p>
          <a:p>
            <a:pPr marL="514350" indent="-514350">
              <a:buFont typeface="+mj-lt"/>
              <a:buAutoNum type="arabicPeriod"/>
            </a:pPr>
            <a:r>
              <a:rPr lang="th-TH" sz="3000" b="1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องค์ประกอบพื้นฐานของคอมพิวเตอร์</a:t>
            </a:r>
          </a:p>
          <a:p>
            <a:pPr marL="514350" indent="-514350">
              <a:buFont typeface="+mj-lt"/>
              <a:buAutoNum type="arabicPeriod"/>
            </a:pP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ประเภทของคอมพิวเตอร์</a:t>
            </a:r>
          </a:p>
          <a:p>
            <a:pPr marL="514350" indent="-514350">
              <a:buFont typeface="+mj-lt"/>
              <a:buAutoNum type="arabicPeriod"/>
            </a:pP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ประโยชน์ของคอมพิวเตอร์</a:t>
            </a:r>
          </a:p>
        </p:txBody>
      </p:sp>
      <p:sp>
        <p:nvSpPr>
          <p:cNvPr id="8" name="กล่องข้อความ 7">
            <a:extLst>
              <a:ext uri="{FF2B5EF4-FFF2-40B4-BE49-F238E27FC236}">
                <a16:creationId xmlns:a16="http://schemas.microsoft.com/office/drawing/2014/main" id="{F4466A4B-1386-4A01-93DA-62C0726E58A2}"/>
              </a:ext>
            </a:extLst>
          </p:cNvPr>
          <p:cNvSpPr txBox="1"/>
          <p:nvPr/>
        </p:nvSpPr>
        <p:spPr>
          <a:xfrm>
            <a:off x="2094412" y="1880294"/>
            <a:ext cx="609382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th-TH" sz="3000" b="1" u="sng" dirty="0">
                <a:effectLst/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เนื้อหาหน่วยที่ </a:t>
            </a:r>
            <a:r>
              <a:rPr lang="en-US" sz="3000" b="1" u="sng" dirty="0">
                <a:effectLst/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1</a:t>
            </a:r>
            <a:r>
              <a:rPr lang="th-TH" sz="3000" b="1" u="sng" dirty="0">
                <a:effectLst/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 </a:t>
            </a:r>
            <a:endParaRPr lang="th-TH" sz="3000" u="sng" dirty="0">
              <a:latin typeface="TH SarabunPSK" panose="020B0500040200020003" pitchFamily="34" charset="-34"/>
              <a:ea typeface="Cordia New" panose="020B0304020202020204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264208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E667D47D-EB52-4D67-B1D8-BF2E95D384A0}"/>
              </a:ext>
            </a:extLst>
          </p:cNvPr>
          <p:cNvSpPr txBox="1"/>
          <p:nvPr/>
        </p:nvSpPr>
        <p:spPr>
          <a:xfrm>
            <a:off x="0" y="297843"/>
            <a:ext cx="1067235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3000" b="1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3.</a:t>
            </a:r>
            <a:r>
              <a:rPr lang="th-TH" sz="3000" b="1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 องค์ประกอบพื้นฐานของคอมพิวเตอร์</a:t>
            </a:r>
          </a:p>
        </p:txBody>
      </p:sp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2BB2396B-9AA9-D5B3-51CB-6B8113497729}"/>
              </a:ext>
            </a:extLst>
          </p:cNvPr>
          <p:cNvSpPr txBox="1"/>
          <p:nvPr/>
        </p:nvSpPr>
        <p:spPr>
          <a:xfrm>
            <a:off x="2094412" y="1880294"/>
            <a:ext cx="684058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th-TH" sz="3000" b="1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องค์ประกอบพื้นฐานของคอมพิวเตอร์</a:t>
            </a:r>
            <a:endParaRPr lang="th-TH" sz="3000" b="1" dirty="0">
              <a:effectLst/>
              <a:latin typeface="TH SarabunPSK" panose="020B0500040200020003" pitchFamily="34" charset="-34"/>
              <a:ea typeface="Cordia New" panose="020B0304020202020204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กล่องข้อความ 8">
            <a:extLst>
              <a:ext uri="{FF2B5EF4-FFF2-40B4-BE49-F238E27FC236}">
                <a16:creationId xmlns:a16="http://schemas.microsoft.com/office/drawing/2014/main" id="{68EBB19A-2846-AA83-623E-A9B3DBF014E9}"/>
              </a:ext>
            </a:extLst>
          </p:cNvPr>
          <p:cNvSpPr txBox="1"/>
          <p:nvPr/>
        </p:nvSpPr>
        <p:spPr>
          <a:xfrm>
            <a:off x="2094412" y="2430184"/>
            <a:ext cx="9910355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การทำงานของคอมพิวเตอร์จะเป็นไปตามที่โปรแกรมได้กำหนดไว้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โดยจะประกอบไปด้วยองค์ประกอบพื้นฐาน </a:t>
            </a:r>
            <a:r>
              <a:rPr lang="en-US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5</a:t>
            </a: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 หน่วยได้แก่</a:t>
            </a:r>
          </a:p>
          <a:p>
            <a:pPr marL="514350" indent="-514350">
              <a:buFont typeface="+mj-lt"/>
              <a:buAutoNum type="arabicPeriod"/>
            </a:pP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หน่วยรับข้อมูล (</a:t>
            </a:r>
            <a:r>
              <a:rPr lang="en-US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Input Unit) </a:t>
            </a:r>
          </a:p>
          <a:p>
            <a:pPr marL="514350" indent="-514350">
              <a:buFont typeface="+mj-lt"/>
              <a:buAutoNum type="arabicPeriod"/>
            </a:pP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หน่วยประมวลผลกลาง (</a:t>
            </a:r>
            <a:r>
              <a:rPr lang="en-US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Central Processing Unit : CPU)</a:t>
            </a:r>
          </a:p>
          <a:p>
            <a:pPr marL="514350" indent="-514350">
              <a:buFont typeface="+mj-lt"/>
              <a:buAutoNum type="arabicPeriod"/>
            </a:pP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หน่วยความจําหลัก (</a:t>
            </a:r>
            <a:r>
              <a:rPr lang="en-US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Main Memory)</a:t>
            </a:r>
          </a:p>
          <a:p>
            <a:pPr marL="514350" indent="-514350">
              <a:buFont typeface="+mj-lt"/>
              <a:buAutoNum type="arabicPeriod"/>
            </a:pP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หน่วยความจํารอง (</a:t>
            </a:r>
            <a:r>
              <a:rPr lang="en-US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Secondary Storage)</a:t>
            </a:r>
          </a:p>
          <a:p>
            <a:pPr marL="514350" indent="-514350">
              <a:buFont typeface="+mj-lt"/>
              <a:buAutoNum type="arabicPeriod"/>
            </a:pP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หน่วยแสดงผล (</a:t>
            </a:r>
            <a:r>
              <a:rPr lang="en-US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Output Unit)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B26D9C64-BC26-F51A-81F1-B38EB3ACFF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250" y="4847424"/>
            <a:ext cx="3527515" cy="1712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0757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B26D9C64-BC26-F51A-81F1-B38EB3ACFF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858" y="1313506"/>
            <a:ext cx="8908284" cy="4325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C331E046-5421-B818-D328-4B6279248E0E}"/>
              </a:ext>
            </a:extLst>
          </p:cNvPr>
          <p:cNvSpPr txBox="1"/>
          <p:nvPr/>
        </p:nvSpPr>
        <p:spPr>
          <a:xfrm>
            <a:off x="0" y="297843"/>
            <a:ext cx="1067235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3000" b="1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3.</a:t>
            </a:r>
            <a:r>
              <a:rPr lang="th-TH" sz="3000" b="1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 องค์ประกอบพื้นฐานของคอมพิวเตอร์</a:t>
            </a:r>
          </a:p>
        </p:txBody>
      </p:sp>
    </p:spTree>
    <p:extLst>
      <p:ext uri="{BB962C8B-B14F-4D97-AF65-F5344CB8AC3E}">
        <p14:creationId xmlns:p14="http://schemas.microsoft.com/office/powerpoint/2010/main" val="35471332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2BB2396B-9AA9-D5B3-51CB-6B8113497729}"/>
              </a:ext>
            </a:extLst>
          </p:cNvPr>
          <p:cNvSpPr txBox="1"/>
          <p:nvPr/>
        </p:nvSpPr>
        <p:spPr>
          <a:xfrm>
            <a:off x="2094412" y="1880294"/>
            <a:ext cx="684058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3000" b="1" dirty="0">
                <a:effectLst/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1. </a:t>
            </a:r>
            <a:r>
              <a:rPr lang="th-TH" sz="3000" b="1" dirty="0">
                <a:effectLst/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หน่วยรับข้อมูล (</a:t>
            </a:r>
            <a:r>
              <a:rPr lang="en-US" sz="3000" b="1" dirty="0">
                <a:effectLst/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Input Unit) </a:t>
            </a:r>
          </a:p>
        </p:txBody>
      </p:sp>
      <p:sp>
        <p:nvSpPr>
          <p:cNvPr id="13" name="กล่องข้อความ 12">
            <a:extLst>
              <a:ext uri="{FF2B5EF4-FFF2-40B4-BE49-F238E27FC236}">
                <a16:creationId xmlns:a16="http://schemas.microsoft.com/office/drawing/2014/main" id="{7B1FB24E-4FC2-EBB5-7B20-E4EF40B46308}"/>
              </a:ext>
            </a:extLst>
          </p:cNvPr>
          <p:cNvSpPr txBox="1"/>
          <p:nvPr/>
        </p:nvSpPr>
        <p:spPr>
          <a:xfrm>
            <a:off x="2246810" y="2663636"/>
            <a:ext cx="9430839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ทำหน้าที่รับข้อมูลเข้าสู่คอมพิวเตอร์ เช่น </a:t>
            </a:r>
          </a:p>
          <a:p>
            <a:pPr marL="971550" lvl="1" indent="-514350">
              <a:buFont typeface="+mj-lt"/>
              <a:buAutoNum type="arabicPeriod"/>
            </a:pP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แป้นพิมพ์ </a:t>
            </a:r>
            <a:r>
              <a:rPr lang="en-US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(Keyboard)				</a:t>
            </a:r>
            <a:endParaRPr lang="th-TH" sz="3000" dirty="0">
              <a:latin typeface="TH SarabunPSK" panose="020B0500040200020003" pitchFamily="34" charset="-34"/>
              <a:ea typeface="Cordia New" panose="020B0304020202020204" pitchFamily="34" charset="-34"/>
              <a:cs typeface="TH SarabunPSK" panose="020B0500040200020003" pitchFamily="34" charset="-34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เมาส์ </a:t>
            </a:r>
            <a:r>
              <a:rPr lang="en-US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(Mouse)</a:t>
            </a:r>
            <a:endParaRPr lang="th-TH" sz="3000" dirty="0">
              <a:latin typeface="TH SarabunPSK" panose="020B0500040200020003" pitchFamily="34" charset="-34"/>
              <a:ea typeface="Cordia New" panose="020B0304020202020204" pitchFamily="34" charset="-34"/>
              <a:cs typeface="TH SarabunPSK" panose="020B0500040200020003" pitchFamily="34" charset="-34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th-TH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เครื่องโอเอ็มอาร์ </a:t>
            </a:r>
            <a:r>
              <a:rPr lang="en-US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(Optical Mark Reader</a:t>
            </a:r>
            <a:r>
              <a:rPr lang="th-TH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 </a:t>
            </a:r>
            <a:r>
              <a:rPr lang="en-US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: OMR)</a:t>
            </a:r>
          </a:p>
          <a:p>
            <a:pPr marL="971550" lvl="1" indent="-514350">
              <a:buFont typeface="+mj-lt"/>
              <a:buAutoNum type="arabicPeriod"/>
            </a:pP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เครื่องอ่านพิกัด (</a:t>
            </a:r>
            <a:r>
              <a:rPr lang="en-US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Digitizing tablet)</a:t>
            </a:r>
            <a:endParaRPr lang="th-TH" sz="3000" dirty="0">
              <a:latin typeface="TH SarabunPSK" panose="020B0500040200020003" pitchFamily="34" charset="-34"/>
              <a:ea typeface="Cordia New" panose="020B0304020202020204" pitchFamily="34" charset="-34"/>
              <a:cs typeface="TH SarabunPSK" panose="020B0500040200020003" pitchFamily="34" charset="-34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สแกนเนอร์ (</a:t>
            </a:r>
            <a:r>
              <a:rPr lang="en-US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Scanner)</a:t>
            </a:r>
          </a:p>
          <a:p>
            <a:pPr marL="971550" lvl="1" indent="-514350">
              <a:buFont typeface="+mj-lt"/>
              <a:buAutoNum type="arabicPeriod"/>
            </a:pP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ปากกาแสง (</a:t>
            </a:r>
            <a:r>
              <a:rPr lang="en-US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Light Pen)</a:t>
            </a:r>
          </a:p>
          <a:p>
            <a:pPr marL="971550" lvl="1" indent="-514350">
              <a:buFont typeface="+mj-lt"/>
              <a:buAutoNum type="arabicPeriod"/>
            </a:pP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จอยสติ</a:t>
            </a:r>
            <a:r>
              <a:rPr lang="th-TH" sz="3000" dirty="0" err="1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๊ก</a:t>
            </a:r>
            <a:r>
              <a:rPr lang="en-US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 (Joy Sticks) </a:t>
            </a:r>
          </a:p>
        </p:txBody>
      </p:sp>
      <p:pic>
        <p:nvPicPr>
          <p:cNvPr id="2060" name="Picture 12" descr="23 คีย์ลัดบนแป้นพิมพ์ ที่จะทำให้การใช้งาน PC เป็นเรื่องที่ง่าย –  ประหยัดเวลา | Campus Star | LINE TODAY">
            <a:extLst>
              <a:ext uri="{FF2B5EF4-FFF2-40B4-BE49-F238E27FC236}">
                <a16:creationId xmlns:a16="http://schemas.microsoft.com/office/drawing/2014/main" id="{A3C8FC48-81AA-E39D-35C7-9B79525AE0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4994" y="4621643"/>
            <a:ext cx="3114272" cy="2026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D26F9023-52AF-DBC1-0DDE-FC3DCFE56335}"/>
              </a:ext>
            </a:extLst>
          </p:cNvPr>
          <p:cNvSpPr txBox="1"/>
          <p:nvPr/>
        </p:nvSpPr>
        <p:spPr>
          <a:xfrm>
            <a:off x="0" y="297843"/>
            <a:ext cx="1067235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3000" b="1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3.</a:t>
            </a:r>
            <a:r>
              <a:rPr lang="th-TH" sz="3000" b="1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 องค์ประกอบพื้นฐานของคอมพิวเตอร์</a:t>
            </a:r>
          </a:p>
        </p:txBody>
      </p:sp>
    </p:spTree>
    <p:extLst>
      <p:ext uri="{BB962C8B-B14F-4D97-AF65-F5344CB8AC3E}">
        <p14:creationId xmlns:p14="http://schemas.microsoft.com/office/powerpoint/2010/main" val="1233480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2BB2396B-9AA9-D5B3-51CB-6B8113497729}"/>
              </a:ext>
            </a:extLst>
          </p:cNvPr>
          <p:cNvSpPr txBox="1"/>
          <p:nvPr/>
        </p:nvSpPr>
        <p:spPr>
          <a:xfrm>
            <a:off x="2094412" y="1880294"/>
            <a:ext cx="684058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3000" b="1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2</a:t>
            </a:r>
            <a:r>
              <a:rPr lang="en-US" sz="3000" b="1" dirty="0">
                <a:effectLst/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. </a:t>
            </a:r>
            <a:r>
              <a:rPr lang="th-TH" sz="3000" b="1" dirty="0">
                <a:effectLst/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หน่วยประมวลผลกลาง (</a:t>
            </a:r>
            <a:r>
              <a:rPr lang="en-US" sz="3000" b="1" dirty="0">
                <a:effectLst/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Central Processing Unit : CPU)</a:t>
            </a:r>
          </a:p>
        </p:txBody>
      </p:sp>
      <p:sp>
        <p:nvSpPr>
          <p:cNvPr id="13" name="กล่องข้อความ 12">
            <a:extLst>
              <a:ext uri="{FF2B5EF4-FFF2-40B4-BE49-F238E27FC236}">
                <a16:creationId xmlns:a16="http://schemas.microsoft.com/office/drawing/2014/main" id="{7B1FB24E-4FC2-EBB5-7B20-E4EF40B46308}"/>
              </a:ext>
            </a:extLst>
          </p:cNvPr>
          <p:cNvSpPr txBox="1"/>
          <p:nvPr/>
        </p:nvSpPr>
        <p:spPr>
          <a:xfrm>
            <a:off x="2246810" y="2663636"/>
            <a:ext cx="9430839" cy="37240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เปรียบเสมือนสมองของคอมพิวเตอร์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ทำหน้าที่นำข้อมูลมาประมวลผล ตามชุดคำสั่งที่โปรแกรมไว้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CPU </a:t>
            </a: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ประกอบด้วย</a:t>
            </a:r>
          </a:p>
          <a:p>
            <a:pPr marL="971550" lvl="1" indent="-514350">
              <a:buFont typeface="+mj-lt"/>
              <a:buAutoNum type="arabicPeriod"/>
            </a:pP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หน่วยควบคุม </a:t>
            </a:r>
            <a:r>
              <a:rPr lang="en-US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(Control Unit)</a:t>
            </a:r>
          </a:p>
          <a:p>
            <a:pPr lvl="2"/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ทำหน้าที่ ควบคุม</a:t>
            </a:r>
            <a:r>
              <a:rPr lang="en-US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/</a:t>
            </a: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สั่งการฮาร์ดแวร์ต่างๆ</a:t>
            </a:r>
            <a:r>
              <a:rPr lang="en-US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				</a:t>
            </a:r>
            <a:endParaRPr lang="th-TH" sz="3000" dirty="0">
              <a:latin typeface="TH SarabunPSK" panose="020B0500040200020003" pitchFamily="34" charset="-34"/>
              <a:ea typeface="Cordia New" panose="020B0304020202020204" pitchFamily="34" charset="-34"/>
              <a:cs typeface="TH SarabunPSK" panose="020B0500040200020003" pitchFamily="34" charset="-34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หน่วยคำนวณและตรรกะ (</a:t>
            </a:r>
            <a:r>
              <a:rPr lang="en-US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Arithmetic Logic Unit : ALU)</a:t>
            </a:r>
          </a:p>
          <a:p>
            <a:pPr lvl="2"/>
            <a:r>
              <a:rPr lang="th-TH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ทำหน้าที่ คำนวณ เปรียบเทียบข้อมูลต่างๆ โดยประสานงานกับหน่วยความจำ</a:t>
            </a:r>
          </a:p>
          <a:p>
            <a:pPr lvl="2"/>
            <a:endParaRPr lang="en-US" dirty="0">
              <a:latin typeface="TH SarabunPSK" panose="020B0500040200020003" pitchFamily="34" charset="-34"/>
              <a:ea typeface="Cordia New" panose="020B0304020202020204" pitchFamily="34" charset="-34"/>
              <a:cs typeface="TH SarabunPSK" panose="020B0500040200020003" pitchFamily="34" charset="-34"/>
            </a:endParaRPr>
          </a:p>
        </p:txBody>
      </p:sp>
      <p:pic>
        <p:nvPicPr>
          <p:cNvPr id="8194" name="Picture 2" descr="2022年】CPUのおすすめ10選 ゲームや動画編集向けの自作PCを作ろう｜ビックカメラ.com">
            <a:extLst>
              <a:ext uri="{FF2B5EF4-FFF2-40B4-BE49-F238E27FC236}">
                <a16:creationId xmlns:a16="http://schemas.microsoft.com/office/drawing/2014/main" id="{B7DD2BF1-4FE6-4304-140A-5046A54387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72" y="5072244"/>
            <a:ext cx="2496458" cy="1664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8B13D924-C8E1-E794-41D8-252C876B037C}"/>
              </a:ext>
            </a:extLst>
          </p:cNvPr>
          <p:cNvSpPr txBox="1"/>
          <p:nvPr/>
        </p:nvSpPr>
        <p:spPr>
          <a:xfrm>
            <a:off x="0" y="297843"/>
            <a:ext cx="1067235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3000" b="1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3.</a:t>
            </a:r>
            <a:r>
              <a:rPr lang="th-TH" sz="3000" b="1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 องค์ประกอบพื้นฐานของคอมพิวเตอร์</a:t>
            </a:r>
          </a:p>
        </p:txBody>
      </p:sp>
    </p:spTree>
    <p:extLst>
      <p:ext uri="{BB962C8B-B14F-4D97-AF65-F5344CB8AC3E}">
        <p14:creationId xmlns:p14="http://schemas.microsoft.com/office/powerpoint/2010/main" val="25111864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2BB2396B-9AA9-D5B3-51CB-6B8113497729}"/>
              </a:ext>
            </a:extLst>
          </p:cNvPr>
          <p:cNvSpPr txBox="1"/>
          <p:nvPr/>
        </p:nvSpPr>
        <p:spPr>
          <a:xfrm>
            <a:off x="2094412" y="1880294"/>
            <a:ext cx="684058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3000" b="1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3</a:t>
            </a:r>
            <a:r>
              <a:rPr lang="en-US" sz="3000" b="1" dirty="0">
                <a:effectLst/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. </a:t>
            </a:r>
            <a:r>
              <a:rPr lang="th-TH" sz="3000" b="1" dirty="0">
                <a:effectLst/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หน่วยความจําหลัก (</a:t>
            </a:r>
            <a:r>
              <a:rPr lang="en-US" sz="3000" b="1" dirty="0">
                <a:effectLst/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Main Memory) </a:t>
            </a:r>
          </a:p>
        </p:txBody>
      </p:sp>
      <p:sp>
        <p:nvSpPr>
          <p:cNvPr id="13" name="กล่องข้อความ 12">
            <a:extLst>
              <a:ext uri="{FF2B5EF4-FFF2-40B4-BE49-F238E27FC236}">
                <a16:creationId xmlns:a16="http://schemas.microsoft.com/office/drawing/2014/main" id="{7B1FB24E-4FC2-EBB5-7B20-E4EF40B46308}"/>
              </a:ext>
            </a:extLst>
          </p:cNvPr>
          <p:cNvSpPr txBox="1"/>
          <p:nvPr/>
        </p:nvSpPr>
        <p:spPr>
          <a:xfrm>
            <a:off x="2246810" y="2663636"/>
            <a:ext cx="994519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ทำงานประสานกับ </a:t>
            </a:r>
            <a:r>
              <a:rPr lang="en-US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CPU </a:t>
            </a: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ตลอดเวลา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โดย </a:t>
            </a:r>
            <a:r>
              <a:rPr lang="en-US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CPU </a:t>
            </a: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จะประมวลผลแล้วนำผลลัพธ์ไปเก็บไว้ในหน่วยความจำ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หน่วยความจําหลัก แบ่งตามสภาพการใช้งานได้ </a:t>
            </a:r>
            <a:r>
              <a:rPr lang="en-US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3</a:t>
            </a: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 ประเภท</a:t>
            </a:r>
          </a:p>
          <a:p>
            <a:pPr marL="971550" lvl="1" indent="-514350">
              <a:buFont typeface="+mj-lt"/>
              <a:buAutoNum type="arabicPeriod"/>
            </a:pP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หน่วยความจำประเภทรอม</a:t>
            </a:r>
            <a:r>
              <a:rPr lang="en-US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 (Read Only Memory : ROM)</a:t>
            </a:r>
            <a:endParaRPr lang="th-TH" sz="3000" dirty="0">
              <a:latin typeface="TH SarabunPSK" panose="020B0500040200020003" pitchFamily="34" charset="-34"/>
              <a:ea typeface="Cordia New" panose="020B0304020202020204" pitchFamily="34" charset="-34"/>
              <a:cs typeface="TH SarabunPSK" panose="020B0500040200020003" pitchFamily="34" charset="-34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หน่วยความจำประเภทแรม</a:t>
            </a:r>
            <a:r>
              <a:rPr lang="en-US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 (Random Access Memory : RAM)		</a:t>
            </a:r>
            <a:endParaRPr lang="th-TH" sz="3000" dirty="0">
              <a:latin typeface="TH SarabunPSK" panose="020B0500040200020003" pitchFamily="34" charset="-34"/>
              <a:ea typeface="Cordia New" panose="020B0304020202020204" pitchFamily="34" charset="-34"/>
              <a:cs typeface="TH SarabunPSK" panose="020B0500040200020003" pitchFamily="34" charset="-34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หน่วยความจำซีมอส (</a:t>
            </a:r>
            <a:r>
              <a:rPr lang="en-US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Complimentary metal oxide semiconductor : CMOS)</a:t>
            </a:r>
          </a:p>
        </p:txBody>
      </p:sp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1C5E02D4-6305-F4DC-38DE-D461A0F65D27}"/>
              </a:ext>
            </a:extLst>
          </p:cNvPr>
          <p:cNvSpPr txBox="1"/>
          <p:nvPr/>
        </p:nvSpPr>
        <p:spPr>
          <a:xfrm>
            <a:off x="0" y="297843"/>
            <a:ext cx="1067235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3000" b="1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3.</a:t>
            </a:r>
            <a:r>
              <a:rPr lang="th-TH" sz="3000" b="1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 องค์ประกอบพื้นฐานของคอมพิวเตอร์</a:t>
            </a:r>
          </a:p>
        </p:txBody>
      </p:sp>
    </p:spTree>
    <p:extLst>
      <p:ext uri="{BB962C8B-B14F-4D97-AF65-F5344CB8AC3E}">
        <p14:creationId xmlns:p14="http://schemas.microsoft.com/office/powerpoint/2010/main" val="39445522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2BB2396B-9AA9-D5B3-51CB-6B8113497729}"/>
              </a:ext>
            </a:extLst>
          </p:cNvPr>
          <p:cNvSpPr txBox="1"/>
          <p:nvPr/>
        </p:nvSpPr>
        <p:spPr>
          <a:xfrm>
            <a:off x="2094412" y="1880294"/>
            <a:ext cx="684058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3000" b="1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3</a:t>
            </a:r>
            <a:r>
              <a:rPr lang="en-US" sz="3000" b="1" dirty="0">
                <a:effectLst/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. </a:t>
            </a:r>
            <a:r>
              <a:rPr lang="th-TH" sz="3000" b="1" dirty="0">
                <a:effectLst/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หน่วยความจําหลัก (</a:t>
            </a:r>
            <a:r>
              <a:rPr lang="en-US" sz="3000" b="1" dirty="0">
                <a:effectLst/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Main Memory) </a:t>
            </a:r>
          </a:p>
        </p:txBody>
      </p:sp>
      <p:sp>
        <p:nvSpPr>
          <p:cNvPr id="13" name="กล่องข้อความ 12">
            <a:extLst>
              <a:ext uri="{FF2B5EF4-FFF2-40B4-BE49-F238E27FC236}">
                <a16:creationId xmlns:a16="http://schemas.microsoft.com/office/drawing/2014/main" id="{7B1FB24E-4FC2-EBB5-7B20-E4EF40B46308}"/>
              </a:ext>
            </a:extLst>
          </p:cNvPr>
          <p:cNvSpPr txBox="1"/>
          <p:nvPr/>
        </p:nvSpPr>
        <p:spPr>
          <a:xfrm>
            <a:off x="2246810" y="2663636"/>
            <a:ext cx="994519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71550" lvl="1" indent="-514350">
              <a:buFont typeface="+mj-lt"/>
              <a:buAutoNum type="arabicPeriod"/>
            </a:pP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หน่วยความจำประเภทรอม</a:t>
            </a:r>
            <a:r>
              <a:rPr lang="en-US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 (Read Only Memory : ROM)</a:t>
            </a:r>
            <a:endParaRPr lang="th-TH" sz="3000" dirty="0">
              <a:latin typeface="TH SarabunPSK" panose="020B0500040200020003" pitchFamily="34" charset="-34"/>
              <a:ea typeface="Cordia New" panose="020B0304020202020204" pitchFamily="34" charset="-34"/>
              <a:cs typeface="TH SarabunPSK" panose="020B0500040200020003" pitchFamily="34" charset="-34"/>
            </a:endParaRP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เป็นชนิด</a:t>
            </a:r>
            <a:r>
              <a:rPr lang="en-US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 Non-Volatile Memory </a:t>
            </a: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ไม่ขึ้นกับกระแสไฟฟ้าที่จ่ายเข้ามา </a:t>
            </a:r>
            <a:endParaRPr lang="en-US" sz="3000" dirty="0">
              <a:latin typeface="TH SarabunPSK" panose="020B0500040200020003" pitchFamily="34" charset="-34"/>
              <a:ea typeface="Cordia New" panose="020B0304020202020204" pitchFamily="34" charset="-34"/>
              <a:cs typeface="TH SarabunPSK" panose="020B0500040200020003" pitchFamily="34" charset="-34"/>
            </a:endParaRPr>
          </a:p>
          <a:p>
            <a:pPr lvl="2"/>
            <a:r>
              <a:rPr lang="en-US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(</a:t>
            </a: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ไม่มีไฟเข้าข้อมูลก็ไม่หาย</a:t>
            </a:r>
            <a:r>
              <a:rPr lang="en-US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)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ข้อมูลที่เก็บในรอมประกอบไปด้วย ชุดคำสั่งการเริ่มต้นเครื่อง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เป็นชนิดอ่านอย่างเดียวแก้ไขไม่ได้ </a:t>
            </a:r>
            <a:r>
              <a:rPr lang="en-US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(</a:t>
            </a: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ตามชื่อ</a:t>
            </a:r>
            <a:r>
              <a:rPr lang="en-US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)</a:t>
            </a:r>
            <a:endParaRPr lang="th-TH" sz="3000" dirty="0">
              <a:latin typeface="TH SarabunPSK" panose="020B0500040200020003" pitchFamily="34" charset="-34"/>
              <a:ea typeface="Cordia New" panose="020B0304020202020204" pitchFamily="34" charset="-34"/>
              <a:cs typeface="TH SarabunPSK" panose="020B0500040200020003" pitchFamily="34" charset="-34"/>
            </a:endParaRPr>
          </a:p>
          <a:p>
            <a:pPr marL="971550" lvl="1" indent="-514350">
              <a:buFont typeface="Arial" panose="020B0604020202020204" pitchFamily="34" charset="0"/>
              <a:buChar char="•"/>
            </a:pPr>
            <a:endParaRPr lang="en-US" sz="3000" dirty="0">
              <a:latin typeface="TH SarabunPSK" panose="020B0500040200020003" pitchFamily="34" charset="-34"/>
              <a:ea typeface="Cordia New" panose="020B0304020202020204" pitchFamily="34" charset="-34"/>
              <a:cs typeface="TH SarabunPSK" panose="020B0500040200020003" pitchFamily="34" charset="-34"/>
            </a:endParaRPr>
          </a:p>
        </p:txBody>
      </p:sp>
      <p:pic>
        <p:nvPicPr>
          <p:cNvPr id="9218" name="Picture 2" descr="ROM คืออะไร - D_ruto">
            <a:extLst>
              <a:ext uri="{FF2B5EF4-FFF2-40B4-BE49-F238E27FC236}">
                <a16:creationId xmlns:a16="http://schemas.microsoft.com/office/drawing/2014/main" id="{66072214-6A50-C2D4-6184-513A8A142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8572" y="4570840"/>
            <a:ext cx="3236686" cy="2140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Difference between RAM and ROM - javatpoint">
            <a:extLst>
              <a:ext uri="{FF2B5EF4-FFF2-40B4-BE49-F238E27FC236}">
                <a16:creationId xmlns:a16="http://schemas.microsoft.com/office/drawing/2014/main" id="{509B7A87-74B3-E1AD-9996-1955E780EE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6177" y="5093428"/>
            <a:ext cx="3236687" cy="1618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กล่องข้อความ 7">
            <a:extLst>
              <a:ext uri="{FF2B5EF4-FFF2-40B4-BE49-F238E27FC236}">
                <a16:creationId xmlns:a16="http://schemas.microsoft.com/office/drawing/2014/main" id="{73D32428-D12F-A8D9-568A-43FB3D83074A}"/>
              </a:ext>
            </a:extLst>
          </p:cNvPr>
          <p:cNvSpPr txBox="1"/>
          <p:nvPr/>
        </p:nvSpPr>
        <p:spPr>
          <a:xfrm>
            <a:off x="0" y="297843"/>
            <a:ext cx="1067235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3000" b="1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3.</a:t>
            </a:r>
            <a:r>
              <a:rPr lang="th-TH" sz="3000" b="1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 องค์ประกอบพื้นฐานของคอมพิวเตอร์</a:t>
            </a:r>
          </a:p>
        </p:txBody>
      </p:sp>
    </p:spTree>
    <p:extLst>
      <p:ext uri="{BB962C8B-B14F-4D97-AF65-F5344CB8AC3E}">
        <p14:creationId xmlns:p14="http://schemas.microsoft.com/office/powerpoint/2010/main" val="16658194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2BB2396B-9AA9-D5B3-51CB-6B8113497729}"/>
              </a:ext>
            </a:extLst>
          </p:cNvPr>
          <p:cNvSpPr txBox="1"/>
          <p:nvPr/>
        </p:nvSpPr>
        <p:spPr>
          <a:xfrm>
            <a:off x="2094412" y="1880294"/>
            <a:ext cx="684058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3000" b="1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3</a:t>
            </a:r>
            <a:r>
              <a:rPr lang="en-US" sz="3000" b="1" dirty="0">
                <a:effectLst/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. </a:t>
            </a:r>
            <a:r>
              <a:rPr lang="th-TH" sz="3000" b="1" dirty="0">
                <a:effectLst/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หน่วยความจําหลัก (</a:t>
            </a:r>
            <a:r>
              <a:rPr lang="en-US" sz="3000" b="1" dirty="0">
                <a:effectLst/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Main Memory) </a:t>
            </a:r>
          </a:p>
        </p:txBody>
      </p:sp>
      <p:sp>
        <p:nvSpPr>
          <p:cNvPr id="13" name="กล่องข้อความ 12">
            <a:extLst>
              <a:ext uri="{FF2B5EF4-FFF2-40B4-BE49-F238E27FC236}">
                <a16:creationId xmlns:a16="http://schemas.microsoft.com/office/drawing/2014/main" id="{7B1FB24E-4FC2-EBB5-7B20-E4EF40B46308}"/>
              </a:ext>
            </a:extLst>
          </p:cNvPr>
          <p:cNvSpPr txBox="1"/>
          <p:nvPr/>
        </p:nvSpPr>
        <p:spPr>
          <a:xfrm>
            <a:off x="2246810" y="2663636"/>
            <a:ext cx="994519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71550" lvl="1" indent="-514350">
              <a:buFont typeface="+mj-lt"/>
              <a:buAutoNum type="arabicPeriod" startAt="2"/>
            </a:pP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หน่วยความจำประเภทแรม</a:t>
            </a:r>
            <a:r>
              <a:rPr lang="en-US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 (Random Access Memory : RAM)</a:t>
            </a:r>
            <a:endParaRPr lang="th-TH" sz="3000" dirty="0">
              <a:latin typeface="TH SarabunPSK" panose="020B0500040200020003" pitchFamily="34" charset="-34"/>
              <a:ea typeface="Cordia New" panose="020B0304020202020204" pitchFamily="34" charset="-34"/>
              <a:cs typeface="TH SarabunPSK" panose="020B0500040200020003" pitchFamily="34" charset="-34"/>
            </a:endParaRP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เป็นชนิด</a:t>
            </a:r>
            <a:r>
              <a:rPr lang="en-US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 Volatile Memory </a:t>
            </a: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ขึ้นกับกระแสไฟฟ้าที่จ่ายเข้ามา </a:t>
            </a:r>
            <a:endParaRPr lang="en-US" sz="3000" dirty="0">
              <a:latin typeface="TH SarabunPSK" panose="020B0500040200020003" pitchFamily="34" charset="-34"/>
              <a:ea typeface="Cordia New" panose="020B0304020202020204" pitchFamily="34" charset="-34"/>
              <a:cs typeface="TH SarabunPSK" panose="020B0500040200020003" pitchFamily="34" charset="-34"/>
            </a:endParaRPr>
          </a:p>
          <a:p>
            <a:pPr lvl="2"/>
            <a:r>
              <a:rPr lang="en-US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(</a:t>
            </a: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เก็บข้อมูลได้เฉพาะตอนมีไฟฟ้า</a:t>
            </a:r>
            <a:r>
              <a:rPr lang="en-US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)</a:t>
            </a:r>
          </a:p>
          <a:p>
            <a:pPr lvl="2"/>
            <a:endParaRPr lang="en-US" sz="3000" dirty="0">
              <a:latin typeface="TH SarabunPSK" panose="020B0500040200020003" pitchFamily="34" charset="-34"/>
              <a:ea typeface="Cordia New" panose="020B0304020202020204" pitchFamily="34" charset="-34"/>
              <a:cs typeface="TH SarabunPSK" panose="020B0500040200020003" pitchFamily="34" charset="-34"/>
            </a:endParaRPr>
          </a:p>
        </p:txBody>
      </p:sp>
      <p:pic>
        <p:nvPicPr>
          <p:cNvPr id="9220" name="Picture 4" descr="Difference between RAM and ROM - javatpoint">
            <a:extLst>
              <a:ext uri="{FF2B5EF4-FFF2-40B4-BE49-F238E27FC236}">
                <a16:creationId xmlns:a16="http://schemas.microsoft.com/office/drawing/2014/main" id="{509B7A87-74B3-E1AD-9996-1955E780EE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6177" y="5093428"/>
            <a:ext cx="3236687" cy="1618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 descr="Sale &gt; upgrading computer ram &gt; in stock">
            <a:extLst>
              <a:ext uri="{FF2B5EF4-FFF2-40B4-BE49-F238E27FC236}">
                <a16:creationId xmlns:a16="http://schemas.microsoft.com/office/drawing/2014/main" id="{7DC1AB0F-8AA3-980D-04A7-350430E12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4994" y="3784422"/>
            <a:ext cx="2838450" cy="28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กล่องข้อความ 7">
            <a:extLst>
              <a:ext uri="{FF2B5EF4-FFF2-40B4-BE49-F238E27FC236}">
                <a16:creationId xmlns:a16="http://schemas.microsoft.com/office/drawing/2014/main" id="{2F3B6869-29F7-A216-08E8-82AE669A862C}"/>
              </a:ext>
            </a:extLst>
          </p:cNvPr>
          <p:cNvSpPr txBox="1"/>
          <p:nvPr/>
        </p:nvSpPr>
        <p:spPr>
          <a:xfrm>
            <a:off x="0" y="297843"/>
            <a:ext cx="1067235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3000" b="1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3.</a:t>
            </a:r>
            <a:r>
              <a:rPr lang="th-TH" sz="3000" b="1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 องค์ประกอบพื้นฐานของคอมพิวเตอร์</a:t>
            </a:r>
          </a:p>
        </p:txBody>
      </p:sp>
    </p:spTree>
    <p:extLst>
      <p:ext uri="{BB962C8B-B14F-4D97-AF65-F5344CB8AC3E}">
        <p14:creationId xmlns:p14="http://schemas.microsoft.com/office/powerpoint/2010/main" val="26085229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2BB2396B-9AA9-D5B3-51CB-6B8113497729}"/>
              </a:ext>
            </a:extLst>
          </p:cNvPr>
          <p:cNvSpPr txBox="1"/>
          <p:nvPr/>
        </p:nvSpPr>
        <p:spPr>
          <a:xfrm>
            <a:off x="2094412" y="1880294"/>
            <a:ext cx="684058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3000" b="1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3</a:t>
            </a:r>
            <a:r>
              <a:rPr lang="en-US" sz="3000" b="1" dirty="0">
                <a:effectLst/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. </a:t>
            </a:r>
            <a:r>
              <a:rPr lang="th-TH" sz="3000" b="1" dirty="0">
                <a:effectLst/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หน่วยความจําหลัก (</a:t>
            </a:r>
            <a:r>
              <a:rPr lang="en-US" sz="3000" b="1" dirty="0">
                <a:effectLst/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Main Memory) </a:t>
            </a:r>
          </a:p>
        </p:txBody>
      </p:sp>
      <p:sp>
        <p:nvSpPr>
          <p:cNvPr id="13" name="กล่องข้อความ 12">
            <a:extLst>
              <a:ext uri="{FF2B5EF4-FFF2-40B4-BE49-F238E27FC236}">
                <a16:creationId xmlns:a16="http://schemas.microsoft.com/office/drawing/2014/main" id="{7B1FB24E-4FC2-EBB5-7B20-E4EF40B46308}"/>
              </a:ext>
            </a:extLst>
          </p:cNvPr>
          <p:cNvSpPr txBox="1"/>
          <p:nvPr/>
        </p:nvSpPr>
        <p:spPr>
          <a:xfrm>
            <a:off x="2246810" y="2663636"/>
            <a:ext cx="994519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71550" lvl="1" indent="-514350">
              <a:buFont typeface="+mj-lt"/>
              <a:buAutoNum type="arabicPeriod" startAt="3"/>
            </a:pP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หน่วยความจำซีมอส (</a:t>
            </a:r>
            <a:r>
              <a:rPr lang="en-US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Complimentary metal oxide semiconductor : CMOS)</a:t>
            </a:r>
            <a:endParaRPr lang="th-TH" sz="3000" dirty="0">
              <a:latin typeface="TH SarabunPSK" panose="020B0500040200020003" pitchFamily="34" charset="-34"/>
              <a:ea typeface="Cordia New" panose="020B0304020202020204" pitchFamily="34" charset="-34"/>
              <a:cs typeface="TH SarabunPSK" panose="020B0500040200020003" pitchFamily="34" charset="-34"/>
            </a:endParaRP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เป็นซิปหน่วยความจำ </a:t>
            </a:r>
            <a:r>
              <a:rPr lang="en-US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(Memory chip)</a:t>
            </a:r>
            <a:endParaRPr lang="th-TH" sz="3000" dirty="0">
              <a:latin typeface="TH SarabunPSK" panose="020B0500040200020003" pitchFamily="34" charset="-34"/>
              <a:ea typeface="Cordia New" panose="020B0304020202020204" pitchFamily="34" charset="-34"/>
              <a:cs typeface="TH SarabunPSK" panose="020B0500040200020003" pitchFamily="34" charset="-34"/>
            </a:endParaRP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เก็บข้อมูลที่สำคัญของเครื่อง เช่น วัน เวลา 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เป็นหน่วยความจำไบออส </a:t>
            </a:r>
            <a:r>
              <a:rPr lang="en-US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(BIOS) </a:t>
            </a: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เนื่องจากเป็นข้อมูลสตาร์ทระบบ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ใช้ไฟจากแบตเตอรี่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ข้อมูลสามารถเปลี่ยนแปลงได้</a:t>
            </a:r>
          </a:p>
        </p:txBody>
      </p:sp>
      <p:pic>
        <p:nvPicPr>
          <p:cNvPr id="11266" name="Picture 2" descr="รับโปรโมทเว็บไซต์ติดหน้าแรก Google รับทำเว็บไซต์ทุกประเภท รับทำ SEO  ติดหน้าแรก Google: วิธีการเคลียร์รหัสผ่าน BIOS หรือ CMOS Password">
            <a:extLst>
              <a:ext uri="{FF2B5EF4-FFF2-40B4-BE49-F238E27FC236}">
                <a16:creationId xmlns:a16="http://schemas.microsoft.com/office/drawing/2014/main" id="{48E5DF3A-C768-11EB-2CF9-D52A51C48E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9751" y="4581199"/>
            <a:ext cx="2825206" cy="2122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8CC2EB2B-C5F9-E099-97CE-ECEF98640E88}"/>
              </a:ext>
            </a:extLst>
          </p:cNvPr>
          <p:cNvSpPr txBox="1"/>
          <p:nvPr/>
        </p:nvSpPr>
        <p:spPr>
          <a:xfrm>
            <a:off x="0" y="297843"/>
            <a:ext cx="1067235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3000" b="1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3.</a:t>
            </a:r>
            <a:r>
              <a:rPr lang="th-TH" sz="3000" b="1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 องค์ประกอบพื้นฐานของคอมพิวเตอร์</a:t>
            </a:r>
          </a:p>
        </p:txBody>
      </p:sp>
    </p:spTree>
    <p:extLst>
      <p:ext uri="{BB962C8B-B14F-4D97-AF65-F5344CB8AC3E}">
        <p14:creationId xmlns:p14="http://schemas.microsoft.com/office/powerpoint/2010/main" val="8224529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2BB2396B-9AA9-D5B3-51CB-6B8113497729}"/>
              </a:ext>
            </a:extLst>
          </p:cNvPr>
          <p:cNvSpPr txBox="1"/>
          <p:nvPr/>
        </p:nvSpPr>
        <p:spPr>
          <a:xfrm>
            <a:off x="2094412" y="1880294"/>
            <a:ext cx="684058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3000" b="1" dirty="0">
                <a:effectLst/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4. </a:t>
            </a:r>
            <a:r>
              <a:rPr lang="th-TH" sz="3000" b="1" dirty="0">
                <a:effectLst/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หน่วยความ</a:t>
            </a:r>
            <a:r>
              <a:rPr lang="th-TH" sz="3000" b="1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สำรอง </a:t>
            </a:r>
            <a:r>
              <a:rPr lang="en-US" sz="3000" b="1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(</a:t>
            </a:r>
            <a:r>
              <a:rPr lang="en-US" sz="3000" b="1" dirty="0">
                <a:effectLst/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Secondary Memory) </a:t>
            </a:r>
          </a:p>
        </p:txBody>
      </p:sp>
      <p:sp>
        <p:nvSpPr>
          <p:cNvPr id="13" name="กล่องข้อความ 12">
            <a:extLst>
              <a:ext uri="{FF2B5EF4-FFF2-40B4-BE49-F238E27FC236}">
                <a16:creationId xmlns:a16="http://schemas.microsoft.com/office/drawing/2014/main" id="{7B1FB24E-4FC2-EBB5-7B20-E4EF40B46308}"/>
              </a:ext>
            </a:extLst>
          </p:cNvPr>
          <p:cNvSpPr txBox="1"/>
          <p:nvPr/>
        </p:nvSpPr>
        <p:spPr>
          <a:xfrm>
            <a:off x="2246810" y="2663636"/>
            <a:ext cx="9945190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ทำหน้าที่เก็บบันทึกข้อมูลต่างๆไว้อย่างถาวร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สามารถแก้ไข้ข้อมูลได้ตลอดเวลา เช่น</a:t>
            </a:r>
          </a:p>
          <a:p>
            <a:pPr marL="971550" lvl="1" indent="-514350">
              <a:buFont typeface="+mj-lt"/>
              <a:buAutoNum type="arabicPeriod"/>
            </a:pP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ฮาร์ดดิสก์ (</a:t>
            </a:r>
            <a:r>
              <a:rPr lang="en-US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Hard Disk)</a:t>
            </a:r>
          </a:p>
          <a:p>
            <a:pPr marL="971550" lvl="1" indent="-514350">
              <a:buFont typeface="+mj-lt"/>
              <a:buAutoNum type="arabicPeriod"/>
            </a:pP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ซีดีรอม (</a:t>
            </a:r>
            <a:r>
              <a:rPr lang="en-US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Compact Disk-Read-Only Memory : CD-ROMs)</a:t>
            </a:r>
          </a:p>
          <a:p>
            <a:pPr marL="971550" lvl="1" indent="-514350">
              <a:buFont typeface="+mj-lt"/>
              <a:buAutoNum type="arabicPeriod"/>
            </a:pP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แฟลชไดร</a:t>
            </a:r>
            <a:r>
              <a:rPr lang="th-TH" sz="3000" dirty="0" err="1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ฟ์</a:t>
            </a: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 (</a:t>
            </a:r>
            <a:r>
              <a:rPr lang="en-US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Flash Drive)</a:t>
            </a:r>
          </a:p>
          <a:p>
            <a:pPr marL="971550" lvl="1" indent="-514350">
              <a:buFont typeface="+mj-lt"/>
              <a:buAutoNum type="arabicPeriod"/>
            </a:pP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อื่นๆ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  <a:hlinkClick r:id="rId3"/>
              </a:rPr>
              <a:t>หน่วยความจำสำรอง -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  <a:hlinkClick r:id="rId3"/>
              </a:rPr>
              <a:t>Computer BCY School (google.com)</a:t>
            </a:r>
            <a:endParaRPr lang="en-US" sz="2400" dirty="0">
              <a:latin typeface="TH SarabunPSK" panose="020B0500040200020003" pitchFamily="34" charset="-34"/>
              <a:ea typeface="Cordia New" panose="020B0304020202020204" pitchFamily="34" charset="-34"/>
              <a:cs typeface="TH SarabunPSK" panose="020B0500040200020003" pitchFamily="34" charset="-34"/>
            </a:endParaRPr>
          </a:p>
          <a:p>
            <a:pPr marL="971550" lvl="1" indent="-514350">
              <a:buFont typeface="+mj-lt"/>
              <a:buAutoNum type="arabicPeriod"/>
            </a:pPr>
            <a:endParaRPr lang="th-TH" sz="3000" dirty="0">
              <a:latin typeface="TH SarabunPSK" panose="020B0500040200020003" pitchFamily="34" charset="-34"/>
              <a:ea typeface="Cordia New" panose="020B0304020202020204" pitchFamily="34" charset="-34"/>
              <a:cs typeface="TH SarabunPSK" panose="020B0500040200020003" pitchFamily="34" charset="-34"/>
            </a:endParaRPr>
          </a:p>
        </p:txBody>
      </p:sp>
      <p:pic>
        <p:nvPicPr>
          <p:cNvPr id="12290" name="Picture 2" descr="SSD ต่างจาก HDD ตรงไหน ? - Blog MetrabyteCloud">
            <a:extLst>
              <a:ext uri="{FF2B5EF4-FFF2-40B4-BE49-F238E27FC236}">
                <a16:creationId xmlns:a16="http://schemas.microsoft.com/office/drawing/2014/main" id="{ADC078F7-1A40-B96A-2DE9-5B806782C9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0458" y="5221904"/>
            <a:ext cx="2925732" cy="153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Western Digital WD-1200JB - 120GB 7.2K RPM IDE 3.5&quot; Hard Disk Drive (HDD) -  CPU Medics">
            <a:extLst>
              <a:ext uri="{FF2B5EF4-FFF2-40B4-BE49-F238E27FC236}">
                <a16:creationId xmlns:a16="http://schemas.microsoft.com/office/drawing/2014/main" id="{0EFA9A9B-7A76-4B3B-B34C-A1FF0AE6EB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2850" y="3559910"/>
            <a:ext cx="2419008" cy="153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กล่องข้อความ 7">
            <a:extLst>
              <a:ext uri="{FF2B5EF4-FFF2-40B4-BE49-F238E27FC236}">
                <a16:creationId xmlns:a16="http://schemas.microsoft.com/office/drawing/2014/main" id="{F72EA13D-E5AD-87C2-46CD-442FD431F509}"/>
              </a:ext>
            </a:extLst>
          </p:cNvPr>
          <p:cNvSpPr txBox="1"/>
          <p:nvPr/>
        </p:nvSpPr>
        <p:spPr>
          <a:xfrm>
            <a:off x="0" y="297843"/>
            <a:ext cx="1067235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3000" b="1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3.</a:t>
            </a:r>
            <a:r>
              <a:rPr lang="th-TH" sz="3000" b="1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 องค์ประกอบพื้นฐานของคอมพิวเตอร์</a:t>
            </a:r>
          </a:p>
        </p:txBody>
      </p:sp>
    </p:spTree>
    <p:extLst>
      <p:ext uri="{BB962C8B-B14F-4D97-AF65-F5344CB8AC3E}">
        <p14:creationId xmlns:p14="http://schemas.microsoft.com/office/powerpoint/2010/main" val="3683247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รูปภาพ 6">
            <a:extLst>
              <a:ext uri="{FF2B5EF4-FFF2-40B4-BE49-F238E27FC236}">
                <a16:creationId xmlns:a16="http://schemas.microsoft.com/office/drawing/2014/main" id="{9EB6E503-5B87-4E4E-9097-BB4DC79EB9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373" y="8178"/>
            <a:ext cx="10423161" cy="6858000"/>
          </a:xfrm>
          <a:prstGeom prst="rect">
            <a:avLst/>
          </a:prstGeom>
        </p:spPr>
      </p:pic>
      <p:sp>
        <p:nvSpPr>
          <p:cNvPr id="13" name="กล่องข้อความ 12">
            <a:extLst>
              <a:ext uri="{FF2B5EF4-FFF2-40B4-BE49-F238E27FC236}">
                <a16:creationId xmlns:a16="http://schemas.microsoft.com/office/drawing/2014/main" id="{80001430-D1F2-483F-A43E-9478B1090884}"/>
              </a:ext>
            </a:extLst>
          </p:cNvPr>
          <p:cNvSpPr txBox="1"/>
          <p:nvPr/>
        </p:nvSpPr>
        <p:spPr>
          <a:xfrm>
            <a:off x="0" y="2205510"/>
            <a:ext cx="1019487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th-TH" sz="5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หน่วยที่ 1 </a:t>
            </a:r>
            <a:r>
              <a:rPr lang="en-US" sz="5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endParaRPr lang="th-TH" sz="50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r"/>
            <a:r>
              <a:rPr lang="th-TH" sz="4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การใช้คอมพิวเตอร์และระบบสารสนเทศเพื่องานอาชีพ</a:t>
            </a:r>
          </a:p>
        </p:txBody>
      </p:sp>
    </p:spTree>
    <p:extLst>
      <p:ext uri="{BB962C8B-B14F-4D97-AF65-F5344CB8AC3E}">
        <p14:creationId xmlns:p14="http://schemas.microsoft.com/office/powerpoint/2010/main" val="1080648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2BB2396B-9AA9-D5B3-51CB-6B8113497729}"/>
              </a:ext>
            </a:extLst>
          </p:cNvPr>
          <p:cNvSpPr txBox="1"/>
          <p:nvPr/>
        </p:nvSpPr>
        <p:spPr>
          <a:xfrm>
            <a:off x="2094412" y="1880294"/>
            <a:ext cx="684058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3000" b="1" dirty="0">
                <a:effectLst/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5. </a:t>
            </a:r>
            <a:r>
              <a:rPr lang="th-TH" sz="3000" b="1" dirty="0">
                <a:effectLst/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หน่วยส่</a:t>
            </a:r>
            <a:r>
              <a:rPr lang="th-TH" sz="3000" b="1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งออก </a:t>
            </a:r>
            <a:r>
              <a:rPr lang="en-US" sz="3000" b="1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(Output Unit</a:t>
            </a:r>
            <a:r>
              <a:rPr lang="en-US" sz="3000" b="1" dirty="0">
                <a:effectLst/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) </a:t>
            </a:r>
          </a:p>
        </p:txBody>
      </p:sp>
      <p:sp>
        <p:nvSpPr>
          <p:cNvPr id="13" name="กล่องข้อความ 12">
            <a:extLst>
              <a:ext uri="{FF2B5EF4-FFF2-40B4-BE49-F238E27FC236}">
                <a16:creationId xmlns:a16="http://schemas.microsoft.com/office/drawing/2014/main" id="{7B1FB24E-4FC2-EBB5-7B20-E4EF40B46308}"/>
              </a:ext>
            </a:extLst>
          </p:cNvPr>
          <p:cNvSpPr txBox="1"/>
          <p:nvPr/>
        </p:nvSpPr>
        <p:spPr>
          <a:xfrm>
            <a:off x="2246810" y="2663636"/>
            <a:ext cx="9945190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ทำหน้าที่แสดงผลลัพธ์ที่ได้จากการประมวลผลออกมา เช่น</a:t>
            </a:r>
          </a:p>
          <a:p>
            <a:pPr marL="971550" lvl="1" indent="-514350">
              <a:buFont typeface="+mj-lt"/>
              <a:buAutoNum type="arabicPeriod"/>
            </a:pP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จอภาพ (</a:t>
            </a:r>
            <a:r>
              <a:rPr lang="en-US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Monitor) </a:t>
            </a: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มี </a:t>
            </a:r>
            <a:r>
              <a:rPr lang="en-US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2</a:t>
            </a: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 แบบ</a:t>
            </a:r>
          </a:p>
          <a:p>
            <a:pPr lvl="2"/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จอแสดงผลแบบ </a:t>
            </a:r>
            <a:r>
              <a:rPr lang="en-US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CRT (Cathode Ray Tube Monitor) </a:t>
            </a:r>
            <a:endParaRPr lang="th-TH" sz="3000" dirty="0">
              <a:latin typeface="TH SarabunPSK" panose="020B0500040200020003" pitchFamily="34" charset="-34"/>
              <a:ea typeface="Cordia New" panose="020B0304020202020204" pitchFamily="34" charset="-34"/>
              <a:cs typeface="TH SarabunPSK" panose="020B0500040200020003" pitchFamily="34" charset="-34"/>
            </a:endParaRPr>
          </a:p>
          <a:p>
            <a:pPr lvl="2"/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จอแสดงผลแบบ </a:t>
            </a:r>
            <a:r>
              <a:rPr lang="en-US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LCD (Liquid Crystal Display)</a:t>
            </a:r>
          </a:p>
          <a:p>
            <a:pPr marL="971550" lvl="1" indent="-514350">
              <a:buFont typeface="+mj-lt"/>
              <a:buAutoNum type="arabicPeriod"/>
            </a:pP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เครื่องพิมพ์ </a:t>
            </a:r>
            <a:r>
              <a:rPr lang="en-US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(Printer)</a:t>
            </a:r>
          </a:p>
          <a:p>
            <a:pPr lvl="2"/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เครื่องพิมพ์แบบจุด </a:t>
            </a:r>
            <a:r>
              <a:rPr lang="en-US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(Dot Matrix Printer)</a:t>
            </a:r>
          </a:p>
          <a:p>
            <a:pPr lvl="1"/>
            <a:r>
              <a:rPr lang="en-US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	</a:t>
            </a: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เครื่องพิมพ์เลเซอร์ </a:t>
            </a:r>
            <a:r>
              <a:rPr lang="en-US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(Laser Printer)</a:t>
            </a:r>
          </a:p>
          <a:p>
            <a:pPr lvl="1"/>
            <a:r>
              <a:rPr lang="en-US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	</a:t>
            </a: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เครื่องพิมพ์แบบพ่นหมึก </a:t>
            </a:r>
            <a:r>
              <a:rPr lang="en-US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(Inkjet Printer)</a:t>
            </a:r>
          </a:p>
          <a:p>
            <a:pPr marL="971550" lvl="1" indent="-514350">
              <a:buFont typeface="+mj-lt"/>
              <a:buAutoNum type="arabicPeriod" startAt="3"/>
            </a:pP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ลำโพง </a:t>
            </a:r>
            <a:r>
              <a:rPr lang="en-US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(Speaker)</a:t>
            </a:r>
          </a:p>
          <a:p>
            <a:pPr marL="971550" lvl="1" indent="-514350">
              <a:buFont typeface="+mj-lt"/>
              <a:buAutoNum type="arabicPeriod" startAt="3"/>
            </a:pPr>
            <a:endParaRPr lang="th-TH" sz="3000" dirty="0">
              <a:latin typeface="TH SarabunPSK" panose="020B0500040200020003" pitchFamily="34" charset="-34"/>
              <a:ea typeface="Cordia New" panose="020B0304020202020204" pitchFamily="34" charset="-34"/>
              <a:cs typeface="TH SarabunPSK" panose="020B0500040200020003" pitchFamily="34" charset="-34"/>
            </a:endParaRPr>
          </a:p>
        </p:txBody>
      </p:sp>
      <p:pic>
        <p:nvPicPr>
          <p:cNvPr id="13314" name="Picture 2" descr="Epson LQ-2190 Dot Matrix Printer | OfficeMate">
            <a:extLst>
              <a:ext uri="{FF2B5EF4-FFF2-40B4-BE49-F238E27FC236}">
                <a16:creationId xmlns:a16="http://schemas.microsoft.com/office/drawing/2014/main" id="{CB8478A8-4079-371B-03F8-B081D847FE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95" b="26726"/>
          <a:stretch/>
        </p:blipFill>
        <p:spPr bwMode="auto">
          <a:xfrm>
            <a:off x="9768130" y="2816505"/>
            <a:ext cx="2177029" cy="1059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เครื่องพิมพ์เลเซอร์ (Laser Printer) - laserprintthai">
            <a:extLst>
              <a:ext uri="{FF2B5EF4-FFF2-40B4-BE49-F238E27FC236}">
                <a16:creationId xmlns:a16="http://schemas.microsoft.com/office/drawing/2014/main" id="{C67CF795-EAF5-0A03-FE71-65EB120A75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59" b="11553"/>
          <a:stretch/>
        </p:blipFill>
        <p:spPr bwMode="auto">
          <a:xfrm>
            <a:off x="9945190" y="3959298"/>
            <a:ext cx="1831700" cy="1466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20" name="Picture 8" descr="10 อันดับ เครื่องพิมพ์อิงค์เจ็ท (Inkjet Printer) ยี่ห้อไหนดี ปี 2022  รวมแบรนด์ดัง Epson, Canon, Brother, HP | mybest">
            <a:extLst>
              <a:ext uri="{FF2B5EF4-FFF2-40B4-BE49-F238E27FC236}">
                <a16:creationId xmlns:a16="http://schemas.microsoft.com/office/drawing/2014/main" id="{0BFBFCC2-5207-86E8-2C84-2C65640E25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6920" y="5540916"/>
            <a:ext cx="2168239" cy="1218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กล่องข้อความ 8">
            <a:extLst>
              <a:ext uri="{FF2B5EF4-FFF2-40B4-BE49-F238E27FC236}">
                <a16:creationId xmlns:a16="http://schemas.microsoft.com/office/drawing/2014/main" id="{51A3D334-06E8-63E9-0CF7-171F3848C1EA}"/>
              </a:ext>
            </a:extLst>
          </p:cNvPr>
          <p:cNvSpPr txBox="1"/>
          <p:nvPr/>
        </p:nvSpPr>
        <p:spPr>
          <a:xfrm>
            <a:off x="0" y="297843"/>
            <a:ext cx="1067235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3000" b="1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3.</a:t>
            </a:r>
            <a:r>
              <a:rPr lang="th-TH" sz="3000" b="1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 องค์ประกอบพื้นฐานของคอมพิวเตอร์</a:t>
            </a:r>
          </a:p>
        </p:txBody>
      </p:sp>
    </p:spTree>
    <p:extLst>
      <p:ext uri="{BB962C8B-B14F-4D97-AF65-F5344CB8AC3E}">
        <p14:creationId xmlns:p14="http://schemas.microsoft.com/office/powerpoint/2010/main" val="28056270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B26D9C64-BC26-F51A-81F1-B38EB3ACFF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858" y="1313506"/>
            <a:ext cx="8908284" cy="4325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4F6D0B7A-988B-96EF-600C-691C0663C3A3}"/>
              </a:ext>
            </a:extLst>
          </p:cNvPr>
          <p:cNvSpPr txBox="1"/>
          <p:nvPr/>
        </p:nvSpPr>
        <p:spPr>
          <a:xfrm>
            <a:off x="0" y="297843"/>
            <a:ext cx="1067235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3000" b="1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3.</a:t>
            </a:r>
            <a:r>
              <a:rPr lang="th-TH" sz="3000" b="1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 องค์ประกอบพื้นฐานของคอมพิวเตอร์</a:t>
            </a:r>
          </a:p>
        </p:txBody>
      </p:sp>
    </p:spTree>
    <p:extLst>
      <p:ext uri="{BB962C8B-B14F-4D97-AF65-F5344CB8AC3E}">
        <p14:creationId xmlns:p14="http://schemas.microsoft.com/office/powerpoint/2010/main" val="9059278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E667D47D-EB52-4D67-B1D8-BF2E95D384A0}"/>
              </a:ext>
            </a:extLst>
          </p:cNvPr>
          <p:cNvSpPr txBox="1"/>
          <p:nvPr/>
        </p:nvSpPr>
        <p:spPr>
          <a:xfrm>
            <a:off x="0" y="297843"/>
            <a:ext cx="1067235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r">
              <a:spcBef>
                <a:spcPts val="0"/>
              </a:spcBef>
              <a:spcAft>
                <a:spcPts val="0"/>
              </a:spcAft>
            </a:pPr>
            <a:r>
              <a:rPr lang="th-TH" sz="3000" b="1" dirty="0">
                <a:effectLst/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หน่วยที่ 1 การใช้คอมพิวเตอร์และระบบสารสนเทศเพื่องานอาชีพ</a:t>
            </a:r>
          </a:p>
        </p:txBody>
      </p:sp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31D60706-888E-4E42-BA1B-FB034033C9B6}"/>
              </a:ext>
            </a:extLst>
          </p:cNvPr>
          <p:cNvSpPr txBox="1"/>
          <p:nvPr/>
        </p:nvSpPr>
        <p:spPr>
          <a:xfrm>
            <a:off x="2094412" y="2511236"/>
            <a:ext cx="8249738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ความหมายและลักษณะเด่นของคอมพิวเตอร์</a:t>
            </a:r>
          </a:p>
          <a:p>
            <a:pPr marL="514350" indent="-514350">
              <a:buFont typeface="+mj-lt"/>
              <a:buAutoNum type="arabicPeriod"/>
            </a:pP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วิวัฒนาการของคอมพิวเตอร์</a:t>
            </a:r>
          </a:p>
          <a:p>
            <a:pPr marL="514350" indent="-514350">
              <a:buFont typeface="+mj-lt"/>
              <a:buAutoNum type="arabicPeriod"/>
            </a:pP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องค์ประกอบพื้นฐานของคอมพิวเตอร์</a:t>
            </a:r>
          </a:p>
          <a:p>
            <a:pPr marL="514350" indent="-514350">
              <a:buFont typeface="+mj-lt"/>
              <a:buAutoNum type="arabicPeriod"/>
            </a:pPr>
            <a:r>
              <a:rPr lang="th-TH" sz="3000" b="1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ประเภทของคอมพิวเตอร์</a:t>
            </a:r>
          </a:p>
          <a:p>
            <a:pPr marL="514350" indent="-514350">
              <a:buFont typeface="+mj-lt"/>
              <a:buAutoNum type="arabicPeriod"/>
            </a:pP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ประโยชน์ของคอมพิวเตอร์</a:t>
            </a:r>
          </a:p>
        </p:txBody>
      </p:sp>
      <p:sp>
        <p:nvSpPr>
          <p:cNvPr id="8" name="กล่องข้อความ 7">
            <a:extLst>
              <a:ext uri="{FF2B5EF4-FFF2-40B4-BE49-F238E27FC236}">
                <a16:creationId xmlns:a16="http://schemas.microsoft.com/office/drawing/2014/main" id="{F4466A4B-1386-4A01-93DA-62C0726E58A2}"/>
              </a:ext>
            </a:extLst>
          </p:cNvPr>
          <p:cNvSpPr txBox="1"/>
          <p:nvPr/>
        </p:nvSpPr>
        <p:spPr>
          <a:xfrm>
            <a:off x="2094412" y="1880294"/>
            <a:ext cx="609382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th-TH" sz="3000" b="1" u="sng" dirty="0">
                <a:effectLst/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เนื้อหาหน่วยที่ </a:t>
            </a:r>
            <a:r>
              <a:rPr lang="en-US" sz="3000" b="1" u="sng" dirty="0">
                <a:effectLst/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1</a:t>
            </a:r>
            <a:r>
              <a:rPr lang="th-TH" sz="3000" b="1" u="sng" dirty="0">
                <a:effectLst/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 </a:t>
            </a:r>
            <a:endParaRPr lang="th-TH" sz="3000" u="sng" dirty="0">
              <a:latin typeface="TH SarabunPSK" panose="020B0500040200020003" pitchFamily="34" charset="-34"/>
              <a:ea typeface="Cordia New" panose="020B0304020202020204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8725723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E667D47D-EB52-4D67-B1D8-BF2E95D384A0}"/>
              </a:ext>
            </a:extLst>
          </p:cNvPr>
          <p:cNvSpPr txBox="1"/>
          <p:nvPr/>
        </p:nvSpPr>
        <p:spPr>
          <a:xfrm>
            <a:off x="0" y="297843"/>
            <a:ext cx="1067235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3000" b="1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4.</a:t>
            </a:r>
            <a:r>
              <a:rPr lang="th-TH" sz="3000" b="1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 ประเภทของคอมพิวเตอร์</a:t>
            </a:r>
          </a:p>
        </p:txBody>
      </p:sp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2BB2396B-9AA9-D5B3-51CB-6B8113497729}"/>
              </a:ext>
            </a:extLst>
          </p:cNvPr>
          <p:cNvSpPr txBox="1"/>
          <p:nvPr/>
        </p:nvSpPr>
        <p:spPr>
          <a:xfrm>
            <a:off x="2094412" y="1880294"/>
            <a:ext cx="684058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th-TH" sz="3000" b="1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ประเภทของคอมพิวเตอร์</a:t>
            </a:r>
            <a:endParaRPr lang="th-TH" sz="3000" b="1" dirty="0">
              <a:effectLst/>
              <a:latin typeface="TH SarabunPSK" panose="020B0500040200020003" pitchFamily="34" charset="-34"/>
              <a:ea typeface="Cordia New" panose="020B0304020202020204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กล่องข้อความ 8">
            <a:extLst>
              <a:ext uri="{FF2B5EF4-FFF2-40B4-BE49-F238E27FC236}">
                <a16:creationId xmlns:a16="http://schemas.microsoft.com/office/drawing/2014/main" id="{68EBB19A-2846-AA83-623E-A9B3DBF014E9}"/>
              </a:ext>
            </a:extLst>
          </p:cNvPr>
          <p:cNvSpPr txBox="1"/>
          <p:nvPr/>
        </p:nvSpPr>
        <p:spPr>
          <a:xfrm>
            <a:off x="2094412" y="2430184"/>
            <a:ext cx="9910355" cy="4062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คอมพิวเตอร์สามารถจำแนกได้หลายประเภท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จำแนกตาม ความแตกต่างของขนาดเครื่อง ความเร็วในการประมวลผล ราคา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สามารถจำแนกได้ดังนี้</a:t>
            </a:r>
          </a:p>
          <a:p>
            <a:pPr marL="514350" indent="-514350">
              <a:buFont typeface="+mj-lt"/>
              <a:buAutoNum type="arabicPeriod"/>
            </a:pPr>
            <a:r>
              <a:rPr lang="th-TH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ซู</a:t>
            </a:r>
            <a:r>
              <a:rPr lang="th-TH" dirty="0" err="1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เปอร์</a:t>
            </a:r>
            <a:r>
              <a:rPr lang="th-TH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คอมพิวเตอร์ (</a:t>
            </a:r>
            <a:r>
              <a:rPr lang="en-US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Supercomputer)</a:t>
            </a:r>
            <a:endParaRPr lang="th-TH" dirty="0">
              <a:latin typeface="TH SarabunPSK" panose="020B0500040200020003" pitchFamily="34" charset="-34"/>
              <a:ea typeface="Cordia New" panose="020B0304020202020204" pitchFamily="34" charset="-34"/>
              <a:cs typeface="TH SarabunPSK" panose="020B0500040200020003" pitchFamily="34" charset="-34"/>
            </a:endParaRPr>
          </a:p>
          <a:p>
            <a:pPr marL="514350" indent="-514350">
              <a:buFont typeface="+mj-lt"/>
              <a:buAutoNum type="arabicPeriod"/>
            </a:pPr>
            <a:r>
              <a:rPr lang="th-TH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เมนเฟรมคอมพิวเตอร์ (</a:t>
            </a:r>
            <a:r>
              <a:rPr lang="en-US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Mainframe Computer)</a:t>
            </a:r>
          </a:p>
          <a:p>
            <a:pPr marL="514350" indent="-514350">
              <a:buFont typeface="+mj-lt"/>
              <a:buAutoNum type="arabicPeriod"/>
            </a:pPr>
            <a:r>
              <a:rPr lang="th-TH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มินิคอมพิวเตอร์ (</a:t>
            </a:r>
            <a:r>
              <a:rPr lang="en-US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Minicomputer)</a:t>
            </a:r>
            <a:endParaRPr lang="th-TH" dirty="0">
              <a:latin typeface="TH SarabunPSK" panose="020B0500040200020003" pitchFamily="34" charset="-34"/>
              <a:ea typeface="Cordia New" panose="020B0304020202020204" pitchFamily="34" charset="-34"/>
              <a:cs typeface="TH SarabunPSK" panose="020B0500040200020003" pitchFamily="34" charset="-34"/>
            </a:endParaRPr>
          </a:p>
          <a:p>
            <a:pPr marL="514350" indent="-514350">
              <a:buFont typeface="+mj-lt"/>
              <a:buAutoNum type="arabicPeriod"/>
            </a:pPr>
            <a:r>
              <a:rPr lang="th-TH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ไมโครคอมพิวเตอร์ (</a:t>
            </a:r>
            <a:r>
              <a:rPr lang="en-US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Micro Computer)</a:t>
            </a:r>
            <a:endParaRPr lang="th-TH" dirty="0">
              <a:latin typeface="TH SarabunPSK" panose="020B0500040200020003" pitchFamily="34" charset="-34"/>
              <a:ea typeface="Cordia New" panose="020B0304020202020204" pitchFamily="34" charset="-34"/>
              <a:cs typeface="TH SarabunPSK" panose="020B0500040200020003" pitchFamily="34" charset="-34"/>
            </a:endParaRPr>
          </a:p>
          <a:p>
            <a:pPr marL="514350" indent="-514350">
              <a:buFont typeface="+mj-lt"/>
              <a:buAutoNum type="arabicPeriod"/>
            </a:pPr>
            <a:r>
              <a:rPr lang="th-TH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คอมพิวเตอร์ฝ่ามือ (</a:t>
            </a:r>
            <a:r>
              <a:rPr lang="en-US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Hand-held Personal Computer)</a:t>
            </a:r>
            <a:endParaRPr lang="th-TH" dirty="0">
              <a:latin typeface="TH SarabunPSK" panose="020B0500040200020003" pitchFamily="34" charset="-34"/>
              <a:ea typeface="Cordia New" panose="020B0304020202020204" pitchFamily="34" charset="-34"/>
              <a:cs typeface="TH SarabunPSK" panose="020B0500040200020003" pitchFamily="34" charset="-34"/>
            </a:endParaRPr>
          </a:p>
          <a:p>
            <a:pPr marL="514350" indent="-514350">
              <a:buFont typeface="+mj-lt"/>
              <a:buAutoNum type="arabicPeriod"/>
            </a:pPr>
            <a:r>
              <a:rPr lang="th-TH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คอมพิวเตอร์แบบฝัง (</a:t>
            </a:r>
            <a:r>
              <a:rPr lang="en-US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Embedded Computing)</a:t>
            </a:r>
          </a:p>
        </p:txBody>
      </p:sp>
      <p:pic>
        <p:nvPicPr>
          <p:cNvPr id="1026" name="Picture 2" descr="ประเภทของคอมพิวเตอร์ – taweepoonsakarin">
            <a:extLst>
              <a:ext uri="{FF2B5EF4-FFF2-40B4-BE49-F238E27FC236}">
                <a16:creationId xmlns:a16="http://schemas.microsoft.com/office/drawing/2014/main" id="{4D326C07-E8AE-13C4-BC79-84B6D2B59F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2671" y="3709025"/>
            <a:ext cx="3792096" cy="2845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16278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2BB2396B-9AA9-D5B3-51CB-6B8113497729}"/>
              </a:ext>
            </a:extLst>
          </p:cNvPr>
          <p:cNvSpPr txBox="1"/>
          <p:nvPr/>
        </p:nvSpPr>
        <p:spPr>
          <a:xfrm>
            <a:off x="2094412" y="1880294"/>
            <a:ext cx="684058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3000" b="1" dirty="0">
                <a:effectLst/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1. </a:t>
            </a:r>
            <a:r>
              <a:rPr lang="th-TH" sz="3000" b="1" dirty="0">
                <a:effectLst/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ซู</a:t>
            </a:r>
            <a:r>
              <a:rPr lang="th-TH" sz="3000" b="1" dirty="0" err="1">
                <a:effectLst/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เปอร์</a:t>
            </a:r>
            <a:r>
              <a:rPr lang="th-TH" sz="3000" b="1" dirty="0">
                <a:effectLst/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คอมพิวเตอร์ (</a:t>
            </a:r>
            <a:r>
              <a:rPr lang="en-US" sz="3000" b="1" dirty="0">
                <a:effectLst/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Supercomputer)</a:t>
            </a:r>
          </a:p>
        </p:txBody>
      </p:sp>
      <p:sp>
        <p:nvSpPr>
          <p:cNvPr id="13" name="กล่องข้อความ 12">
            <a:extLst>
              <a:ext uri="{FF2B5EF4-FFF2-40B4-BE49-F238E27FC236}">
                <a16:creationId xmlns:a16="http://schemas.microsoft.com/office/drawing/2014/main" id="{7B1FB24E-4FC2-EBB5-7B20-E4EF40B46308}"/>
              </a:ext>
            </a:extLst>
          </p:cNvPr>
          <p:cNvSpPr txBox="1"/>
          <p:nvPr/>
        </p:nvSpPr>
        <p:spPr>
          <a:xfrm>
            <a:off x="2246810" y="2663636"/>
            <a:ext cx="9945190" cy="42165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เป็นคอมพิวเตอร์ที่มีความสามารถสูงที่สุด มีขนาดใหญ่ที่สุด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สามารถประมวลผลข้อมูลในปริมาณมาก</a:t>
            </a:r>
            <a:r>
              <a:rPr lang="en-US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-</a:t>
            </a: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รูปแบบอันซับซ้อน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ความรวดเร็วในการคำนวณมากกว่าหนึ่งล้านล้านต่อวินาที </a:t>
            </a:r>
            <a:r>
              <a:rPr lang="en-US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(</a:t>
            </a: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หน่วยจิกะ</a:t>
            </a:r>
            <a:r>
              <a:rPr lang="th-TH" sz="3000" dirty="0" err="1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ฟล</a:t>
            </a: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อบ (</a:t>
            </a:r>
            <a:r>
              <a:rPr lang="en-US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Gigaflop))</a:t>
            </a:r>
            <a:endParaRPr lang="th-TH" sz="3000" dirty="0">
              <a:latin typeface="TH SarabunPSK" panose="020B0500040200020003" pitchFamily="34" charset="-34"/>
              <a:ea typeface="Cordia New" panose="020B0304020202020204" pitchFamily="34" charset="-34"/>
              <a:cs typeface="TH SarabunPSK" panose="020B0500040200020003" pitchFamily="34" charset="-34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ภายในสามารถรองรับโปรเซสเซอร์ได้มากกว่า 100 ตัว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ใช้ในงานที่ต้องการคำนวณตัวเลขจำนวนหลายล้านตัวภายในเวลาอันรวดเร็ว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เช่น งานพยากรณ์อากาศ งานการวิจัยนิวเคลียร์ งานควบคุมทางอวกาศ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th-TH" sz="3000" dirty="0">
              <a:latin typeface="TH SarabunPSK" panose="020B0500040200020003" pitchFamily="34" charset="-34"/>
              <a:ea typeface="Cordia New" panose="020B0304020202020204" pitchFamily="34" charset="-34"/>
              <a:cs typeface="TH SarabunPSK" panose="020B0500040200020003" pitchFamily="34" charset="-34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th-TH" sz="3000" dirty="0">
              <a:latin typeface="TH SarabunPSK" panose="020B0500040200020003" pitchFamily="34" charset="-34"/>
              <a:ea typeface="Cordia New" panose="020B0304020202020204" pitchFamily="34" charset="-34"/>
              <a:cs typeface="TH SarabunPSK" panose="020B0500040200020003" pitchFamily="34" charset="-34"/>
            </a:endParaRPr>
          </a:p>
          <a:p>
            <a:pPr lvl="2"/>
            <a:endParaRPr lang="en-US" dirty="0">
              <a:latin typeface="TH SarabunPSK" panose="020B0500040200020003" pitchFamily="34" charset="-34"/>
              <a:ea typeface="Cordia New" panose="020B0304020202020204" pitchFamily="34" charset="-34"/>
              <a:cs typeface="TH SarabunPSK" panose="020B0500040200020003" pitchFamily="34" charset="-34"/>
            </a:endParaRPr>
          </a:p>
        </p:txBody>
      </p:sp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86E56209-0703-9E22-B9CA-9DD76579E72F}"/>
              </a:ext>
            </a:extLst>
          </p:cNvPr>
          <p:cNvSpPr txBox="1"/>
          <p:nvPr/>
        </p:nvSpPr>
        <p:spPr>
          <a:xfrm>
            <a:off x="0" y="297843"/>
            <a:ext cx="1067235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3000" b="1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4.</a:t>
            </a:r>
            <a:r>
              <a:rPr lang="th-TH" sz="3000" b="1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 ประเภทของคอมพิวเตอร์</a:t>
            </a:r>
          </a:p>
        </p:txBody>
      </p:sp>
      <p:pic>
        <p:nvPicPr>
          <p:cNvPr id="3074" name="Picture 2" descr="เปิดตัว Summit ระบบ Supercomputer เร็วที่สุดในโลกจากสหรัฐอเมริกา ความเร็ว  200 Petaflops – TechTalkThai">
            <a:extLst>
              <a:ext uri="{FF2B5EF4-FFF2-40B4-BE49-F238E27FC236}">
                <a16:creationId xmlns:a16="http://schemas.microsoft.com/office/drawing/2014/main" id="{25844884-57B3-129A-13F1-407FBFD25A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51" y="5431809"/>
            <a:ext cx="2535449" cy="1426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61589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86E56209-0703-9E22-B9CA-9DD76579E72F}"/>
              </a:ext>
            </a:extLst>
          </p:cNvPr>
          <p:cNvSpPr txBox="1"/>
          <p:nvPr/>
        </p:nvSpPr>
        <p:spPr>
          <a:xfrm>
            <a:off x="0" y="297843"/>
            <a:ext cx="1067235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3000" b="1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4.</a:t>
            </a:r>
            <a:r>
              <a:rPr lang="th-TH" sz="3000" b="1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 ประเภทของคอมพิวเตอร์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D4C3FEC-9BC5-4BDB-F877-5E1B4143D5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3960" y="1052643"/>
            <a:ext cx="5744074" cy="3829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กล่องข้อความ 7">
            <a:extLst>
              <a:ext uri="{FF2B5EF4-FFF2-40B4-BE49-F238E27FC236}">
                <a16:creationId xmlns:a16="http://schemas.microsoft.com/office/drawing/2014/main" id="{70D15C7F-4FB9-63DE-08BC-5122F549FD71}"/>
              </a:ext>
            </a:extLst>
          </p:cNvPr>
          <p:cNvSpPr txBox="1"/>
          <p:nvPr/>
        </p:nvSpPr>
        <p:spPr>
          <a:xfrm>
            <a:off x="952936" y="5082829"/>
            <a:ext cx="1028612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ซู</a:t>
            </a:r>
            <a:r>
              <a:rPr lang="th-TH" sz="3000" dirty="0" err="1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เปอร์</a:t>
            </a: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คอมพิวเตอร์ </a:t>
            </a:r>
            <a:r>
              <a:rPr lang="en-US" sz="3000" dirty="0" err="1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Fugaku</a:t>
            </a:r>
            <a:r>
              <a:rPr lang="en-US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 </a:t>
            </a: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ครองอันดับ 1 ในการจัดอันดับ </a:t>
            </a:r>
            <a:r>
              <a:rPr lang="en-US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TOP500 </a:t>
            </a: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ครั้งที่ 55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เพิ่มเติม </a:t>
            </a:r>
            <a:r>
              <a:rPr lang="en-US" sz="24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  <a:hlinkClick r:id="rId4"/>
              </a:rPr>
              <a:t>https://www.vstecs.co.th/th/index.php/product-details/1421-supercomputer-fugaku.html</a:t>
            </a:r>
            <a:endParaRPr lang="en-US" sz="2400" dirty="0">
              <a:latin typeface="TH SarabunPSK" panose="020B0500040200020003" pitchFamily="34" charset="-34"/>
              <a:ea typeface="Cordia New" panose="020B0304020202020204" pitchFamily="34" charset="-34"/>
              <a:cs typeface="TH SarabunPSK" panose="020B0500040200020003" pitchFamily="34" charset="-34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เพิ่มเติม</a:t>
            </a:r>
            <a:r>
              <a:rPr lang="th-TH" sz="24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 </a:t>
            </a:r>
            <a:r>
              <a:rPr lang="en-US" sz="24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  <a:hlinkClick r:id="rId5"/>
              </a:rPr>
              <a:t>https://www.youtube.com/watch?v=HBpkSIJ9KwU&amp;t=261s</a:t>
            </a:r>
            <a:endParaRPr lang="en-US" sz="2400" dirty="0">
              <a:latin typeface="TH SarabunPSK" panose="020B0500040200020003" pitchFamily="34" charset="-34"/>
              <a:ea typeface="Cordia New" panose="020B0304020202020204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4247194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2BB2396B-9AA9-D5B3-51CB-6B8113497729}"/>
              </a:ext>
            </a:extLst>
          </p:cNvPr>
          <p:cNvSpPr txBox="1"/>
          <p:nvPr/>
        </p:nvSpPr>
        <p:spPr>
          <a:xfrm>
            <a:off x="2094412" y="1880294"/>
            <a:ext cx="684058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3000" b="1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2</a:t>
            </a:r>
            <a:r>
              <a:rPr lang="en-US" sz="3000" b="1" dirty="0">
                <a:effectLst/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. </a:t>
            </a:r>
            <a:r>
              <a:rPr lang="th-TH" sz="3000" b="1" dirty="0">
                <a:effectLst/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เมนเฟรมคอมพิวเตอร์ (</a:t>
            </a:r>
            <a:r>
              <a:rPr lang="en-US" sz="3000" b="1" dirty="0">
                <a:effectLst/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Mainframe Computer)</a:t>
            </a:r>
          </a:p>
        </p:txBody>
      </p:sp>
      <p:sp>
        <p:nvSpPr>
          <p:cNvPr id="13" name="กล่องข้อความ 12">
            <a:extLst>
              <a:ext uri="{FF2B5EF4-FFF2-40B4-BE49-F238E27FC236}">
                <a16:creationId xmlns:a16="http://schemas.microsoft.com/office/drawing/2014/main" id="{7B1FB24E-4FC2-EBB5-7B20-E4EF40B46308}"/>
              </a:ext>
            </a:extLst>
          </p:cNvPr>
          <p:cNvSpPr txBox="1"/>
          <p:nvPr/>
        </p:nvSpPr>
        <p:spPr>
          <a:xfrm>
            <a:off x="2246810" y="2663636"/>
            <a:ext cx="994519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คอมพิวเตอร์ขนาดใหญ่ที่มีประสิทธิภาพรองลงมาจากซู</a:t>
            </a:r>
            <a:r>
              <a:rPr lang="th-TH" sz="3000" dirty="0" err="1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เปอร์</a:t>
            </a: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คอมพิวเตอร์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เครื่องมีขนาดใหญ่ต้องอยู่ในห้องที่ได้รับการอุณหภูมิ</a:t>
            </a:r>
          </a:p>
          <a:p>
            <a:pPr lvl="2"/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และปราศจากฝุ่นละอองเช่นเดียวกับซู</a:t>
            </a:r>
            <a:r>
              <a:rPr lang="th-TH" sz="3000" dirty="0" err="1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เปอร์</a:t>
            </a: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คอมพิวเตอร์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สามารถรองรับการทำงานจากผู้ใช้หลายร้อยคนได้ในเวลาเดียวกัน </a:t>
            </a:r>
            <a:r>
              <a:rPr lang="en-US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(Multiple Users)</a:t>
            </a:r>
            <a:endParaRPr lang="th-TH" sz="3000" dirty="0">
              <a:latin typeface="TH SarabunPSK" panose="020B0500040200020003" pitchFamily="34" charset="-34"/>
              <a:ea typeface="Cordia New" panose="020B0304020202020204" pitchFamily="34" charset="-34"/>
              <a:cs typeface="TH SarabunPSK" panose="020B0500040200020003" pitchFamily="34" charset="-34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ข้อเด่นของการใช้เมนเฟรมจึงอยู่ที่งานที่ต้องการให้มีระบบศูนย์กลาง </a:t>
            </a:r>
          </a:p>
          <a:p>
            <a:pPr lvl="2"/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และกระจายการใช้งานไปเป็นจำนวนมาก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เช่น งานธนาคาร ระบบ </a:t>
            </a:r>
            <a:r>
              <a:rPr lang="en-US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ATM </a:t>
            </a: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การจองตั๋วเครื่องบิน การลงทะเบียนต่าง ๆ</a:t>
            </a:r>
          </a:p>
          <a:p>
            <a:pPr lvl="1"/>
            <a:endParaRPr lang="th-TH" sz="3000" dirty="0">
              <a:latin typeface="TH SarabunPSK" panose="020B0500040200020003" pitchFamily="34" charset="-34"/>
              <a:ea typeface="Cordia New" panose="020B0304020202020204" pitchFamily="34" charset="-34"/>
              <a:cs typeface="TH SarabunPSK" panose="020B0500040200020003" pitchFamily="34" charset="-34"/>
            </a:endParaRPr>
          </a:p>
        </p:txBody>
      </p:sp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86E56209-0703-9E22-B9CA-9DD76579E72F}"/>
              </a:ext>
            </a:extLst>
          </p:cNvPr>
          <p:cNvSpPr txBox="1"/>
          <p:nvPr/>
        </p:nvSpPr>
        <p:spPr>
          <a:xfrm>
            <a:off x="0" y="297843"/>
            <a:ext cx="1067235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3000" b="1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4.</a:t>
            </a:r>
            <a:r>
              <a:rPr lang="th-TH" sz="3000" b="1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 ประเภทของคอมพิวเตอร์</a:t>
            </a:r>
          </a:p>
        </p:txBody>
      </p:sp>
      <p:pic>
        <p:nvPicPr>
          <p:cNvPr id="5122" name="Picture 2" descr="Mainframe Computers That Change With the Times - The New York Times">
            <a:extLst>
              <a:ext uri="{FF2B5EF4-FFF2-40B4-BE49-F238E27FC236}">
                <a16:creationId xmlns:a16="http://schemas.microsoft.com/office/drawing/2014/main" id="{B9778396-B69D-D34C-513E-00AB2E8099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27" t="10093" r="18128" b="7954"/>
          <a:stretch/>
        </p:blipFill>
        <p:spPr bwMode="auto">
          <a:xfrm>
            <a:off x="0" y="4889275"/>
            <a:ext cx="2718097" cy="196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50700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86E56209-0703-9E22-B9CA-9DD76579E72F}"/>
              </a:ext>
            </a:extLst>
          </p:cNvPr>
          <p:cNvSpPr txBox="1"/>
          <p:nvPr/>
        </p:nvSpPr>
        <p:spPr>
          <a:xfrm>
            <a:off x="0" y="297843"/>
            <a:ext cx="1067235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3000" b="1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4.</a:t>
            </a:r>
            <a:r>
              <a:rPr lang="th-TH" sz="3000" b="1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 ประเภทของคอมพิวเตอร์</a:t>
            </a:r>
          </a:p>
        </p:txBody>
      </p:sp>
      <p:pic>
        <p:nvPicPr>
          <p:cNvPr id="5122" name="Picture 2" descr="Mainframe Computers That Change With the Times - The New York Times">
            <a:extLst>
              <a:ext uri="{FF2B5EF4-FFF2-40B4-BE49-F238E27FC236}">
                <a16:creationId xmlns:a16="http://schemas.microsoft.com/office/drawing/2014/main" id="{B9778396-B69D-D34C-513E-00AB2E8099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27" t="10093" r="18128" b="7954"/>
          <a:stretch/>
        </p:blipFill>
        <p:spPr bwMode="auto">
          <a:xfrm>
            <a:off x="7018960" y="2301020"/>
            <a:ext cx="4220099" cy="3056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How India Helps Build The World's Most Powerful Mainframe Computer Which  All Of Us Use">
            <a:extLst>
              <a:ext uri="{FF2B5EF4-FFF2-40B4-BE49-F238E27FC236}">
                <a16:creationId xmlns:a16="http://schemas.microsoft.com/office/drawing/2014/main" id="{5F6C42A7-045F-7979-BE9B-BD14F04623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936" y="1500351"/>
            <a:ext cx="5143064" cy="3857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กล่องข้อความ 9">
            <a:extLst>
              <a:ext uri="{FF2B5EF4-FFF2-40B4-BE49-F238E27FC236}">
                <a16:creationId xmlns:a16="http://schemas.microsoft.com/office/drawing/2014/main" id="{7EA1628D-F107-A982-FAE4-AAD14377A681}"/>
              </a:ext>
            </a:extLst>
          </p:cNvPr>
          <p:cNvSpPr txBox="1"/>
          <p:nvPr/>
        </p:nvSpPr>
        <p:spPr>
          <a:xfrm>
            <a:off x="952936" y="5082829"/>
            <a:ext cx="1028612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endParaRPr lang="th-TH" sz="3000" dirty="0">
              <a:latin typeface="TH SarabunPSK" panose="020B0500040200020003" pitchFamily="34" charset="-34"/>
              <a:ea typeface="Cordia New" panose="020B0304020202020204" pitchFamily="34" charset="-34"/>
              <a:cs typeface="TH SarabunPSK" panose="020B0500040200020003" pitchFamily="34" charset="-34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th-TH" sz="3000" dirty="0">
              <a:latin typeface="TH SarabunPSK" panose="020B0500040200020003" pitchFamily="34" charset="-34"/>
              <a:ea typeface="Cordia New" panose="020B0304020202020204" pitchFamily="34" charset="-34"/>
              <a:cs typeface="TH SarabunPSK" panose="020B0500040200020003" pitchFamily="34" charset="-34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เพิ่มเติม</a:t>
            </a:r>
            <a:r>
              <a:rPr lang="th-TH" sz="24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 </a:t>
            </a:r>
            <a:r>
              <a:rPr lang="en-US" sz="24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  <a:hlinkClick r:id="rId5"/>
              </a:rPr>
              <a:t>https://www.youtube.com/watch?v=RnpvyJaX4Q4</a:t>
            </a:r>
            <a:endParaRPr lang="en-US" sz="2400" dirty="0">
              <a:latin typeface="TH SarabunPSK" panose="020B0500040200020003" pitchFamily="34" charset="-34"/>
              <a:ea typeface="Cordia New" panose="020B0304020202020204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6759852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2BB2396B-9AA9-D5B3-51CB-6B8113497729}"/>
              </a:ext>
            </a:extLst>
          </p:cNvPr>
          <p:cNvSpPr txBox="1"/>
          <p:nvPr/>
        </p:nvSpPr>
        <p:spPr>
          <a:xfrm>
            <a:off x="2094412" y="1880294"/>
            <a:ext cx="684058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3000" b="1" dirty="0">
                <a:effectLst/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3. </a:t>
            </a:r>
            <a:r>
              <a:rPr lang="th-TH" sz="3000" b="1" dirty="0">
                <a:effectLst/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มินิคอมพิวเตอร์ (</a:t>
            </a:r>
            <a:r>
              <a:rPr lang="en-US" sz="3000" b="1" dirty="0">
                <a:effectLst/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Minicomputer)</a:t>
            </a:r>
          </a:p>
        </p:txBody>
      </p:sp>
      <p:sp>
        <p:nvSpPr>
          <p:cNvPr id="13" name="กล่องข้อความ 12">
            <a:extLst>
              <a:ext uri="{FF2B5EF4-FFF2-40B4-BE49-F238E27FC236}">
                <a16:creationId xmlns:a16="http://schemas.microsoft.com/office/drawing/2014/main" id="{7B1FB24E-4FC2-EBB5-7B20-E4EF40B46308}"/>
              </a:ext>
            </a:extLst>
          </p:cNvPr>
          <p:cNvSpPr txBox="1"/>
          <p:nvPr/>
        </p:nvSpPr>
        <p:spPr>
          <a:xfrm>
            <a:off x="2246810" y="2663636"/>
            <a:ext cx="9945190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คือเมนเฟรมคอมพิวเตอร์ขนาดเล็กๆ สามารถบริการผู้ใช้งานได้หลายคนพร้อมๆกัน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ประสิทธิภาพน้อยกว่าเมนเฟรมคอมพิวเตอร์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เหมาะสำหรับ องค์กรขนาดกลาง</a:t>
            </a:r>
            <a:r>
              <a:rPr lang="en-US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/</a:t>
            </a: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แผนกหนึ่ง</a:t>
            </a:r>
            <a:r>
              <a:rPr lang="en-US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/</a:t>
            </a: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สาขาหนึ่งขององค์กรขนาดใหญ่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การใช้งานเช่น การจองห้องพักของโรงแรม การทำงานด้านบัญชีขององค์การธุรกิจ เป็นต้น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th-TH" sz="3000" dirty="0">
              <a:latin typeface="TH SarabunPSK" panose="020B0500040200020003" pitchFamily="34" charset="-34"/>
              <a:ea typeface="Cordia New" panose="020B0304020202020204" pitchFamily="34" charset="-34"/>
              <a:cs typeface="TH SarabunPSK" panose="020B0500040200020003" pitchFamily="34" charset="-34"/>
            </a:endParaRPr>
          </a:p>
        </p:txBody>
      </p:sp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86E56209-0703-9E22-B9CA-9DD76579E72F}"/>
              </a:ext>
            </a:extLst>
          </p:cNvPr>
          <p:cNvSpPr txBox="1"/>
          <p:nvPr/>
        </p:nvSpPr>
        <p:spPr>
          <a:xfrm>
            <a:off x="0" y="297843"/>
            <a:ext cx="1067235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3000" b="1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4.</a:t>
            </a:r>
            <a:r>
              <a:rPr lang="th-TH" sz="3000" b="1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 ประเภทของคอมพิวเตอร์</a:t>
            </a:r>
          </a:p>
        </p:txBody>
      </p:sp>
    </p:spTree>
    <p:extLst>
      <p:ext uri="{BB962C8B-B14F-4D97-AF65-F5344CB8AC3E}">
        <p14:creationId xmlns:p14="http://schemas.microsoft.com/office/powerpoint/2010/main" val="13661488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2BB2396B-9AA9-D5B3-51CB-6B8113497729}"/>
              </a:ext>
            </a:extLst>
          </p:cNvPr>
          <p:cNvSpPr txBox="1"/>
          <p:nvPr/>
        </p:nvSpPr>
        <p:spPr>
          <a:xfrm>
            <a:off x="2094412" y="1880294"/>
            <a:ext cx="684058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3000" b="1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4</a:t>
            </a:r>
            <a:r>
              <a:rPr lang="en-US" sz="3000" b="1" dirty="0">
                <a:effectLst/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. </a:t>
            </a:r>
            <a:r>
              <a:rPr lang="th-TH" sz="3000" b="1" dirty="0">
                <a:effectLst/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ไมโครคอมพิวเตอร์ (</a:t>
            </a:r>
            <a:r>
              <a:rPr lang="en-US" sz="3000" b="1" dirty="0">
                <a:effectLst/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Micro Computer)</a:t>
            </a:r>
          </a:p>
        </p:txBody>
      </p:sp>
      <p:sp>
        <p:nvSpPr>
          <p:cNvPr id="13" name="กล่องข้อความ 12">
            <a:extLst>
              <a:ext uri="{FF2B5EF4-FFF2-40B4-BE49-F238E27FC236}">
                <a16:creationId xmlns:a16="http://schemas.microsoft.com/office/drawing/2014/main" id="{7B1FB24E-4FC2-EBB5-7B20-E4EF40B46308}"/>
              </a:ext>
            </a:extLst>
          </p:cNvPr>
          <p:cNvSpPr txBox="1"/>
          <p:nvPr/>
        </p:nvSpPr>
        <p:spPr>
          <a:xfrm>
            <a:off x="2246810" y="2663636"/>
            <a:ext cx="994519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ไมโครคอมพิวเตอร์</a:t>
            </a:r>
            <a:r>
              <a:rPr lang="en-US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/</a:t>
            </a: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คอมพิวเตอร์ส่วนบุคคล</a:t>
            </a:r>
            <a:r>
              <a:rPr lang="en-US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 (Personal Computer : PC)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มีขนาดเล็กเหมาะกับโต๊ะทำงาน สำนักงาน สถานศึกษา ที่พัก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สามารถจำแนกได้ดังนี้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All in One Computer</a:t>
            </a: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 </a:t>
            </a:r>
            <a:endParaRPr lang="en-US" sz="3000" dirty="0">
              <a:latin typeface="TH SarabunPSK" panose="020B0500040200020003" pitchFamily="34" charset="-34"/>
              <a:ea typeface="Cordia New" panose="020B0304020202020204" pitchFamily="34" charset="-34"/>
              <a:cs typeface="TH SarabunPSK" panose="020B0500040200020003" pitchFamily="34" charset="-34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Workstation Computer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Stand-alone computer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Server Computer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Notebook Computer</a:t>
            </a:r>
          </a:p>
          <a:p>
            <a:pPr marL="971550" lvl="1" indent="-514350">
              <a:buFont typeface="+mj-lt"/>
              <a:buAutoNum type="arabicPeriod"/>
            </a:pPr>
            <a:endParaRPr lang="th-TH" sz="3000" dirty="0">
              <a:latin typeface="TH SarabunPSK" panose="020B0500040200020003" pitchFamily="34" charset="-34"/>
              <a:ea typeface="Cordia New" panose="020B0304020202020204" pitchFamily="34" charset="-34"/>
              <a:cs typeface="TH SarabunPSK" panose="020B0500040200020003" pitchFamily="34" charset="-34"/>
            </a:endParaRPr>
          </a:p>
        </p:txBody>
      </p:sp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86E56209-0703-9E22-B9CA-9DD76579E72F}"/>
              </a:ext>
            </a:extLst>
          </p:cNvPr>
          <p:cNvSpPr txBox="1"/>
          <p:nvPr/>
        </p:nvSpPr>
        <p:spPr>
          <a:xfrm>
            <a:off x="0" y="297843"/>
            <a:ext cx="1067235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3000" b="1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4.</a:t>
            </a:r>
            <a:r>
              <a:rPr lang="th-TH" sz="3000" b="1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 ประเภทของคอมพิวเตอร์</a:t>
            </a:r>
          </a:p>
        </p:txBody>
      </p:sp>
      <p:pic>
        <p:nvPicPr>
          <p:cNvPr id="6" name="รูปภาพ 5">
            <a:extLst>
              <a:ext uri="{FF2B5EF4-FFF2-40B4-BE49-F238E27FC236}">
                <a16:creationId xmlns:a16="http://schemas.microsoft.com/office/drawing/2014/main" id="{C2C0678F-E70E-5BF2-8738-2E0BE934B8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4994" y="4833715"/>
            <a:ext cx="3059734" cy="1726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90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E667D47D-EB52-4D67-B1D8-BF2E95D384A0}"/>
              </a:ext>
            </a:extLst>
          </p:cNvPr>
          <p:cNvSpPr txBox="1"/>
          <p:nvPr/>
        </p:nvSpPr>
        <p:spPr>
          <a:xfrm>
            <a:off x="0" y="297843"/>
            <a:ext cx="1067235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r">
              <a:spcBef>
                <a:spcPts val="0"/>
              </a:spcBef>
              <a:spcAft>
                <a:spcPts val="0"/>
              </a:spcAft>
            </a:pPr>
            <a:r>
              <a:rPr lang="th-TH" sz="3000" b="1" dirty="0">
                <a:effectLst/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หน่วยที่ 1 การใช้คอมพิวเตอร์และระบบสารสนเทศเพื่องานอาชีพ</a:t>
            </a:r>
          </a:p>
        </p:txBody>
      </p:sp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31D60706-888E-4E42-BA1B-FB034033C9B6}"/>
              </a:ext>
            </a:extLst>
          </p:cNvPr>
          <p:cNvSpPr txBox="1"/>
          <p:nvPr/>
        </p:nvSpPr>
        <p:spPr>
          <a:xfrm>
            <a:off x="2094412" y="2511236"/>
            <a:ext cx="8249738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th-TH" sz="3000" b="1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ความหมายและลักษณะเด่นของคอมพิวเตอร์</a:t>
            </a:r>
          </a:p>
          <a:p>
            <a:pPr marL="514350" indent="-514350">
              <a:buFont typeface="+mj-lt"/>
              <a:buAutoNum type="arabicPeriod"/>
            </a:pP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วิวัฒนาการของคอมพิวเตอร์</a:t>
            </a:r>
          </a:p>
          <a:p>
            <a:pPr marL="514350" indent="-514350">
              <a:buFont typeface="+mj-lt"/>
              <a:buAutoNum type="arabicPeriod"/>
            </a:pP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องค์ประกอบพื้นฐานของคอมพิวเตอร์</a:t>
            </a:r>
          </a:p>
          <a:p>
            <a:pPr marL="514350" indent="-514350">
              <a:buFont typeface="+mj-lt"/>
              <a:buAutoNum type="arabicPeriod"/>
            </a:pP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ประเภทของคอมพิวเตอร์</a:t>
            </a:r>
          </a:p>
          <a:p>
            <a:pPr marL="514350" indent="-514350">
              <a:buFont typeface="+mj-lt"/>
              <a:buAutoNum type="arabicPeriod"/>
            </a:pP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ประโยชน์ของคอมพิวเตอร์</a:t>
            </a:r>
          </a:p>
        </p:txBody>
      </p:sp>
      <p:sp>
        <p:nvSpPr>
          <p:cNvPr id="8" name="กล่องข้อความ 7">
            <a:extLst>
              <a:ext uri="{FF2B5EF4-FFF2-40B4-BE49-F238E27FC236}">
                <a16:creationId xmlns:a16="http://schemas.microsoft.com/office/drawing/2014/main" id="{F4466A4B-1386-4A01-93DA-62C0726E58A2}"/>
              </a:ext>
            </a:extLst>
          </p:cNvPr>
          <p:cNvSpPr txBox="1"/>
          <p:nvPr/>
        </p:nvSpPr>
        <p:spPr>
          <a:xfrm>
            <a:off x="2094412" y="1880294"/>
            <a:ext cx="609382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th-TH" sz="3000" b="1" u="sng" dirty="0">
                <a:effectLst/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เนื้อหาหน่วยที่ </a:t>
            </a:r>
            <a:r>
              <a:rPr lang="en-US" sz="3000" b="1" u="sng" dirty="0">
                <a:effectLst/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1</a:t>
            </a:r>
            <a:r>
              <a:rPr lang="th-TH" sz="3000" b="1" u="sng" dirty="0">
                <a:effectLst/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 </a:t>
            </a:r>
            <a:endParaRPr lang="th-TH" sz="3000" u="sng" dirty="0">
              <a:latin typeface="TH SarabunPSK" panose="020B0500040200020003" pitchFamily="34" charset="-34"/>
              <a:ea typeface="Cordia New" panose="020B0304020202020204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7907635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2BB2396B-9AA9-D5B3-51CB-6B8113497729}"/>
              </a:ext>
            </a:extLst>
          </p:cNvPr>
          <p:cNvSpPr txBox="1"/>
          <p:nvPr/>
        </p:nvSpPr>
        <p:spPr>
          <a:xfrm>
            <a:off x="2094412" y="1880294"/>
            <a:ext cx="684058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3000" b="1" dirty="0">
                <a:effectLst/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4.1. All in One Computer (AiO)</a:t>
            </a:r>
          </a:p>
        </p:txBody>
      </p:sp>
      <p:sp>
        <p:nvSpPr>
          <p:cNvPr id="13" name="กล่องข้อความ 12">
            <a:extLst>
              <a:ext uri="{FF2B5EF4-FFF2-40B4-BE49-F238E27FC236}">
                <a16:creationId xmlns:a16="http://schemas.microsoft.com/office/drawing/2014/main" id="{7B1FB24E-4FC2-EBB5-7B20-E4EF40B46308}"/>
              </a:ext>
            </a:extLst>
          </p:cNvPr>
          <p:cNvSpPr txBox="1"/>
          <p:nvPr/>
        </p:nvSpPr>
        <p:spPr>
          <a:xfrm>
            <a:off x="2246810" y="2663636"/>
            <a:ext cx="994519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ผสานรวมระหว่างจอภาพและตัวเครื่องทาวเวอร์เข้าด้วยกันเป็นเครื่องเดียว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เครื่องบางรุ่นมาพร้อมกับจอภาพระบบสัมผัส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มีส่วนประกอบต่างๆเหมือนกับเครื่องเดสก์ท็อปดั้งเดิม </a:t>
            </a:r>
          </a:p>
          <a:p>
            <a:pPr lvl="2"/>
            <a:r>
              <a:rPr lang="en-US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(</a:t>
            </a: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แต่ทุกสิ่งถูกนำมารวมกันไว้ในอุปกรณ์ชิ้นเดียว</a:t>
            </a:r>
            <a:r>
              <a:rPr lang="en-US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)</a:t>
            </a:r>
            <a:endParaRPr lang="th-TH" sz="3000" dirty="0">
              <a:latin typeface="TH SarabunPSK" panose="020B0500040200020003" pitchFamily="34" charset="-34"/>
              <a:ea typeface="Cordia New" panose="020B0304020202020204" pitchFamily="34" charset="-34"/>
              <a:cs typeface="TH SarabunPSK" panose="020B0500040200020003" pitchFamily="34" charset="-34"/>
            </a:endParaRPr>
          </a:p>
        </p:txBody>
      </p:sp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86E56209-0703-9E22-B9CA-9DD76579E72F}"/>
              </a:ext>
            </a:extLst>
          </p:cNvPr>
          <p:cNvSpPr txBox="1"/>
          <p:nvPr/>
        </p:nvSpPr>
        <p:spPr>
          <a:xfrm>
            <a:off x="0" y="297843"/>
            <a:ext cx="1067235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3000" b="1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4.</a:t>
            </a:r>
            <a:r>
              <a:rPr lang="th-TH" sz="3000" b="1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 ประเภทของคอมพิวเตอร์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4553DEC-AC8E-4301-2D9A-A3721A44A2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04" t="7026" r="15975" b="9914"/>
          <a:stretch/>
        </p:blipFill>
        <p:spPr bwMode="auto">
          <a:xfrm>
            <a:off x="9189297" y="4261602"/>
            <a:ext cx="2747749" cy="2298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27083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2BB2396B-9AA9-D5B3-51CB-6B8113497729}"/>
              </a:ext>
            </a:extLst>
          </p:cNvPr>
          <p:cNvSpPr txBox="1"/>
          <p:nvPr/>
        </p:nvSpPr>
        <p:spPr>
          <a:xfrm>
            <a:off x="2094412" y="1880294"/>
            <a:ext cx="684058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3000" b="1" dirty="0">
                <a:effectLst/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4.</a:t>
            </a:r>
            <a:r>
              <a:rPr lang="en-US" sz="3000" b="1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2</a:t>
            </a:r>
            <a:r>
              <a:rPr lang="en-US" sz="3000" b="1" dirty="0">
                <a:effectLst/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. Workstation Computer</a:t>
            </a:r>
          </a:p>
        </p:txBody>
      </p:sp>
      <p:sp>
        <p:nvSpPr>
          <p:cNvPr id="13" name="กล่องข้อความ 12">
            <a:extLst>
              <a:ext uri="{FF2B5EF4-FFF2-40B4-BE49-F238E27FC236}">
                <a16:creationId xmlns:a16="http://schemas.microsoft.com/office/drawing/2014/main" id="{7B1FB24E-4FC2-EBB5-7B20-E4EF40B46308}"/>
              </a:ext>
            </a:extLst>
          </p:cNvPr>
          <p:cNvSpPr txBox="1"/>
          <p:nvPr/>
        </p:nvSpPr>
        <p:spPr>
          <a:xfrm>
            <a:off x="2246810" y="2663636"/>
            <a:ext cx="994519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ความสามารถ</a:t>
            </a:r>
            <a:r>
              <a:rPr lang="en-US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-</a:t>
            </a: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ประสิทธิภาพสูงกว่าไมโครคอมพิวเตอร์ปกติ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ออกแบบมาเพื่อใช้งานด้านการคำนวณและกราฟิก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ผู้ใช้ส่วนใหญ่เช่น สถาปนิก วิศวกร ออกแบบภาพกราฟิก</a:t>
            </a:r>
          </a:p>
        </p:txBody>
      </p:sp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86E56209-0703-9E22-B9CA-9DD76579E72F}"/>
              </a:ext>
            </a:extLst>
          </p:cNvPr>
          <p:cNvSpPr txBox="1"/>
          <p:nvPr/>
        </p:nvSpPr>
        <p:spPr>
          <a:xfrm>
            <a:off x="0" y="297843"/>
            <a:ext cx="1067235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3000" b="1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4.</a:t>
            </a:r>
            <a:r>
              <a:rPr lang="th-TH" sz="3000" b="1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 ประเภทของคอมพิวเตอร์</a:t>
            </a:r>
          </a:p>
        </p:txBody>
      </p:sp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3D7B4AD6-52F8-00ED-B966-5E5B79F60B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6394" y="4298243"/>
            <a:ext cx="4535606" cy="2559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3997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2BB2396B-9AA9-D5B3-51CB-6B8113497729}"/>
              </a:ext>
            </a:extLst>
          </p:cNvPr>
          <p:cNvSpPr txBox="1"/>
          <p:nvPr/>
        </p:nvSpPr>
        <p:spPr>
          <a:xfrm>
            <a:off x="2094412" y="1880294"/>
            <a:ext cx="684058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3000" b="1" dirty="0">
                <a:effectLst/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4.3. Stand-alone computer</a:t>
            </a:r>
          </a:p>
        </p:txBody>
      </p:sp>
      <p:sp>
        <p:nvSpPr>
          <p:cNvPr id="13" name="กล่องข้อความ 12">
            <a:extLst>
              <a:ext uri="{FF2B5EF4-FFF2-40B4-BE49-F238E27FC236}">
                <a16:creationId xmlns:a16="http://schemas.microsoft.com/office/drawing/2014/main" id="{7B1FB24E-4FC2-EBB5-7B20-E4EF40B46308}"/>
              </a:ext>
            </a:extLst>
          </p:cNvPr>
          <p:cNvSpPr txBox="1"/>
          <p:nvPr/>
        </p:nvSpPr>
        <p:spPr>
          <a:xfrm>
            <a:off x="2246810" y="2663636"/>
            <a:ext cx="994519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คอมพิวเตอร์ที่ไม่มีการเชื่อมต่อกับเครื่องอื่น ๆ ภายในองค์กร</a:t>
            </a:r>
            <a:endParaRPr lang="en-US" sz="3000" dirty="0">
              <a:latin typeface="TH SarabunPSK" panose="020B0500040200020003" pitchFamily="34" charset="-34"/>
              <a:ea typeface="Cordia New" panose="020B0304020202020204" pitchFamily="34" charset="-34"/>
              <a:cs typeface="TH SarabunPSK" panose="020B0500040200020003" pitchFamily="34" charset="-34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คอมพิวเตอร์ระบบเดียว</a:t>
            </a:r>
            <a:endParaRPr lang="en-US" sz="3000" dirty="0">
              <a:latin typeface="TH SarabunPSK" panose="020B0500040200020003" pitchFamily="34" charset="-34"/>
              <a:ea typeface="Cordia New" panose="020B0304020202020204" pitchFamily="34" charset="-34"/>
              <a:cs typeface="TH SarabunPSK" panose="020B0500040200020003" pitchFamily="34" charset="-34"/>
            </a:endParaRPr>
          </a:p>
        </p:txBody>
      </p:sp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86E56209-0703-9E22-B9CA-9DD76579E72F}"/>
              </a:ext>
            </a:extLst>
          </p:cNvPr>
          <p:cNvSpPr txBox="1"/>
          <p:nvPr/>
        </p:nvSpPr>
        <p:spPr>
          <a:xfrm>
            <a:off x="0" y="297843"/>
            <a:ext cx="1067235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3000" b="1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4.</a:t>
            </a:r>
            <a:r>
              <a:rPr lang="th-TH" sz="3000" b="1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 ประเภทของคอมพิวเตอร์</a:t>
            </a:r>
          </a:p>
        </p:txBody>
      </p:sp>
      <p:pic>
        <p:nvPicPr>
          <p:cNvPr id="3074" name="Picture 2" descr="Stand Alone Vs Networked computer by Frances la">
            <a:extLst>
              <a:ext uri="{FF2B5EF4-FFF2-40B4-BE49-F238E27FC236}">
                <a16:creationId xmlns:a16="http://schemas.microsoft.com/office/drawing/2014/main" id="{2C2AC2D6-E269-F102-DED1-5745A3CBDC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8014" y="3908643"/>
            <a:ext cx="4002667" cy="255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20152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2BB2396B-9AA9-D5B3-51CB-6B8113497729}"/>
              </a:ext>
            </a:extLst>
          </p:cNvPr>
          <p:cNvSpPr txBox="1"/>
          <p:nvPr/>
        </p:nvSpPr>
        <p:spPr>
          <a:xfrm>
            <a:off x="2094412" y="1880294"/>
            <a:ext cx="684058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3000" b="1" dirty="0">
                <a:effectLst/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4.4. Server Computer</a:t>
            </a:r>
          </a:p>
        </p:txBody>
      </p:sp>
      <p:sp>
        <p:nvSpPr>
          <p:cNvPr id="13" name="กล่องข้อความ 12">
            <a:extLst>
              <a:ext uri="{FF2B5EF4-FFF2-40B4-BE49-F238E27FC236}">
                <a16:creationId xmlns:a16="http://schemas.microsoft.com/office/drawing/2014/main" id="{7B1FB24E-4FC2-EBB5-7B20-E4EF40B46308}"/>
              </a:ext>
            </a:extLst>
          </p:cNvPr>
          <p:cNvSpPr txBox="1"/>
          <p:nvPr/>
        </p:nvSpPr>
        <p:spPr>
          <a:xfrm>
            <a:off x="2246810" y="2663636"/>
            <a:ext cx="994519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Server </a:t>
            </a: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เครื่องที่ทำหน้าที่ให้บริการต่างๆกับเครื่อง</a:t>
            </a:r>
            <a:r>
              <a:rPr lang="en-US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 Client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Server Computer </a:t>
            </a: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เป็นไมโครคอมพิวเตอร์ที่มีความสามารถเช่นเดียวกับ </a:t>
            </a:r>
            <a:r>
              <a:rPr lang="en-US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Server</a:t>
            </a:r>
            <a:endParaRPr lang="th-TH" sz="3000" dirty="0">
              <a:latin typeface="TH SarabunPSK" panose="020B0500040200020003" pitchFamily="34" charset="-34"/>
              <a:ea typeface="Cordia New" panose="020B0304020202020204" pitchFamily="34" charset="-34"/>
              <a:cs typeface="TH SarabunPSK" panose="020B0500040200020003" pitchFamily="34" charset="-34"/>
            </a:endParaRPr>
          </a:p>
        </p:txBody>
      </p:sp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86E56209-0703-9E22-B9CA-9DD76579E72F}"/>
              </a:ext>
            </a:extLst>
          </p:cNvPr>
          <p:cNvSpPr txBox="1"/>
          <p:nvPr/>
        </p:nvSpPr>
        <p:spPr>
          <a:xfrm>
            <a:off x="0" y="297843"/>
            <a:ext cx="1067235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3000" b="1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4.</a:t>
            </a:r>
            <a:r>
              <a:rPr lang="th-TH" sz="3000" b="1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 ประเภทของคอมพิวเตอร์</a:t>
            </a:r>
          </a:p>
        </p:txBody>
      </p:sp>
      <p:pic>
        <p:nvPicPr>
          <p:cNvPr id="5122" name="Picture 2" descr="SME Server - ก่อนอื่นต้องดูที่วัตถุประสงค์เป็นหลัก ว่ามี Server  (เซิร์ฟเวอร์) ไว้ใช้ทำอะไร ซึ่งคงต้องย้อนกลับไปดูว่า Server คืออะไร  ถ้าจะแปลความหมายกันตรงๆ Server ก็คือ &quot;ผู้รับใช้&quot; &quot;ผู้ให้บริการ&quot;  ผมจะขยายความเพิ่มให้ว่า Server คือ เครื่องคอมพิวเตอร์ที่ ...">
            <a:extLst>
              <a:ext uri="{FF2B5EF4-FFF2-40B4-BE49-F238E27FC236}">
                <a16:creationId xmlns:a16="http://schemas.microsoft.com/office/drawing/2014/main" id="{9107E87A-CD07-15D6-3B81-E83FF7A4E8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6394" y="3908643"/>
            <a:ext cx="3966452" cy="2639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463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2BB2396B-9AA9-D5B3-51CB-6B8113497729}"/>
              </a:ext>
            </a:extLst>
          </p:cNvPr>
          <p:cNvSpPr txBox="1"/>
          <p:nvPr/>
        </p:nvSpPr>
        <p:spPr>
          <a:xfrm>
            <a:off x="2094412" y="1880294"/>
            <a:ext cx="684058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3000" b="1" dirty="0">
                <a:effectLst/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4.5. Notebook Computer</a:t>
            </a:r>
          </a:p>
        </p:txBody>
      </p:sp>
      <p:sp>
        <p:nvSpPr>
          <p:cNvPr id="13" name="กล่องข้อความ 12">
            <a:extLst>
              <a:ext uri="{FF2B5EF4-FFF2-40B4-BE49-F238E27FC236}">
                <a16:creationId xmlns:a16="http://schemas.microsoft.com/office/drawing/2014/main" id="{7B1FB24E-4FC2-EBB5-7B20-E4EF40B46308}"/>
              </a:ext>
            </a:extLst>
          </p:cNvPr>
          <p:cNvSpPr txBox="1"/>
          <p:nvPr/>
        </p:nvSpPr>
        <p:spPr>
          <a:xfrm>
            <a:off x="2246810" y="2663636"/>
            <a:ext cx="994519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คอมพิวเตอร์โน้ตบุ๊ค</a:t>
            </a:r>
            <a:r>
              <a:rPr lang="en-US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/</a:t>
            </a:r>
            <a:r>
              <a:rPr lang="th-TH" sz="3000" dirty="0" err="1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แล็ปท็</a:t>
            </a: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อปคอมพิวเตอร์ (</a:t>
            </a:r>
            <a:r>
              <a:rPr lang="en-US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Laptop)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มีขนาดเล็ก ให้สามารถพกพา</a:t>
            </a:r>
            <a:r>
              <a:rPr lang="en-US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-</a:t>
            </a: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เคลื่อนย้ายได้ง่าย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ใช้แบตเตอรี่ในตัว</a:t>
            </a:r>
          </a:p>
        </p:txBody>
      </p:sp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86E56209-0703-9E22-B9CA-9DD76579E72F}"/>
              </a:ext>
            </a:extLst>
          </p:cNvPr>
          <p:cNvSpPr txBox="1"/>
          <p:nvPr/>
        </p:nvSpPr>
        <p:spPr>
          <a:xfrm>
            <a:off x="0" y="297843"/>
            <a:ext cx="1067235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3000" b="1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4.</a:t>
            </a:r>
            <a:r>
              <a:rPr lang="th-TH" sz="3000" b="1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 ประเภทของคอมพิวเตอร์</a:t>
            </a:r>
          </a:p>
        </p:txBody>
      </p:sp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D89DD0F4-4740-A928-CAA4-F68EA1630D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6934" y="4370308"/>
            <a:ext cx="4201042" cy="2258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9401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2BB2396B-9AA9-D5B3-51CB-6B8113497729}"/>
              </a:ext>
            </a:extLst>
          </p:cNvPr>
          <p:cNvSpPr txBox="1"/>
          <p:nvPr/>
        </p:nvSpPr>
        <p:spPr>
          <a:xfrm>
            <a:off x="2094412" y="1880294"/>
            <a:ext cx="684058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3000" b="1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5</a:t>
            </a:r>
            <a:r>
              <a:rPr lang="en-US" sz="3000" b="1" dirty="0">
                <a:effectLst/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. </a:t>
            </a:r>
            <a:r>
              <a:rPr lang="th-TH" sz="3000" b="1" dirty="0">
                <a:effectLst/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คอมพิวเตอร์ฝ่ามือ (</a:t>
            </a:r>
            <a:r>
              <a:rPr lang="en-US" sz="3000" b="1" dirty="0">
                <a:effectLst/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Hand-held Personal Computer)</a:t>
            </a:r>
          </a:p>
        </p:txBody>
      </p:sp>
      <p:sp>
        <p:nvSpPr>
          <p:cNvPr id="13" name="กล่องข้อความ 12">
            <a:extLst>
              <a:ext uri="{FF2B5EF4-FFF2-40B4-BE49-F238E27FC236}">
                <a16:creationId xmlns:a16="http://schemas.microsoft.com/office/drawing/2014/main" id="{7B1FB24E-4FC2-EBB5-7B20-E4EF40B46308}"/>
              </a:ext>
            </a:extLst>
          </p:cNvPr>
          <p:cNvSpPr txBox="1"/>
          <p:nvPr/>
        </p:nvSpPr>
        <p:spPr>
          <a:xfrm>
            <a:off x="2246810" y="2663636"/>
            <a:ext cx="9945190" cy="49859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เครื่องพีซีขนาดมือถือ</a:t>
            </a:r>
            <a:endParaRPr lang="en-US" sz="3000" dirty="0">
              <a:latin typeface="TH SarabunPSK" panose="020B0500040200020003" pitchFamily="34" charset="-34"/>
              <a:ea typeface="Cordia New" panose="020B0304020202020204" pitchFamily="34" charset="-34"/>
              <a:cs typeface="TH SarabunPSK" panose="020B0500040200020003" pitchFamily="34" charset="-34"/>
            </a:endParaRPr>
          </a:p>
          <a:p>
            <a:pPr lvl="2"/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เครื่องพีดีเอ (</a:t>
            </a:r>
            <a:r>
              <a:rPr lang="en-US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Personal Digital Assistant : PDA) </a:t>
            </a:r>
          </a:p>
          <a:p>
            <a:pPr lvl="2"/>
            <a:r>
              <a:rPr lang="en-US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Pen-based Computer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เป็นคอมพิวเตอร์ที่มีขนาดเล็ก เท่ากับเครื่องคิดเลข น้ำหนักเบา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มีสมรรถนะในการทำงานเฉพาะงาน </a:t>
            </a:r>
            <a:r>
              <a:rPr lang="en-US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(</a:t>
            </a: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โปรแกรมสำหรับงานส่วนบุคคล</a:t>
            </a:r>
            <a:r>
              <a:rPr lang="en-US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สามารถเข้าถึงระบบอินเทอร์เน็ต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บางรุ่นสามารถใช้ปากกา </a:t>
            </a:r>
            <a:r>
              <a:rPr lang="en-US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(Stylus)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เพิ่มเติม </a:t>
            </a:r>
            <a:r>
              <a:rPr lang="en-US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: </a:t>
            </a:r>
          </a:p>
          <a:p>
            <a:pPr lvl="2"/>
            <a:r>
              <a:rPr lang="en-US" sz="1500" dirty="0">
                <a:latin typeface="TH SarabunPSK" panose="020B0500040200020003" pitchFamily="34" charset="-34"/>
                <a:cs typeface="TH SarabunPSK" panose="020B0500040200020003" pitchFamily="34" charset="-34"/>
                <a:hlinkClick r:id="rId3"/>
              </a:rPr>
              <a:t>KAICOM H702 Handheld Computer 2D Scanning Engine </a:t>
            </a:r>
            <a:r>
              <a:rPr lang="th-TH" sz="1500" dirty="0">
                <a:latin typeface="TH SarabunPSK" panose="020B0500040200020003" pitchFamily="34" charset="-34"/>
                <a:cs typeface="TH SarabunPSK" panose="020B0500040200020003" pitchFamily="34" charset="-34"/>
                <a:hlinkClick r:id="rId3"/>
              </a:rPr>
              <a:t>เครื่องสแกนบาร์โค้ดมือถือ #</a:t>
            </a:r>
            <a:r>
              <a:rPr lang="en-US" sz="1500" dirty="0">
                <a:latin typeface="TH SarabunPSK" panose="020B0500040200020003" pitchFamily="34" charset="-34"/>
                <a:cs typeface="TH SarabunPSK" panose="020B0500040200020003" pitchFamily="34" charset="-34"/>
                <a:hlinkClick r:id="rId3"/>
              </a:rPr>
              <a:t>H702 </a:t>
            </a:r>
            <a:r>
              <a:rPr lang="en-US" sz="1500" dirty="0" err="1">
                <a:latin typeface="TH SarabunPSK" panose="020B0500040200020003" pitchFamily="34" charset="-34"/>
                <a:cs typeface="TH SarabunPSK" panose="020B0500040200020003" pitchFamily="34" charset="-34"/>
                <a:hlinkClick r:id="rId3"/>
              </a:rPr>
              <a:t>NoBrand</a:t>
            </a:r>
            <a:r>
              <a:rPr lang="en-US" sz="1500" dirty="0">
                <a:latin typeface="TH SarabunPSK" panose="020B0500040200020003" pitchFamily="34" charset="-34"/>
                <a:cs typeface="TH SarabunPSK" panose="020B0500040200020003" pitchFamily="34" charset="-34"/>
                <a:hlinkClick r:id="rId3"/>
              </a:rPr>
              <a:t> | Google Shopping</a:t>
            </a:r>
            <a:endParaRPr lang="th-TH" sz="1500" dirty="0">
              <a:latin typeface="TH SarabunPSK" panose="020B0500040200020003" pitchFamily="34" charset="-34"/>
              <a:ea typeface="Cordia New" panose="020B0304020202020204" pitchFamily="34" charset="-34"/>
              <a:cs typeface="TH SarabunPSK" panose="020B0500040200020003" pitchFamily="34" charset="-34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th-TH" sz="3000" dirty="0">
              <a:latin typeface="TH SarabunPSK" panose="020B0500040200020003" pitchFamily="34" charset="-34"/>
              <a:ea typeface="Cordia New" panose="020B0304020202020204" pitchFamily="34" charset="-34"/>
              <a:cs typeface="TH SarabunPSK" panose="020B0500040200020003" pitchFamily="34" charset="-34"/>
            </a:endParaRPr>
          </a:p>
          <a:p>
            <a:pPr lvl="2"/>
            <a:endParaRPr lang="en-US" dirty="0">
              <a:latin typeface="TH SarabunPSK" panose="020B0500040200020003" pitchFamily="34" charset="-34"/>
              <a:ea typeface="Cordia New" panose="020B0304020202020204" pitchFamily="34" charset="-34"/>
              <a:cs typeface="TH SarabunPSK" panose="020B0500040200020003" pitchFamily="34" charset="-34"/>
            </a:endParaRPr>
          </a:p>
        </p:txBody>
      </p:sp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86E56209-0703-9E22-B9CA-9DD76579E72F}"/>
              </a:ext>
            </a:extLst>
          </p:cNvPr>
          <p:cNvSpPr txBox="1"/>
          <p:nvPr/>
        </p:nvSpPr>
        <p:spPr>
          <a:xfrm>
            <a:off x="0" y="297843"/>
            <a:ext cx="1067235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3000" b="1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4.</a:t>
            </a:r>
            <a:r>
              <a:rPr lang="th-TH" sz="3000" b="1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 ประเภทของคอมพิวเตอร์</a:t>
            </a:r>
          </a:p>
        </p:txBody>
      </p:sp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8903658D-146E-05F8-C5B6-9E90A9EF90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99343" y="4823472"/>
            <a:ext cx="2092657" cy="203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3890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2BB2396B-9AA9-D5B3-51CB-6B8113497729}"/>
              </a:ext>
            </a:extLst>
          </p:cNvPr>
          <p:cNvSpPr txBox="1"/>
          <p:nvPr/>
        </p:nvSpPr>
        <p:spPr>
          <a:xfrm>
            <a:off x="2094412" y="1880294"/>
            <a:ext cx="684058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3000" b="1" dirty="0">
                <a:effectLst/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6. </a:t>
            </a:r>
            <a:r>
              <a:rPr lang="th-TH" sz="3000" b="1" dirty="0">
                <a:effectLst/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คอมพิวเตอร์แบบฝัง (</a:t>
            </a:r>
            <a:r>
              <a:rPr lang="en-US" sz="3000" b="1" dirty="0">
                <a:effectLst/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Embedded Computing)</a:t>
            </a:r>
          </a:p>
        </p:txBody>
      </p:sp>
      <p:sp>
        <p:nvSpPr>
          <p:cNvPr id="13" name="กล่องข้อความ 12">
            <a:extLst>
              <a:ext uri="{FF2B5EF4-FFF2-40B4-BE49-F238E27FC236}">
                <a16:creationId xmlns:a16="http://schemas.microsoft.com/office/drawing/2014/main" id="{7B1FB24E-4FC2-EBB5-7B20-E4EF40B46308}"/>
              </a:ext>
            </a:extLst>
          </p:cNvPr>
          <p:cNvSpPr txBox="1"/>
          <p:nvPr/>
        </p:nvSpPr>
        <p:spPr>
          <a:xfrm>
            <a:off x="2246810" y="2663636"/>
            <a:ext cx="9945190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คอมพิวเตอร์แบบฝัง (</a:t>
            </a:r>
            <a:r>
              <a:rPr lang="en-US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Embedded Computing)</a:t>
            </a:r>
          </a:p>
          <a:p>
            <a:pPr lvl="2"/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ไมโครคอนโทรลเลอร์ </a:t>
            </a:r>
            <a:r>
              <a:rPr lang="en-US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(Micro Controller)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เป็นคอมพิวเตอร์ขนาดเล็กมาก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ใช้การประมวลผลแบบฝัง </a:t>
            </a:r>
            <a:r>
              <a:rPr lang="en-US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(Embed)</a:t>
            </a: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 ไว้กับอุปกรณ์ต่างๆ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เช่น ตู้เย็น ไมโครเวฟ รถยนต์ </a:t>
            </a:r>
            <a:endParaRPr lang="en-US" sz="3000" dirty="0">
              <a:latin typeface="TH SarabunPSK" panose="020B0500040200020003" pitchFamily="34" charset="-34"/>
              <a:ea typeface="Cordia New" panose="020B0304020202020204" pitchFamily="34" charset="-34"/>
              <a:cs typeface="TH SarabunPSK" panose="020B0500040200020003" pitchFamily="34" charset="-34"/>
            </a:endParaRPr>
          </a:p>
        </p:txBody>
      </p:sp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86E56209-0703-9E22-B9CA-9DD76579E72F}"/>
              </a:ext>
            </a:extLst>
          </p:cNvPr>
          <p:cNvSpPr txBox="1"/>
          <p:nvPr/>
        </p:nvSpPr>
        <p:spPr>
          <a:xfrm>
            <a:off x="0" y="297843"/>
            <a:ext cx="1067235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3000" b="1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4.</a:t>
            </a:r>
            <a:r>
              <a:rPr lang="th-TH" sz="3000" b="1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 ประเภทของคอมพิวเตอร์</a:t>
            </a:r>
          </a:p>
        </p:txBody>
      </p:sp>
      <p:pic>
        <p:nvPicPr>
          <p:cNvPr id="6146" name="Picture 2" descr="Elon Musk: Tesla raises cost of 'self-driving' cars - BBC News">
            <a:extLst>
              <a:ext uri="{FF2B5EF4-FFF2-40B4-BE49-F238E27FC236}">
                <a16:creationId xmlns:a16="http://schemas.microsoft.com/office/drawing/2014/main" id="{8851B638-B85C-B1C4-D543-20D986024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1487" y="4675212"/>
            <a:ext cx="3880513" cy="2182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7407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E667D47D-EB52-4D67-B1D8-BF2E95D384A0}"/>
              </a:ext>
            </a:extLst>
          </p:cNvPr>
          <p:cNvSpPr txBox="1"/>
          <p:nvPr/>
        </p:nvSpPr>
        <p:spPr>
          <a:xfrm>
            <a:off x="0" y="297843"/>
            <a:ext cx="1067235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r">
              <a:spcBef>
                <a:spcPts val="0"/>
              </a:spcBef>
              <a:spcAft>
                <a:spcPts val="0"/>
              </a:spcAft>
            </a:pPr>
            <a:r>
              <a:rPr lang="th-TH" sz="3000" b="1" dirty="0">
                <a:effectLst/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หน่วยที่ 1 การใช้คอมพิวเตอร์และระบบสารสนเทศเพื่องานอาชีพ</a:t>
            </a:r>
          </a:p>
        </p:txBody>
      </p:sp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31D60706-888E-4E42-BA1B-FB034033C9B6}"/>
              </a:ext>
            </a:extLst>
          </p:cNvPr>
          <p:cNvSpPr txBox="1"/>
          <p:nvPr/>
        </p:nvSpPr>
        <p:spPr>
          <a:xfrm>
            <a:off x="2094412" y="2511236"/>
            <a:ext cx="8249738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ความหมายและลักษณะเด่นของคอมพิวเตอร์</a:t>
            </a:r>
          </a:p>
          <a:p>
            <a:pPr marL="514350" indent="-514350">
              <a:buFont typeface="+mj-lt"/>
              <a:buAutoNum type="arabicPeriod"/>
            </a:pP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วิวัฒนาการของคอมพิวเตอร์</a:t>
            </a:r>
          </a:p>
          <a:p>
            <a:pPr marL="514350" indent="-514350">
              <a:buFont typeface="+mj-lt"/>
              <a:buAutoNum type="arabicPeriod"/>
            </a:pP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องค์ประกอบพื้นฐานของคอมพิวเตอร์</a:t>
            </a:r>
          </a:p>
          <a:p>
            <a:pPr marL="514350" indent="-514350">
              <a:buFont typeface="+mj-lt"/>
              <a:buAutoNum type="arabicPeriod"/>
            </a:pP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ประเภทของคอมพิวเตอร์</a:t>
            </a:r>
          </a:p>
          <a:p>
            <a:pPr marL="514350" indent="-514350">
              <a:buFont typeface="+mj-lt"/>
              <a:buAutoNum type="arabicPeriod"/>
            </a:pPr>
            <a:r>
              <a:rPr lang="th-TH" sz="3000" b="1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ประโยชน์ของคอมพิวเตอร์</a:t>
            </a:r>
          </a:p>
        </p:txBody>
      </p:sp>
      <p:sp>
        <p:nvSpPr>
          <p:cNvPr id="8" name="กล่องข้อความ 7">
            <a:extLst>
              <a:ext uri="{FF2B5EF4-FFF2-40B4-BE49-F238E27FC236}">
                <a16:creationId xmlns:a16="http://schemas.microsoft.com/office/drawing/2014/main" id="{F4466A4B-1386-4A01-93DA-62C0726E58A2}"/>
              </a:ext>
            </a:extLst>
          </p:cNvPr>
          <p:cNvSpPr txBox="1"/>
          <p:nvPr/>
        </p:nvSpPr>
        <p:spPr>
          <a:xfrm>
            <a:off x="2094412" y="1880294"/>
            <a:ext cx="609382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th-TH" sz="3000" b="1" u="sng" dirty="0">
                <a:effectLst/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เนื้อหาหน่วยที่ </a:t>
            </a:r>
            <a:r>
              <a:rPr lang="en-US" sz="3000" b="1" u="sng" dirty="0">
                <a:effectLst/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1</a:t>
            </a:r>
            <a:r>
              <a:rPr lang="th-TH" sz="3000" b="1" u="sng" dirty="0">
                <a:effectLst/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 </a:t>
            </a:r>
            <a:endParaRPr lang="th-TH" sz="3000" u="sng" dirty="0">
              <a:latin typeface="TH SarabunPSK" panose="020B0500040200020003" pitchFamily="34" charset="-34"/>
              <a:ea typeface="Cordia New" panose="020B0304020202020204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866643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E667D47D-EB52-4D67-B1D8-BF2E95D384A0}"/>
              </a:ext>
            </a:extLst>
          </p:cNvPr>
          <p:cNvSpPr txBox="1"/>
          <p:nvPr/>
        </p:nvSpPr>
        <p:spPr>
          <a:xfrm>
            <a:off x="0" y="297843"/>
            <a:ext cx="1067235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3000" b="1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5.</a:t>
            </a:r>
            <a:r>
              <a:rPr lang="th-TH" sz="3000" b="1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 ประโยชน์ของคอมพิวเตอร์</a:t>
            </a:r>
          </a:p>
        </p:txBody>
      </p:sp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2BB2396B-9AA9-D5B3-51CB-6B8113497729}"/>
              </a:ext>
            </a:extLst>
          </p:cNvPr>
          <p:cNvSpPr txBox="1"/>
          <p:nvPr/>
        </p:nvSpPr>
        <p:spPr>
          <a:xfrm>
            <a:off x="2094412" y="1880294"/>
            <a:ext cx="684058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th-TH" sz="3000" b="1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ประโยชน์ของคอมพิวเตอร์</a:t>
            </a:r>
          </a:p>
        </p:txBody>
      </p:sp>
      <p:sp>
        <p:nvSpPr>
          <p:cNvPr id="9" name="กล่องข้อความ 8">
            <a:extLst>
              <a:ext uri="{FF2B5EF4-FFF2-40B4-BE49-F238E27FC236}">
                <a16:creationId xmlns:a16="http://schemas.microsoft.com/office/drawing/2014/main" id="{68EBB19A-2846-AA83-623E-A9B3DBF014E9}"/>
              </a:ext>
            </a:extLst>
          </p:cNvPr>
          <p:cNvSpPr txBox="1"/>
          <p:nvPr/>
        </p:nvSpPr>
        <p:spPr>
          <a:xfrm>
            <a:off x="2094412" y="2430184"/>
            <a:ext cx="9910355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คอมพิวเตอร์มีประโยชน์หลากหลายด้าน</a:t>
            </a:r>
          </a:p>
          <a:p>
            <a:pPr marL="514350" indent="-514350">
              <a:buFont typeface="+mj-lt"/>
              <a:buAutoNum type="arabicPeriod"/>
            </a:pPr>
            <a:r>
              <a:rPr lang="th-TH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ด้านการศึกษา</a:t>
            </a:r>
          </a:p>
          <a:p>
            <a:pPr marL="514350" indent="-514350">
              <a:buFont typeface="+mj-lt"/>
              <a:buAutoNum type="arabicPeriod"/>
            </a:pPr>
            <a:r>
              <a:rPr lang="th-TH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ด้านการสื่อสาร</a:t>
            </a:r>
          </a:p>
          <a:p>
            <a:pPr marL="514350" indent="-514350">
              <a:buFont typeface="+mj-lt"/>
              <a:buAutoNum type="arabicPeriod"/>
            </a:pPr>
            <a:r>
              <a:rPr lang="th-TH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ด้านการบริหารประเทศ</a:t>
            </a:r>
          </a:p>
          <a:p>
            <a:pPr marL="514350" indent="-514350">
              <a:buFont typeface="+mj-lt"/>
              <a:buAutoNum type="arabicPeriod"/>
            </a:pPr>
            <a:r>
              <a:rPr lang="th-TH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ด้านสังคมศาสตร์</a:t>
            </a:r>
          </a:p>
          <a:p>
            <a:pPr marL="514350" indent="-514350">
              <a:buFont typeface="+mj-lt"/>
              <a:buAutoNum type="arabicPeriod"/>
            </a:pPr>
            <a:r>
              <a:rPr lang="th-TH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ด้านวิศวกรรม</a:t>
            </a:r>
          </a:p>
          <a:p>
            <a:pPr marL="514350" indent="-514350">
              <a:buFont typeface="+mj-lt"/>
              <a:buAutoNum type="arabicPeriod"/>
            </a:pPr>
            <a:r>
              <a:rPr lang="th-TH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ด้านวิทยาศาสตร์</a:t>
            </a:r>
          </a:p>
        </p:txBody>
      </p:sp>
      <p:pic>
        <p:nvPicPr>
          <p:cNvPr id="8194" name="Picture 2" descr="คอมพิวเตอร์: ประโยชน์ของคอมพิวเตอร์">
            <a:extLst>
              <a:ext uri="{FF2B5EF4-FFF2-40B4-BE49-F238E27FC236}">
                <a16:creationId xmlns:a16="http://schemas.microsoft.com/office/drawing/2014/main" id="{881F7B98-0C8D-3E3F-A1B5-AA0E213DE5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4994" y="3999844"/>
            <a:ext cx="3069773" cy="259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5BA850DF-2181-AE0B-040C-62A4F9DE32AD}"/>
              </a:ext>
            </a:extLst>
          </p:cNvPr>
          <p:cNvSpPr txBox="1"/>
          <p:nvPr/>
        </p:nvSpPr>
        <p:spPr>
          <a:xfrm>
            <a:off x="6096000" y="2891849"/>
            <a:ext cx="239573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 startAt="7"/>
            </a:pPr>
            <a:r>
              <a:rPr lang="th-TH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ด้านการแพทย์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th-TH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ด้านอุตสาหกรรม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th-TH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ด้านธุรกิจ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th-TH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ด้านธนาคาร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th-TH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ด้านสำนักงาน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th-TH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ด้านความบันเทิง</a:t>
            </a:r>
          </a:p>
        </p:txBody>
      </p:sp>
    </p:spTree>
    <p:extLst>
      <p:ext uri="{BB962C8B-B14F-4D97-AF65-F5344CB8AC3E}">
        <p14:creationId xmlns:p14="http://schemas.microsoft.com/office/powerpoint/2010/main" val="13031934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รูปภาพ 6">
            <a:extLst>
              <a:ext uri="{FF2B5EF4-FFF2-40B4-BE49-F238E27FC236}">
                <a16:creationId xmlns:a16="http://schemas.microsoft.com/office/drawing/2014/main" id="{9EB6E503-5B87-4E4E-9097-BB4DC79EB9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373" y="8178"/>
            <a:ext cx="10423161" cy="6858000"/>
          </a:xfrm>
          <a:prstGeom prst="rect">
            <a:avLst/>
          </a:prstGeom>
        </p:spPr>
      </p:pic>
      <p:sp>
        <p:nvSpPr>
          <p:cNvPr id="13" name="กล่องข้อความ 12">
            <a:extLst>
              <a:ext uri="{FF2B5EF4-FFF2-40B4-BE49-F238E27FC236}">
                <a16:creationId xmlns:a16="http://schemas.microsoft.com/office/drawing/2014/main" id="{80001430-D1F2-483F-A43E-9478B1090884}"/>
              </a:ext>
            </a:extLst>
          </p:cNvPr>
          <p:cNvSpPr txBox="1"/>
          <p:nvPr/>
        </p:nvSpPr>
        <p:spPr>
          <a:xfrm>
            <a:off x="0" y="2205510"/>
            <a:ext cx="1019487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th-TH" sz="5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หน่วยที่ 1 </a:t>
            </a:r>
            <a:r>
              <a:rPr lang="en-US" sz="5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endParaRPr lang="th-TH" sz="50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r"/>
            <a:r>
              <a:rPr lang="th-TH" sz="4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การใช้คอมพิวเตอร์และระบบสารสนเทศเพื่องานอาชีพ</a:t>
            </a:r>
          </a:p>
        </p:txBody>
      </p:sp>
    </p:spTree>
    <p:extLst>
      <p:ext uri="{BB962C8B-B14F-4D97-AF65-F5344CB8AC3E}">
        <p14:creationId xmlns:p14="http://schemas.microsoft.com/office/powerpoint/2010/main" val="3584844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E667D47D-EB52-4D67-B1D8-BF2E95D384A0}"/>
              </a:ext>
            </a:extLst>
          </p:cNvPr>
          <p:cNvSpPr txBox="1"/>
          <p:nvPr/>
        </p:nvSpPr>
        <p:spPr>
          <a:xfrm>
            <a:off x="0" y="297843"/>
            <a:ext cx="1067235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r">
              <a:spcBef>
                <a:spcPts val="0"/>
              </a:spcBef>
              <a:spcAft>
                <a:spcPts val="0"/>
              </a:spcAft>
            </a:pPr>
            <a:r>
              <a:rPr lang="en-US" sz="3000" b="1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1.</a:t>
            </a:r>
            <a:r>
              <a:rPr lang="th-TH" sz="3000" b="1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 ความหมายและลักษณะเด่นของคอมพิวเตอร์</a:t>
            </a:r>
          </a:p>
          <a:p>
            <a:pPr marR="0" algn="r">
              <a:spcBef>
                <a:spcPts val="0"/>
              </a:spcBef>
              <a:spcAft>
                <a:spcPts val="0"/>
              </a:spcAft>
            </a:pPr>
            <a:endParaRPr lang="th-TH" sz="3000" b="1" dirty="0">
              <a:latin typeface="TH SarabunPSK" panose="020B0500040200020003" pitchFamily="34" charset="-34"/>
              <a:ea typeface="Cordia New" panose="020B0304020202020204" pitchFamily="34" charset="-34"/>
              <a:cs typeface="TH SarabunPSK" panose="020B0500040200020003" pitchFamily="34" charset="-34"/>
            </a:endParaRPr>
          </a:p>
        </p:txBody>
      </p:sp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2BB2396B-9AA9-D5B3-51CB-6B8113497729}"/>
              </a:ext>
            </a:extLst>
          </p:cNvPr>
          <p:cNvSpPr txBox="1"/>
          <p:nvPr/>
        </p:nvSpPr>
        <p:spPr>
          <a:xfrm>
            <a:off x="2094412" y="1880294"/>
            <a:ext cx="684058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th-TH" sz="3000" b="1" dirty="0">
                <a:effectLst/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คอมพิวเตอร์</a:t>
            </a:r>
          </a:p>
        </p:txBody>
      </p:sp>
      <p:sp>
        <p:nvSpPr>
          <p:cNvPr id="9" name="กล่องข้อความ 8">
            <a:extLst>
              <a:ext uri="{FF2B5EF4-FFF2-40B4-BE49-F238E27FC236}">
                <a16:creationId xmlns:a16="http://schemas.microsoft.com/office/drawing/2014/main" id="{68EBB19A-2846-AA83-623E-A9B3DBF014E9}"/>
              </a:ext>
            </a:extLst>
          </p:cNvPr>
          <p:cNvSpPr txBox="1"/>
          <p:nvPr/>
        </p:nvSpPr>
        <p:spPr>
          <a:xfrm>
            <a:off x="2094410" y="2511236"/>
            <a:ext cx="9910355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มาจากภาษาละตินว่า </a:t>
            </a:r>
            <a:r>
              <a:rPr lang="en-US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Computare </a:t>
            </a: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หมายถึง การนับ</a:t>
            </a:r>
            <a:r>
              <a:rPr lang="en-US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/</a:t>
            </a: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การคำนวณ</a:t>
            </a:r>
            <a:endParaRPr lang="en-US" sz="3000" dirty="0">
              <a:latin typeface="TH SarabunPSK" panose="020B0500040200020003" pitchFamily="34" charset="-34"/>
              <a:ea typeface="Cordia New" panose="020B0304020202020204" pitchFamily="34" charset="-34"/>
              <a:cs typeface="TH SarabunPSK" panose="020B0500040200020003" pitchFamily="34" charset="-34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หมายถึง เครื่องคำนวณทางอิเล็กทรอนิกส์ </a:t>
            </a:r>
            <a:r>
              <a:rPr lang="en-US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,</a:t>
            </a: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 อุปกรณ์คำนวณทางอิเล็กทรอนิกส์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สามารถนำไปใช้งานได้หลากหลาย</a:t>
            </a:r>
            <a:endParaRPr lang="en-US" sz="3000" dirty="0">
              <a:latin typeface="TH SarabunPSK" panose="020B0500040200020003" pitchFamily="34" charset="-34"/>
              <a:ea typeface="Cordia New" panose="020B0304020202020204" pitchFamily="34" charset="-34"/>
              <a:cs typeface="TH SarabunPSK" panose="020B0500040200020003" pitchFamily="34" charset="-34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โดยทำงานตามคำสั่งที่มนุษย์โปรแกรมไว้ </a:t>
            </a:r>
            <a:endParaRPr lang="en-US" sz="3000" dirty="0">
              <a:latin typeface="TH SarabunPSK" panose="020B0500040200020003" pitchFamily="34" charset="-34"/>
              <a:ea typeface="Cordia New" panose="020B0304020202020204" pitchFamily="34" charset="-34"/>
              <a:cs typeface="TH SarabunPSK" panose="020B0500040200020003" pitchFamily="34" charset="-34"/>
            </a:endParaRPr>
          </a:p>
          <a:p>
            <a:pPr lvl="1"/>
            <a:r>
              <a:rPr lang="en-US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(</a:t>
            </a: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ทำงานตามคำสั่งที่มนุษย์เขียน</a:t>
            </a:r>
            <a:r>
              <a:rPr lang="en-US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)</a:t>
            </a:r>
            <a:endParaRPr lang="th-TH" sz="3000" dirty="0">
              <a:latin typeface="TH SarabunPSK" panose="020B0500040200020003" pitchFamily="34" charset="-34"/>
              <a:ea typeface="Cordia New" panose="020B0304020202020204" pitchFamily="34" charset="-34"/>
              <a:cs typeface="TH SarabunPSK" panose="020B0500040200020003" pitchFamily="34" charset="-34"/>
            </a:endParaRPr>
          </a:p>
        </p:txBody>
      </p:sp>
      <p:pic>
        <p:nvPicPr>
          <p:cNvPr id="7" name="Picture 2" descr="คอมพิวเตอร์ที่นิยม กว่าจะเป็นคอมยอดนิยม และแบนด์คอมพิวเตอร์ที่เป็นที่นิยม">
            <a:extLst>
              <a:ext uri="{FF2B5EF4-FFF2-40B4-BE49-F238E27FC236}">
                <a16:creationId xmlns:a16="http://schemas.microsoft.com/office/drawing/2014/main" id="{9B61CBB5-697E-FFD7-3F88-E9E6D5E6FA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5511" y="4317620"/>
            <a:ext cx="3229254" cy="2242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8029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E667D47D-EB52-4D67-B1D8-BF2E95D384A0}"/>
              </a:ext>
            </a:extLst>
          </p:cNvPr>
          <p:cNvSpPr txBox="1"/>
          <p:nvPr/>
        </p:nvSpPr>
        <p:spPr>
          <a:xfrm>
            <a:off x="0" y="297843"/>
            <a:ext cx="1067235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r">
              <a:spcBef>
                <a:spcPts val="0"/>
              </a:spcBef>
              <a:spcAft>
                <a:spcPts val="0"/>
              </a:spcAft>
            </a:pPr>
            <a:r>
              <a:rPr lang="en-US" sz="3000" b="1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1.</a:t>
            </a:r>
            <a:r>
              <a:rPr lang="th-TH" sz="3000" b="1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 ความหมายและลักษณะเด่นของคอมพิวเตอร์</a:t>
            </a:r>
          </a:p>
          <a:p>
            <a:pPr marR="0" algn="r">
              <a:spcBef>
                <a:spcPts val="0"/>
              </a:spcBef>
              <a:spcAft>
                <a:spcPts val="0"/>
              </a:spcAft>
            </a:pPr>
            <a:endParaRPr lang="th-TH" sz="3000" b="1" dirty="0">
              <a:latin typeface="TH SarabunPSK" panose="020B0500040200020003" pitchFamily="34" charset="-34"/>
              <a:ea typeface="Cordia New" panose="020B0304020202020204" pitchFamily="34" charset="-34"/>
              <a:cs typeface="TH SarabunPSK" panose="020B0500040200020003" pitchFamily="34" charset="-34"/>
            </a:endParaRPr>
          </a:p>
        </p:txBody>
      </p:sp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2BB2396B-9AA9-D5B3-51CB-6B8113497729}"/>
              </a:ext>
            </a:extLst>
          </p:cNvPr>
          <p:cNvSpPr txBox="1"/>
          <p:nvPr/>
        </p:nvSpPr>
        <p:spPr>
          <a:xfrm>
            <a:off x="2094412" y="1880294"/>
            <a:ext cx="684058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th-TH" sz="3000" b="1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ลักษณะเด่นของคอมพิวเตอร์</a:t>
            </a:r>
            <a:endParaRPr lang="th-TH" sz="3000" b="1" dirty="0">
              <a:effectLst/>
              <a:latin typeface="TH SarabunPSK" panose="020B0500040200020003" pitchFamily="34" charset="-34"/>
              <a:ea typeface="Cordia New" panose="020B0304020202020204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กล่องข้อความ 8">
            <a:extLst>
              <a:ext uri="{FF2B5EF4-FFF2-40B4-BE49-F238E27FC236}">
                <a16:creationId xmlns:a16="http://schemas.microsoft.com/office/drawing/2014/main" id="{68EBB19A-2846-AA83-623E-A9B3DBF014E9}"/>
              </a:ext>
            </a:extLst>
          </p:cNvPr>
          <p:cNvSpPr txBox="1"/>
          <p:nvPr/>
        </p:nvSpPr>
        <p:spPr>
          <a:xfrm>
            <a:off x="2094410" y="2511236"/>
            <a:ext cx="9910355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หน่วยเก็บข้อมูล </a:t>
            </a:r>
            <a:r>
              <a:rPr lang="en-US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(Storage) </a:t>
            </a: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เก็บได้เยอะ</a:t>
            </a:r>
            <a:r>
              <a:rPr lang="en-US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-</a:t>
            </a: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นาน</a:t>
            </a:r>
          </a:p>
          <a:p>
            <a:pPr marL="514350" indent="-514350">
              <a:buFont typeface="+mj-lt"/>
              <a:buAutoNum type="arabicPeriod"/>
            </a:pP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ความเร็ว </a:t>
            </a:r>
            <a:r>
              <a:rPr lang="en-US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(Speed) </a:t>
            </a: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ความเร็วในการประมวลผลข้อมูล</a:t>
            </a:r>
          </a:p>
          <a:p>
            <a:pPr marL="514350" indent="-514350">
              <a:buFont typeface="+mj-lt"/>
              <a:buAutoNum type="arabicPeriod"/>
            </a:pP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ความอัตโนมัติ </a:t>
            </a:r>
            <a:r>
              <a:rPr lang="en-US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(Self Acting) </a:t>
            </a: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ประมวลผลข้อมูลตามลำดับแบบอัตโนมัติตามโปรแกรม</a:t>
            </a:r>
          </a:p>
          <a:p>
            <a:pPr marL="514350" indent="-514350">
              <a:buFont typeface="+mj-lt"/>
              <a:buAutoNum type="arabicPeriod"/>
            </a:pP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ความน่าเชื่อถือ </a:t>
            </a:r>
            <a:r>
              <a:rPr lang="en-US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(Sure) </a:t>
            </a: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ความสามารถในการประมวลผลที่ถูกต้อง</a:t>
            </a:r>
          </a:p>
          <a:p>
            <a:pPr marL="514350" indent="-514350">
              <a:buFont typeface="+mj-lt"/>
              <a:buAutoNum type="arabicPeriod"/>
            </a:pPr>
            <a:endParaRPr lang="en-US" sz="3000" dirty="0">
              <a:latin typeface="TH SarabunPSK" panose="020B0500040200020003" pitchFamily="34" charset="-34"/>
              <a:ea typeface="Cordia New" panose="020B0304020202020204" pitchFamily="34" charset="-34"/>
              <a:cs typeface="TH SarabunPSK" panose="020B0500040200020003" pitchFamily="34" charset="-34"/>
            </a:endParaRPr>
          </a:p>
        </p:txBody>
      </p:sp>
      <p:pic>
        <p:nvPicPr>
          <p:cNvPr id="1026" name="Picture 2" descr="คอมพิวเตอร์ที่นิยม กว่าจะเป็นคอมยอดนิยม และแบนด์คอมพิวเตอร์ที่เป็นที่นิยม">
            <a:extLst>
              <a:ext uri="{FF2B5EF4-FFF2-40B4-BE49-F238E27FC236}">
                <a16:creationId xmlns:a16="http://schemas.microsoft.com/office/drawing/2014/main" id="{DE556C65-278B-20C1-4055-C0E972D73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5511" y="4317620"/>
            <a:ext cx="3229254" cy="2242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1723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E667D47D-EB52-4D67-B1D8-BF2E95D384A0}"/>
              </a:ext>
            </a:extLst>
          </p:cNvPr>
          <p:cNvSpPr txBox="1"/>
          <p:nvPr/>
        </p:nvSpPr>
        <p:spPr>
          <a:xfrm>
            <a:off x="0" y="297843"/>
            <a:ext cx="1067235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r">
              <a:spcBef>
                <a:spcPts val="0"/>
              </a:spcBef>
              <a:spcAft>
                <a:spcPts val="0"/>
              </a:spcAft>
            </a:pPr>
            <a:r>
              <a:rPr lang="th-TH" sz="3000" b="1" dirty="0">
                <a:effectLst/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หน่วยที่ 1 การใช้คอมพิวเตอร์และระบบสารสนเทศเพื่องานอาชีพ</a:t>
            </a:r>
          </a:p>
        </p:txBody>
      </p:sp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31D60706-888E-4E42-BA1B-FB034033C9B6}"/>
              </a:ext>
            </a:extLst>
          </p:cNvPr>
          <p:cNvSpPr txBox="1"/>
          <p:nvPr/>
        </p:nvSpPr>
        <p:spPr>
          <a:xfrm>
            <a:off x="2094412" y="2511236"/>
            <a:ext cx="8249738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ความหมายและลักษณะเด่นของคอมพิวเตอร์</a:t>
            </a:r>
          </a:p>
          <a:p>
            <a:pPr marL="514350" indent="-514350">
              <a:buFont typeface="+mj-lt"/>
              <a:buAutoNum type="arabicPeriod"/>
            </a:pPr>
            <a:r>
              <a:rPr lang="th-TH" sz="3000" b="1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วิวัฒนาการของคอมพิวเตอร์</a:t>
            </a:r>
          </a:p>
          <a:p>
            <a:pPr marL="514350" indent="-514350">
              <a:buFont typeface="+mj-lt"/>
              <a:buAutoNum type="arabicPeriod"/>
            </a:pP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องค์ประกอบพื้นฐานของคอมพิวเตอร์</a:t>
            </a:r>
          </a:p>
          <a:p>
            <a:pPr marL="514350" indent="-514350">
              <a:buFont typeface="+mj-lt"/>
              <a:buAutoNum type="arabicPeriod"/>
            </a:pP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ประเภทของคอมพิวเตอร์</a:t>
            </a:r>
          </a:p>
          <a:p>
            <a:pPr marL="514350" indent="-514350">
              <a:buFont typeface="+mj-lt"/>
              <a:buAutoNum type="arabicPeriod"/>
            </a:pP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ประโยชน์ของคอมพิวเตอร์</a:t>
            </a:r>
          </a:p>
        </p:txBody>
      </p:sp>
      <p:sp>
        <p:nvSpPr>
          <p:cNvPr id="8" name="กล่องข้อความ 7">
            <a:extLst>
              <a:ext uri="{FF2B5EF4-FFF2-40B4-BE49-F238E27FC236}">
                <a16:creationId xmlns:a16="http://schemas.microsoft.com/office/drawing/2014/main" id="{F4466A4B-1386-4A01-93DA-62C0726E58A2}"/>
              </a:ext>
            </a:extLst>
          </p:cNvPr>
          <p:cNvSpPr txBox="1"/>
          <p:nvPr/>
        </p:nvSpPr>
        <p:spPr>
          <a:xfrm>
            <a:off x="2094412" y="1880294"/>
            <a:ext cx="609382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th-TH" sz="3000" b="1" u="sng" dirty="0">
                <a:effectLst/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เนื้อหาหน่วยที่ </a:t>
            </a:r>
            <a:r>
              <a:rPr lang="en-US" sz="3000" b="1" u="sng" dirty="0">
                <a:effectLst/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1</a:t>
            </a:r>
            <a:r>
              <a:rPr lang="th-TH" sz="3000" b="1" u="sng" dirty="0">
                <a:effectLst/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 </a:t>
            </a:r>
            <a:endParaRPr lang="th-TH" sz="3000" u="sng" dirty="0">
              <a:latin typeface="TH SarabunPSK" panose="020B0500040200020003" pitchFamily="34" charset="-34"/>
              <a:ea typeface="Cordia New" panose="020B0304020202020204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772335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E667D47D-EB52-4D67-B1D8-BF2E95D384A0}"/>
              </a:ext>
            </a:extLst>
          </p:cNvPr>
          <p:cNvSpPr txBox="1"/>
          <p:nvPr/>
        </p:nvSpPr>
        <p:spPr>
          <a:xfrm>
            <a:off x="0" y="297843"/>
            <a:ext cx="1067235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3000" b="1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2.</a:t>
            </a:r>
            <a:r>
              <a:rPr lang="th-TH" sz="3000" b="1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 วิวัฒนาการของคอมพิวเตอร์</a:t>
            </a:r>
          </a:p>
        </p:txBody>
      </p:sp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2BB2396B-9AA9-D5B3-51CB-6B8113497729}"/>
              </a:ext>
            </a:extLst>
          </p:cNvPr>
          <p:cNvSpPr txBox="1"/>
          <p:nvPr/>
        </p:nvSpPr>
        <p:spPr>
          <a:xfrm>
            <a:off x="2094412" y="1880294"/>
            <a:ext cx="684058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th-TH" sz="3000" b="1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วิวัฒนาการของคอมพิวเตอร์</a:t>
            </a:r>
          </a:p>
        </p:txBody>
      </p:sp>
      <p:sp>
        <p:nvSpPr>
          <p:cNvPr id="9" name="กล่องข้อความ 8">
            <a:extLst>
              <a:ext uri="{FF2B5EF4-FFF2-40B4-BE49-F238E27FC236}">
                <a16:creationId xmlns:a16="http://schemas.microsoft.com/office/drawing/2014/main" id="{68EBB19A-2846-AA83-623E-A9B3DBF014E9}"/>
              </a:ext>
            </a:extLst>
          </p:cNvPr>
          <p:cNvSpPr txBox="1"/>
          <p:nvPr/>
        </p:nvSpPr>
        <p:spPr>
          <a:xfrm>
            <a:off x="2094412" y="2430184"/>
            <a:ext cx="9910355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ยุคสมัยของคอมพิวเตอร์สามารถแบ่งออกได้เป็น 5 ยุคได้แก่</a:t>
            </a:r>
          </a:p>
          <a:p>
            <a:pPr marL="514350" indent="-514350">
              <a:buFont typeface="+mj-lt"/>
              <a:buAutoNum type="arabicPeriod"/>
            </a:pP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ยุคที่ 1 หลอดสุญญากาศ (</a:t>
            </a:r>
            <a:r>
              <a:rPr lang="en-US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Vacuum Tubes) 1940 – 1956</a:t>
            </a:r>
            <a:endParaRPr lang="th-TH" sz="3000" dirty="0">
              <a:latin typeface="TH SarabunPSK" panose="020B0500040200020003" pitchFamily="34" charset="-34"/>
              <a:ea typeface="Cordia New" panose="020B0304020202020204" pitchFamily="34" charset="-34"/>
              <a:cs typeface="TH SarabunPSK" panose="020B0500040200020003" pitchFamily="34" charset="-34"/>
            </a:endParaRPr>
          </a:p>
          <a:p>
            <a:pPr marL="514350" indent="-514350">
              <a:buFont typeface="+mj-lt"/>
              <a:buAutoNum type="arabicPeriod"/>
            </a:pP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ยุคที่ 2 ทรานซิสเตอร์ (</a:t>
            </a:r>
            <a:r>
              <a:rPr lang="en-US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Transistor) 1956 – 1963</a:t>
            </a:r>
          </a:p>
          <a:p>
            <a:pPr marL="514350" indent="-514350">
              <a:buFont typeface="+mj-lt"/>
              <a:buAutoNum type="arabicPeriod"/>
            </a:pP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ยุคที่ 3 วงจรรวม (</a:t>
            </a:r>
            <a:r>
              <a:rPr lang="en-US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Integrated Circuits) 1964 – 1971</a:t>
            </a:r>
          </a:p>
          <a:p>
            <a:pPr marL="514350" indent="-514350">
              <a:buFont typeface="+mj-lt"/>
              <a:buAutoNum type="arabicPeriod"/>
            </a:pP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ยุคที่ 4 ไมโครโพรเซสเซอร์ (</a:t>
            </a:r>
            <a:r>
              <a:rPr lang="en-US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Microprocessors) 1972 – 2010</a:t>
            </a:r>
          </a:p>
          <a:p>
            <a:pPr marL="514350" indent="-514350">
              <a:buFont typeface="+mj-lt"/>
              <a:buAutoNum type="arabicPeriod"/>
            </a:pP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ยุคที่ 5 ปัญญาประดิษฐ์ (</a:t>
            </a:r>
            <a:r>
              <a:rPr lang="en-US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Artificial Intelligence: AI) </a:t>
            </a: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2011 – ปัจจุบัน</a:t>
            </a:r>
          </a:p>
          <a:p>
            <a:pPr lvl="1"/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เพิ่มเติม </a:t>
            </a:r>
            <a:r>
              <a:rPr lang="en-US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:</a:t>
            </a: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 </a:t>
            </a:r>
            <a:r>
              <a:rPr lang="en-US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  <a:hlinkClick r:id="rId3"/>
              </a:rPr>
              <a:t>https://worthen-life.com/technology-com5/</a:t>
            </a:r>
            <a:endParaRPr lang="en-US" sz="3000" dirty="0">
              <a:latin typeface="TH SarabunPSK" panose="020B0500040200020003" pitchFamily="34" charset="-34"/>
              <a:ea typeface="Cordia New" panose="020B0304020202020204" pitchFamily="34" charset="-34"/>
              <a:cs typeface="TH SarabunPSK" panose="020B0500040200020003" pitchFamily="34" charset="-34"/>
            </a:endParaRPr>
          </a:p>
          <a:p>
            <a:pPr marL="514350" indent="-514350">
              <a:buFont typeface="+mj-lt"/>
              <a:buAutoNum type="arabicPeriod"/>
            </a:pPr>
            <a:endParaRPr lang="en-US" sz="3000" dirty="0">
              <a:latin typeface="TH SarabunPSK" panose="020B0500040200020003" pitchFamily="34" charset="-34"/>
              <a:ea typeface="Cordia New" panose="020B0304020202020204" pitchFamily="34" charset="-34"/>
              <a:cs typeface="TH SarabunPSK" panose="020B0500040200020003" pitchFamily="34" charset="-34"/>
            </a:endParaRPr>
          </a:p>
        </p:txBody>
      </p:sp>
      <p:pic>
        <p:nvPicPr>
          <p:cNvPr id="9218" name="Picture 2" descr="วิวัฒนาการของ Computer (คอมพิวเตอร์)">
            <a:extLst>
              <a:ext uri="{FF2B5EF4-FFF2-40B4-BE49-F238E27FC236}">
                <a16:creationId xmlns:a16="http://schemas.microsoft.com/office/drawing/2014/main" id="{11CC5254-9C66-E9A0-6B3F-2472C077C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127" y="5404512"/>
            <a:ext cx="2535873" cy="1453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9995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E667D47D-EB52-4D67-B1D8-BF2E95D384A0}"/>
              </a:ext>
            </a:extLst>
          </p:cNvPr>
          <p:cNvSpPr txBox="1"/>
          <p:nvPr/>
        </p:nvSpPr>
        <p:spPr>
          <a:xfrm>
            <a:off x="0" y="297843"/>
            <a:ext cx="1067235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3000" b="1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2.</a:t>
            </a:r>
            <a:r>
              <a:rPr lang="th-TH" sz="3000" b="1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 วิวัฒนาการของคอมพิวเตอร์</a:t>
            </a:r>
          </a:p>
        </p:txBody>
      </p:sp>
      <p:pic>
        <p:nvPicPr>
          <p:cNvPr id="9218" name="Picture 2" descr="วิวัฒนาการของ Computer (คอมพิวเตอร์)">
            <a:extLst>
              <a:ext uri="{FF2B5EF4-FFF2-40B4-BE49-F238E27FC236}">
                <a16:creationId xmlns:a16="http://schemas.microsoft.com/office/drawing/2014/main" id="{11CC5254-9C66-E9A0-6B3F-2472C077C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5500" y="946884"/>
            <a:ext cx="8660999" cy="4964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6527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E667D47D-EB52-4D67-B1D8-BF2E95D384A0}"/>
              </a:ext>
            </a:extLst>
          </p:cNvPr>
          <p:cNvSpPr txBox="1"/>
          <p:nvPr/>
        </p:nvSpPr>
        <p:spPr>
          <a:xfrm>
            <a:off x="0" y="297843"/>
            <a:ext cx="1067235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3000" b="1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2.</a:t>
            </a:r>
            <a:r>
              <a:rPr lang="th-TH" sz="3000" b="1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 วิวัฒนาการของคอมพิวเตอร์</a:t>
            </a:r>
          </a:p>
        </p:txBody>
      </p:sp>
      <p:pic>
        <p:nvPicPr>
          <p:cNvPr id="9220" name="Picture 4" descr="5 ยุคสมัยแห่งวิวัฒนาการคอมพิวเตอร์! ความงดงามของเทคโนโลยีที่พลิกชะตาโลก |  worthen-life ：เครื่องใช้ไฟฟ้าและอิเล็กทรอนิกส์ภายในบ้าน">
            <a:extLst>
              <a:ext uri="{FF2B5EF4-FFF2-40B4-BE49-F238E27FC236}">
                <a16:creationId xmlns:a16="http://schemas.microsoft.com/office/drawing/2014/main" id="{7A1F118E-38B9-3593-7FC6-4C4EA77A3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600" y="946800"/>
            <a:ext cx="9928800" cy="49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9887514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8025</TotalTime>
  <Words>1851</Words>
  <Application>Microsoft Office PowerPoint</Application>
  <PresentationFormat>แบบจอกว้าง</PresentationFormat>
  <Paragraphs>292</Paragraphs>
  <Slides>39</Slides>
  <Notes>39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4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39</vt:i4>
      </vt:variant>
    </vt:vector>
  </HeadingPairs>
  <TitlesOfParts>
    <vt:vector size="44" baseType="lpstr">
      <vt:lpstr>Arial</vt:lpstr>
      <vt:lpstr>Calibri</vt:lpstr>
      <vt:lpstr>Calibri Light</vt:lpstr>
      <vt:lpstr>TH SarabunPSK</vt:lpstr>
      <vt:lpstr>ธีมของ Office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ณัฐภัทร เหมือนคิด</dc:creator>
  <cp:lastModifiedBy>NATTAPAD MUEANKID</cp:lastModifiedBy>
  <cp:revision>1775</cp:revision>
  <dcterms:created xsi:type="dcterms:W3CDTF">2021-03-07T17:29:34Z</dcterms:created>
  <dcterms:modified xsi:type="dcterms:W3CDTF">2022-06-09T06:09:33Z</dcterms:modified>
</cp:coreProperties>
</file>