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D62CD-D15E-45DA-977C-36ED91812329}" v="1836" dt="2024-03-24T19:55:5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CEBED-F5D3-47FA-AE16-A359ECACC67D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0A93C0B6-6725-4474-B5E2-3A8B97CBDCCB}">
      <dgm:prSet phldrT="[Текст]" phldr="0"/>
      <dgm:spPr/>
      <dgm:t>
        <a:bodyPr/>
        <a:lstStyle/>
        <a:p>
          <a:r>
            <a:rPr lang="ru-RU" dirty="0"/>
            <a:t>Локальные</a:t>
          </a:r>
        </a:p>
      </dgm:t>
    </dgm:pt>
    <dgm:pt modelId="{6031AF57-D463-43EE-8489-BA7878970F24}" type="parTrans" cxnId="{48C5FC2A-53D3-4FC0-9385-9895A008E56D}">
      <dgm:prSet/>
      <dgm:spPr/>
      <dgm:t>
        <a:bodyPr/>
        <a:lstStyle/>
        <a:p>
          <a:endParaRPr lang="ru-RU"/>
        </a:p>
      </dgm:t>
    </dgm:pt>
    <dgm:pt modelId="{F9DDFC22-5E8C-41AE-BFF3-0310702B2C47}" type="sibTrans" cxnId="{48C5FC2A-53D3-4FC0-9385-9895A008E56D}">
      <dgm:prSet/>
      <dgm:spPr/>
      <dgm:t>
        <a:bodyPr/>
        <a:lstStyle/>
        <a:p>
          <a:endParaRPr lang="ru-RU"/>
        </a:p>
      </dgm:t>
    </dgm:pt>
    <dgm:pt modelId="{DFD9F791-05E8-4FBA-8785-360DAF700D38}">
      <dgm:prSet phldrT="[Текст]" phldr="0"/>
      <dgm:spPr/>
      <dgm:t>
        <a:bodyPr/>
        <a:lstStyle/>
        <a:p>
          <a:r>
            <a:rPr lang="ru-RU" dirty="0"/>
            <a:t>Распределённые</a:t>
          </a:r>
        </a:p>
      </dgm:t>
    </dgm:pt>
    <dgm:pt modelId="{F0AA07DB-E59D-4CAC-B66A-7A75416B7D8C}" type="parTrans" cxnId="{698D6141-5F72-40E0-A526-602E8193830E}">
      <dgm:prSet/>
      <dgm:spPr/>
      <dgm:t>
        <a:bodyPr/>
        <a:lstStyle/>
        <a:p>
          <a:endParaRPr lang="ru-RU"/>
        </a:p>
      </dgm:t>
    </dgm:pt>
    <dgm:pt modelId="{48165BE6-B8BF-414A-A073-65F76A269084}" type="sibTrans" cxnId="{698D6141-5F72-40E0-A526-602E8193830E}">
      <dgm:prSet/>
      <dgm:spPr/>
      <dgm:t>
        <a:bodyPr/>
        <a:lstStyle/>
        <a:p>
          <a:endParaRPr lang="ru-RU"/>
        </a:p>
      </dgm:t>
    </dgm:pt>
    <dgm:pt modelId="{A8D23F6C-5857-49BB-B6EA-F2D01CCFF956}">
      <dgm:prSet phldrT="[Текст]" phldr="0"/>
      <dgm:spPr/>
      <dgm:t>
        <a:bodyPr/>
        <a:lstStyle/>
        <a:p>
          <a:r>
            <a:rPr lang="ru-RU" dirty="0"/>
            <a:t>Централизованные</a:t>
          </a:r>
        </a:p>
      </dgm:t>
    </dgm:pt>
    <dgm:pt modelId="{76537109-A995-435F-B417-54ECA466EC6D}" type="parTrans" cxnId="{64AD88C5-F707-47F9-9275-4B265102E065}">
      <dgm:prSet/>
      <dgm:spPr/>
      <dgm:t>
        <a:bodyPr/>
        <a:lstStyle/>
        <a:p>
          <a:endParaRPr lang="ru-RU"/>
        </a:p>
      </dgm:t>
    </dgm:pt>
    <dgm:pt modelId="{E59AC5A5-2F51-4651-8C8E-12164F6F0091}" type="sibTrans" cxnId="{64AD88C5-F707-47F9-9275-4B265102E065}">
      <dgm:prSet/>
      <dgm:spPr/>
      <dgm:t>
        <a:bodyPr/>
        <a:lstStyle/>
        <a:p>
          <a:endParaRPr lang="ru-RU"/>
        </a:p>
      </dgm:t>
    </dgm:pt>
    <dgm:pt modelId="{C7A8594E-EBCE-46D7-99AC-32AA3DBE2D1E}" type="pres">
      <dgm:prSet presAssocID="{C72CEBED-F5D3-47FA-AE16-A359ECACC6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80A936-94C3-47D2-8521-BFB4A0DE3547}" type="pres">
      <dgm:prSet presAssocID="{0A93C0B6-6725-4474-B5E2-3A8B97CBDC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36994C-8A6C-4EF4-8B2D-53CC61416F9F}" type="pres">
      <dgm:prSet presAssocID="{F9DDFC22-5E8C-41AE-BFF3-0310702B2C47}" presName="parTxOnlySpace" presStyleCnt="0"/>
      <dgm:spPr/>
    </dgm:pt>
    <dgm:pt modelId="{B1FA8E62-B5A6-404E-A73F-DABF88991E16}" type="pres">
      <dgm:prSet presAssocID="{DFD9F791-05E8-4FBA-8785-360DAF700D3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8A5A16-E5DC-4345-84AF-40F30ED8B4CB}" type="pres">
      <dgm:prSet presAssocID="{48165BE6-B8BF-414A-A073-65F76A269084}" presName="parTxOnlySpace" presStyleCnt="0"/>
      <dgm:spPr/>
    </dgm:pt>
    <dgm:pt modelId="{DDA95C0A-FBAB-4C9D-B6BC-EDCF432E5402}" type="pres">
      <dgm:prSet presAssocID="{A8D23F6C-5857-49BB-B6EA-F2D01CCFF95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476BF89-7B14-4A5D-8265-FE2DE46B72BC}" type="presOf" srcId="{C72CEBED-F5D3-47FA-AE16-A359ECACC67D}" destId="{C7A8594E-EBCE-46D7-99AC-32AA3DBE2D1E}" srcOrd="0" destOrd="0" presId="urn:microsoft.com/office/officeart/2005/8/layout/chevron1"/>
    <dgm:cxn modelId="{64AD88C5-F707-47F9-9275-4B265102E065}" srcId="{C72CEBED-F5D3-47FA-AE16-A359ECACC67D}" destId="{A8D23F6C-5857-49BB-B6EA-F2D01CCFF956}" srcOrd="2" destOrd="0" parTransId="{76537109-A995-435F-B417-54ECA466EC6D}" sibTransId="{E59AC5A5-2F51-4651-8C8E-12164F6F0091}"/>
    <dgm:cxn modelId="{698D6141-5F72-40E0-A526-602E8193830E}" srcId="{C72CEBED-F5D3-47FA-AE16-A359ECACC67D}" destId="{DFD9F791-05E8-4FBA-8785-360DAF700D38}" srcOrd="1" destOrd="0" parTransId="{F0AA07DB-E59D-4CAC-B66A-7A75416B7D8C}" sibTransId="{48165BE6-B8BF-414A-A073-65F76A269084}"/>
    <dgm:cxn modelId="{48C5FC2A-53D3-4FC0-9385-9895A008E56D}" srcId="{C72CEBED-F5D3-47FA-AE16-A359ECACC67D}" destId="{0A93C0B6-6725-4474-B5E2-3A8B97CBDCCB}" srcOrd="0" destOrd="0" parTransId="{6031AF57-D463-43EE-8489-BA7878970F24}" sibTransId="{F9DDFC22-5E8C-41AE-BFF3-0310702B2C47}"/>
    <dgm:cxn modelId="{4691C6F5-BB90-4EB0-AA68-67F466B5EF45}" type="presOf" srcId="{DFD9F791-05E8-4FBA-8785-360DAF700D38}" destId="{B1FA8E62-B5A6-404E-A73F-DABF88991E16}" srcOrd="0" destOrd="0" presId="urn:microsoft.com/office/officeart/2005/8/layout/chevron1"/>
    <dgm:cxn modelId="{F225C486-2A21-49FF-A0FC-08921E3B2AF0}" type="presOf" srcId="{A8D23F6C-5857-49BB-B6EA-F2D01CCFF956}" destId="{DDA95C0A-FBAB-4C9D-B6BC-EDCF432E5402}" srcOrd="0" destOrd="0" presId="urn:microsoft.com/office/officeart/2005/8/layout/chevron1"/>
    <dgm:cxn modelId="{236EE2DF-3332-4958-9606-CFBE6D7B8045}" type="presOf" srcId="{0A93C0B6-6725-4474-B5E2-3A8B97CBDCCB}" destId="{6180A936-94C3-47D2-8521-BFB4A0DE3547}" srcOrd="0" destOrd="0" presId="urn:microsoft.com/office/officeart/2005/8/layout/chevron1"/>
    <dgm:cxn modelId="{52CE11C7-9FBE-432D-BEDE-4949BBDB34BE}" type="presParOf" srcId="{C7A8594E-EBCE-46D7-99AC-32AA3DBE2D1E}" destId="{6180A936-94C3-47D2-8521-BFB4A0DE3547}" srcOrd="0" destOrd="0" presId="urn:microsoft.com/office/officeart/2005/8/layout/chevron1"/>
    <dgm:cxn modelId="{60A0AD44-D213-48AF-B8E3-2AD1BBC07A8F}" type="presParOf" srcId="{C7A8594E-EBCE-46D7-99AC-32AA3DBE2D1E}" destId="{B036994C-8A6C-4EF4-8B2D-53CC61416F9F}" srcOrd="1" destOrd="0" presId="urn:microsoft.com/office/officeart/2005/8/layout/chevron1"/>
    <dgm:cxn modelId="{126FC386-174C-4DCA-9FC9-D488DF91E1C3}" type="presParOf" srcId="{C7A8594E-EBCE-46D7-99AC-32AA3DBE2D1E}" destId="{B1FA8E62-B5A6-404E-A73F-DABF88991E16}" srcOrd="2" destOrd="0" presId="urn:microsoft.com/office/officeart/2005/8/layout/chevron1"/>
    <dgm:cxn modelId="{D10B6762-AC68-44CF-A2DF-143C3B0440BB}" type="presParOf" srcId="{C7A8594E-EBCE-46D7-99AC-32AA3DBE2D1E}" destId="{518A5A16-E5DC-4345-84AF-40F30ED8B4CB}" srcOrd="3" destOrd="0" presId="urn:microsoft.com/office/officeart/2005/8/layout/chevron1"/>
    <dgm:cxn modelId="{D3E7A983-0D7A-4689-9203-A86D2B2ABF83}" type="presParOf" srcId="{C7A8594E-EBCE-46D7-99AC-32AA3DBE2D1E}" destId="{DDA95C0A-FBAB-4C9D-B6BC-EDCF432E540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03C8DF-48C5-4A56-B480-9CE2A1C991F4}" type="doc">
      <dgm:prSet loTypeId="urn:microsoft.com/office/officeart/2005/8/layout/defaul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F08F84E9-0580-4F2C-8B81-D984CBFA1F52}">
      <dgm:prSet phldrT="[Текст]" phldr="0"/>
      <dgm:spPr/>
      <dgm:t>
        <a:bodyPr/>
        <a:lstStyle/>
        <a:p>
          <a:pPr rtl="0"/>
          <a:r>
            <a:rPr lang="ru-RU" dirty="0"/>
            <a:t>Загрузка проекта через GitHub</a:t>
          </a:r>
        </a:p>
      </dgm:t>
    </dgm:pt>
    <dgm:pt modelId="{6BAD227A-D26D-4119-9E6D-26D00A4268E1}" type="parTrans" cxnId="{6FB4241D-9957-4A33-9D0A-2D1B6B7AAEC8}">
      <dgm:prSet/>
      <dgm:spPr/>
      <dgm:t>
        <a:bodyPr/>
        <a:lstStyle/>
        <a:p>
          <a:endParaRPr lang="ru-RU"/>
        </a:p>
      </dgm:t>
    </dgm:pt>
    <dgm:pt modelId="{12334D8A-BC6F-4577-AA35-51CACA6F2A5F}" type="sibTrans" cxnId="{6FB4241D-9957-4A33-9D0A-2D1B6B7AAEC8}">
      <dgm:prSet/>
      <dgm:spPr/>
      <dgm:t>
        <a:bodyPr/>
        <a:lstStyle/>
        <a:p>
          <a:endParaRPr lang="ru-RU"/>
        </a:p>
      </dgm:t>
    </dgm:pt>
    <dgm:pt modelId="{47109BE8-147A-4CEA-B58A-DEB27510B668}">
      <dgm:prSet phldrT="[Текст]" phldr="0"/>
      <dgm:spPr/>
      <dgm:t>
        <a:bodyPr/>
        <a:lstStyle/>
        <a:p>
          <a:pPr rtl="0"/>
          <a:r>
            <a:rPr lang="ru-RU" dirty="0"/>
            <a:t>Загрузка проекта через командную строку </a:t>
          </a:r>
          <a:r>
            <a:rPr lang="ru-RU" dirty="0" err="1"/>
            <a:t>Git</a:t>
          </a:r>
          <a:r>
            <a:rPr lang="ru-RU" dirty="0"/>
            <a:t> Bash</a:t>
          </a:r>
        </a:p>
      </dgm:t>
    </dgm:pt>
    <dgm:pt modelId="{39A176CD-7F2C-4EA5-AA54-08A6B572DA12}" type="parTrans" cxnId="{7A7C37D5-087D-408F-973D-689E1CCB9714}">
      <dgm:prSet/>
      <dgm:spPr/>
      <dgm:t>
        <a:bodyPr/>
        <a:lstStyle/>
        <a:p>
          <a:endParaRPr lang="ru-RU"/>
        </a:p>
      </dgm:t>
    </dgm:pt>
    <dgm:pt modelId="{E445B294-30B1-42CE-8AD9-4FB7D03CF044}" type="sibTrans" cxnId="{7A7C37D5-087D-408F-973D-689E1CCB9714}">
      <dgm:prSet/>
      <dgm:spPr/>
      <dgm:t>
        <a:bodyPr/>
        <a:lstStyle/>
        <a:p>
          <a:endParaRPr lang="ru-RU"/>
        </a:p>
      </dgm:t>
    </dgm:pt>
    <dgm:pt modelId="{61383F4A-2B5C-4636-9F3E-E648B429888C}">
      <dgm:prSet phldrT="[Текст]" phldr="0"/>
      <dgm:spPr/>
      <dgm:t>
        <a:bodyPr/>
        <a:lstStyle/>
        <a:p>
          <a:pPr rtl="0"/>
          <a:r>
            <a:rPr lang="ru-RU" dirty="0"/>
            <a:t>Загрузка проекта через </a:t>
          </a:r>
          <a:r>
            <a:rPr lang="ru-RU" dirty="0" err="1">
              <a:latin typeface="Century Gothic"/>
            </a:rPr>
            <a:t>TortoiseGit</a:t>
          </a:r>
          <a:endParaRPr lang="ru-RU" dirty="0">
            <a:latin typeface="Century Gothic"/>
          </a:endParaRPr>
        </a:p>
      </dgm:t>
    </dgm:pt>
    <dgm:pt modelId="{0ABC3AFE-3115-46CE-A0F9-0B463B3997D6}" type="parTrans" cxnId="{F22BE4F8-9287-40F3-88C6-CFC82EA3C411}">
      <dgm:prSet/>
      <dgm:spPr/>
      <dgm:t>
        <a:bodyPr/>
        <a:lstStyle/>
        <a:p>
          <a:endParaRPr lang="ru-RU"/>
        </a:p>
      </dgm:t>
    </dgm:pt>
    <dgm:pt modelId="{C83454B9-8E4A-4587-954E-62127BD17B4E}" type="sibTrans" cxnId="{F22BE4F8-9287-40F3-88C6-CFC82EA3C411}">
      <dgm:prSet/>
      <dgm:spPr/>
      <dgm:t>
        <a:bodyPr/>
        <a:lstStyle/>
        <a:p>
          <a:endParaRPr lang="ru-RU"/>
        </a:p>
      </dgm:t>
    </dgm:pt>
    <dgm:pt modelId="{2AE54CBB-B9AD-4A30-876F-D169278C9DAC}" type="pres">
      <dgm:prSet presAssocID="{C203C8DF-48C5-4A56-B480-9CE2A1C991F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624FA78-D9DE-400F-8746-C90E196C297F}" type="pres">
      <dgm:prSet presAssocID="{F08F84E9-0580-4F2C-8B81-D984CBFA1F5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8C3288-D405-42CD-B6A4-115AA9445C3C}" type="pres">
      <dgm:prSet presAssocID="{12334D8A-BC6F-4577-AA35-51CACA6F2A5F}" presName="sibTrans" presStyleCnt="0"/>
      <dgm:spPr/>
    </dgm:pt>
    <dgm:pt modelId="{4A123635-C4DD-4F80-A4F9-266C54248766}" type="pres">
      <dgm:prSet presAssocID="{47109BE8-147A-4CEA-B58A-DEB27510B66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F3F4EB-320A-4001-ABDF-BF497BF5FEA8}" type="pres">
      <dgm:prSet presAssocID="{E445B294-30B1-42CE-8AD9-4FB7D03CF044}" presName="sibTrans" presStyleCnt="0"/>
      <dgm:spPr/>
    </dgm:pt>
    <dgm:pt modelId="{1D3D97AE-18ED-4EC4-AC1E-2711BB2E3E46}" type="pres">
      <dgm:prSet presAssocID="{61383F4A-2B5C-4636-9F3E-E648B42988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EA4F9E3-75B6-4BC0-BE6B-0CC9090E0F8A}" type="presOf" srcId="{47109BE8-147A-4CEA-B58A-DEB27510B668}" destId="{4A123635-C4DD-4F80-A4F9-266C54248766}" srcOrd="0" destOrd="0" presId="urn:microsoft.com/office/officeart/2005/8/layout/default"/>
    <dgm:cxn modelId="{F22BE4F8-9287-40F3-88C6-CFC82EA3C411}" srcId="{C203C8DF-48C5-4A56-B480-9CE2A1C991F4}" destId="{61383F4A-2B5C-4636-9F3E-E648B429888C}" srcOrd="2" destOrd="0" parTransId="{0ABC3AFE-3115-46CE-A0F9-0B463B3997D6}" sibTransId="{C83454B9-8E4A-4587-954E-62127BD17B4E}"/>
    <dgm:cxn modelId="{20AF0BB5-BCC4-47EC-8E5D-3FC720CBD61C}" type="presOf" srcId="{F08F84E9-0580-4F2C-8B81-D984CBFA1F52}" destId="{A624FA78-D9DE-400F-8746-C90E196C297F}" srcOrd="0" destOrd="0" presId="urn:microsoft.com/office/officeart/2005/8/layout/default"/>
    <dgm:cxn modelId="{25B1FCC1-5D46-41AD-9FAF-C451168D74D0}" type="presOf" srcId="{C203C8DF-48C5-4A56-B480-9CE2A1C991F4}" destId="{2AE54CBB-B9AD-4A30-876F-D169278C9DAC}" srcOrd="0" destOrd="0" presId="urn:microsoft.com/office/officeart/2005/8/layout/default"/>
    <dgm:cxn modelId="{6FB4241D-9957-4A33-9D0A-2D1B6B7AAEC8}" srcId="{C203C8DF-48C5-4A56-B480-9CE2A1C991F4}" destId="{F08F84E9-0580-4F2C-8B81-D984CBFA1F52}" srcOrd="0" destOrd="0" parTransId="{6BAD227A-D26D-4119-9E6D-26D00A4268E1}" sibTransId="{12334D8A-BC6F-4577-AA35-51CACA6F2A5F}"/>
    <dgm:cxn modelId="{950AAC35-2D92-4624-BF8F-FF3C9B99E115}" type="presOf" srcId="{61383F4A-2B5C-4636-9F3E-E648B429888C}" destId="{1D3D97AE-18ED-4EC4-AC1E-2711BB2E3E46}" srcOrd="0" destOrd="0" presId="urn:microsoft.com/office/officeart/2005/8/layout/default"/>
    <dgm:cxn modelId="{7A7C37D5-087D-408F-973D-689E1CCB9714}" srcId="{C203C8DF-48C5-4A56-B480-9CE2A1C991F4}" destId="{47109BE8-147A-4CEA-B58A-DEB27510B668}" srcOrd="1" destOrd="0" parTransId="{39A176CD-7F2C-4EA5-AA54-08A6B572DA12}" sibTransId="{E445B294-30B1-42CE-8AD9-4FB7D03CF044}"/>
    <dgm:cxn modelId="{B6E88040-85DB-4630-AA88-4593760C2E2B}" type="presParOf" srcId="{2AE54CBB-B9AD-4A30-876F-D169278C9DAC}" destId="{A624FA78-D9DE-400F-8746-C90E196C297F}" srcOrd="0" destOrd="0" presId="urn:microsoft.com/office/officeart/2005/8/layout/default"/>
    <dgm:cxn modelId="{49F071AD-3D92-4E07-AA82-C25D7115014C}" type="presParOf" srcId="{2AE54CBB-B9AD-4A30-876F-D169278C9DAC}" destId="{768C3288-D405-42CD-B6A4-115AA9445C3C}" srcOrd="1" destOrd="0" presId="urn:microsoft.com/office/officeart/2005/8/layout/default"/>
    <dgm:cxn modelId="{ECF57DCC-29FC-45E9-B162-C962B8685203}" type="presParOf" srcId="{2AE54CBB-B9AD-4A30-876F-D169278C9DAC}" destId="{4A123635-C4DD-4F80-A4F9-266C54248766}" srcOrd="2" destOrd="0" presId="urn:microsoft.com/office/officeart/2005/8/layout/default"/>
    <dgm:cxn modelId="{69485961-268D-404C-AD22-855808BED584}" type="presParOf" srcId="{2AE54CBB-B9AD-4A30-876F-D169278C9DAC}" destId="{21F3F4EB-320A-4001-ABDF-BF497BF5FEA8}" srcOrd="3" destOrd="0" presId="urn:microsoft.com/office/officeart/2005/8/layout/default"/>
    <dgm:cxn modelId="{4BC5912F-38DC-44AC-B965-52D12398FE90}" type="presParOf" srcId="{2AE54CBB-B9AD-4A30-876F-D169278C9DAC}" destId="{1D3D97AE-18ED-4EC4-AC1E-2711BB2E3E4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0A936-94C3-47D2-8521-BFB4A0DE3547}">
      <dsp:nvSpPr>
        <dsp:cNvPr id="0" name=""/>
        <dsp:cNvSpPr/>
      </dsp:nvSpPr>
      <dsp:spPr>
        <a:xfrm>
          <a:off x="2942" y="1264153"/>
          <a:ext cx="3585234" cy="143409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Локальные</a:t>
          </a:r>
        </a:p>
      </dsp:txBody>
      <dsp:txXfrm>
        <a:off x="719989" y="1264153"/>
        <a:ext cx="2151141" cy="1434093"/>
      </dsp:txXfrm>
    </dsp:sp>
    <dsp:sp modelId="{B1FA8E62-B5A6-404E-A73F-DABF88991E16}">
      <dsp:nvSpPr>
        <dsp:cNvPr id="0" name=""/>
        <dsp:cNvSpPr/>
      </dsp:nvSpPr>
      <dsp:spPr>
        <a:xfrm>
          <a:off x="3229654" y="1264153"/>
          <a:ext cx="3585234" cy="143409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Распределённые</a:t>
          </a:r>
        </a:p>
      </dsp:txBody>
      <dsp:txXfrm>
        <a:off x="3946701" y="1264153"/>
        <a:ext cx="2151141" cy="1434093"/>
      </dsp:txXfrm>
    </dsp:sp>
    <dsp:sp modelId="{DDA95C0A-FBAB-4C9D-B6BC-EDCF432E5402}">
      <dsp:nvSpPr>
        <dsp:cNvPr id="0" name=""/>
        <dsp:cNvSpPr/>
      </dsp:nvSpPr>
      <dsp:spPr>
        <a:xfrm>
          <a:off x="6456365" y="1264153"/>
          <a:ext cx="3585234" cy="143409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Централизованные</a:t>
          </a:r>
        </a:p>
      </dsp:txBody>
      <dsp:txXfrm>
        <a:off x="7173412" y="1264153"/>
        <a:ext cx="2151141" cy="1434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4FA78-D9DE-400F-8746-C90E196C297F}">
      <dsp:nvSpPr>
        <dsp:cNvPr id="0" name=""/>
        <dsp:cNvSpPr/>
      </dsp:nvSpPr>
      <dsp:spPr>
        <a:xfrm>
          <a:off x="0" y="493568"/>
          <a:ext cx="3411681" cy="20470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/>
            <a:t>Загрузка проекта через GitHub</a:t>
          </a:r>
        </a:p>
      </dsp:txBody>
      <dsp:txXfrm>
        <a:off x="0" y="493568"/>
        <a:ext cx="3411681" cy="2047008"/>
      </dsp:txXfrm>
    </dsp:sp>
    <dsp:sp modelId="{4A123635-C4DD-4F80-A4F9-266C54248766}">
      <dsp:nvSpPr>
        <dsp:cNvPr id="0" name=""/>
        <dsp:cNvSpPr/>
      </dsp:nvSpPr>
      <dsp:spPr>
        <a:xfrm>
          <a:off x="3752849" y="493568"/>
          <a:ext cx="3411681" cy="20470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/>
            <a:t>Загрузка проекта через командную строку </a:t>
          </a:r>
          <a:r>
            <a:rPr lang="ru-RU" sz="3100" kern="1200" dirty="0" err="1"/>
            <a:t>Git</a:t>
          </a:r>
          <a:r>
            <a:rPr lang="ru-RU" sz="3100" kern="1200" dirty="0"/>
            <a:t> Bash</a:t>
          </a:r>
        </a:p>
      </dsp:txBody>
      <dsp:txXfrm>
        <a:off x="3752849" y="493568"/>
        <a:ext cx="3411681" cy="2047008"/>
      </dsp:txXfrm>
    </dsp:sp>
    <dsp:sp modelId="{1D3D97AE-18ED-4EC4-AC1E-2711BB2E3E46}">
      <dsp:nvSpPr>
        <dsp:cNvPr id="0" name=""/>
        <dsp:cNvSpPr/>
      </dsp:nvSpPr>
      <dsp:spPr>
        <a:xfrm>
          <a:off x="7505699" y="493568"/>
          <a:ext cx="3411681" cy="20470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/>
            <a:t>Загрузка проекта через </a:t>
          </a:r>
          <a:r>
            <a:rPr lang="ru-RU" sz="3100" kern="1200" dirty="0" err="1">
              <a:latin typeface="Century Gothic"/>
            </a:rPr>
            <a:t>TortoiseGit</a:t>
          </a:r>
          <a:endParaRPr lang="ru-RU" sz="3100" kern="1200" dirty="0">
            <a:latin typeface="Century Gothic"/>
          </a:endParaRPr>
        </a:p>
      </dsp:txBody>
      <dsp:txXfrm>
        <a:off x="7505699" y="493568"/>
        <a:ext cx="3411681" cy="2047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2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9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2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3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1" r:id="rId6"/>
    <p:sldLayoutId id="2147483827" r:id="rId7"/>
    <p:sldLayoutId id="2147483828" r:id="rId8"/>
    <p:sldLayoutId id="2147483829" r:id="rId9"/>
    <p:sldLayoutId id="2147483830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546463B-70A1-43E6-B786-035D36280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357899-FD7C-4ED5-AF43-2CB5A0EE60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E7CA1CD-3006-4F98-A261-9F454B03CD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85231"/>
          </a:xfrm>
          <a:custGeom>
            <a:avLst/>
            <a:gdLst>
              <a:gd name="connsiteX0" fmla="*/ 400 w 12192000"/>
              <a:gd name="connsiteY0" fmla="*/ 0 h 5385231"/>
              <a:gd name="connsiteX1" fmla="*/ 12192000 w 12192000"/>
              <a:gd name="connsiteY1" fmla="*/ 0 h 5385231"/>
              <a:gd name="connsiteX2" fmla="*/ 12192000 w 12192000"/>
              <a:gd name="connsiteY2" fmla="*/ 2227050 h 5385231"/>
              <a:gd name="connsiteX3" fmla="*/ 11930785 w 12192000"/>
              <a:gd name="connsiteY3" fmla="*/ 2227050 h 5385231"/>
              <a:gd name="connsiteX4" fmla="*/ 11930785 w 12192000"/>
              <a:gd name="connsiteY4" fmla="*/ 2227047 h 5385231"/>
              <a:gd name="connsiteX5" fmla="*/ 3759663 w 12192000"/>
              <a:gd name="connsiteY5" fmla="*/ 2227047 h 5385231"/>
              <a:gd name="connsiteX6" fmla="*/ 3759663 w 12192000"/>
              <a:gd name="connsiteY6" fmla="*/ 2229581 h 5385231"/>
              <a:gd name="connsiteX7" fmla="*/ 3658429 w 12192000"/>
              <a:gd name="connsiteY7" fmla="*/ 2227047 h 5385231"/>
              <a:gd name="connsiteX8" fmla="*/ 32453 w 12192000"/>
              <a:gd name="connsiteY8" fmla="*/ 5170296 h 5385231"/>
              <a:gd name="connsiteX9" fmla="*/ 0 w 12192000"/>
              <a:gd name="connsiteY9" fmla="*/ 5385231 h 5385231"/>
              <a:gd name="connsiteX10" fmla="*/ 0 w 12192000"/>
              <a:gd name="connsiteY10" fmla="*/ 626845 h 5385231"/>
              <a:gd name="connsiteX11" fmla="*/ 400 w 12192000"/>
              <a:gd name="connsiteY11" fmla="*/ 626845 h 538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385231">
                <a:moveTo>
                  <a:pt x="400" y="0"/>
                </a:moveTo>
                <a:lnTo>
                  <a:pt x="12192000" y="0"/>
                </a:lnTo>
                <a:lnTo>
                  <a:pt x="12192000" y="2227050"/>
                </a:lnTo>
                <a:lnTo>
                  <a:pt x="11930785" y="2227050"/>
                </a:lnTo>
                <a:lnTo>
                  <a:pt x="11930785" y="2227047"/>
                </a:lnTo>
                <a:lnTo>
                  <a:pt x="3759663" y="2227047"/>
                </a:lnTo>
                <a:lnTo>
                  <a:pt x="3759663" y="2229581"/>
                </a:lnTo>
                <a:lnTo>
                  <a:pt x="3658429" y="2227047"/>
                </a:lnTo>
                <a:cubicBezTo>
                  <a:pt x="1864110" y="2227047"/>
                  <a:pt x="368387" y="3492213"/>
                  <a:pt x="32453" y="5170296"/>
                </a:cubicBezTo>
                <a:lnTo>
                  <a:pt x="0" y="5385231"/>
                </a:lnTo>
                <a:lnTo>
                  <a:pt x="0" y="626845"/>
                </a:lnTo>
                <a:lnTo>
                  <a:pt x="400" y="626845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A2A4FA0-5DA6-44BD-A6DE-055BE1EC5E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7143" y="0"/>
            <a:ext cx="5584856" cy="6858000"/>
          </a:xfrm>
          <a:custGeom>
            <a:avLst/>
            <a:gdLst>
              <a:gd name="connsiteX0" fmla="*/ 0 w 5584856"/>
              <a:gd name="connsiteY0" fmla="*/ 0 h 6858000"/>
              <a:gd name="connsiteX1" fmla="*/ 4365656 w 5584856"/>
              <a:gd name="connsiteY1" fmla="*/ 0 h 6858000"/>
              <a:gd name="connsiteX2" fmla="*/ 5017809 w 5584856"/>
              <a:gd name="connsiteY2" fmla="*/ 0 h 6858000"/>
              <a:gd name="connsiteX3" fmla="*/ 5584856 w 5584856"/>
              <a:gd name="connsiteY3" fmla="*/ 0 h 6858000"/>
              <a:gd name="connsiteX4" fmla="*/ 5584856 w 5584856"/>
              <a:gd name="connsiteY4" fmla="*/ 6858000 h 6858000"/>
              <a:gd name="connsiteX5" fmla="*/ 5017809 w 5584856"/>
              <a:gd name="connsiteY5" fmla="*/ 6858000 h 6858000"/>
              <a:gd name="connsiteX6" fmla="*/ 4365656 w 5584856"/>
              <a:gd name="connsiteY6" fmla="*/ 6858000 h 6858000"/>
              <a:gd name="connsiteX7" fmla="*/ 3487759 w 5584856"/>
              <a:gd name="connsiteY7" fmla="*/ 6858000 h 6858000"/>
              <a:gd name="connsiteX8" fmla="*/ 3487759 w 5584856"/>
              <a:gd name="connsiteY8" fmla="*/ 3674652 h 6858000"/>
              <a:gd name="connsiteX9" fmla="*/ 3491766 w 5584856"/>
              <a:gd name="connsiteY9" fmla="*/ 3516180 h 6858000"/>
              <a:gd name="connsiteX10" fmla="*/ 335095 w 5584856"/>
              <a:gd name="connsiteY10" fmla="*/ 18153 h 6858000"/>
              <a:gd name="connsiteX11" fmla="*/ 0 w 5584856"/>
              <a:gd name="connsiteY11" fmla="*/ 12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84856" h="6858000">
                <a:moveTo>
                  <a:pt x="0" y="0"/>
                </a:moveTo>
                <a:lnTo>
                  <a:pt x="4365656" y="0"/>
                </a:lnTo>
                <a:lnTo>
                  <a:pt x="5017809" y="0"/>
                </a:lnTo>
                <a:lnTo>
                  <a:pt x="5584856" y="0"/>
                </a:lnTo>
                <a:lnTo>
                  <a:pt x="5584856" y="6858000"/>
                </a:lnTo>
                <a:lnTo>
                  <a:pt x="5017809" y="6858000"/>
                </a:lnTo>
                <a:lnTo>
                  <a:pt x="4365656" y="6858000"/>
                </a:lnTo>
                <a:lnTo>
                  <a:pt x="3487759" y="6858000"/>
                </a:lnTo>
                <a:lnTo>
                  <a:pt x="3487759" y="3674652"/>
                </a:lnTo>
                <a:lnTo>
                  <a:pt x="3491766" y="3516180"/>
                </a:lnTo>
                <a:cubicBezTo>
                  <a:pt x="3491766" y="1695618"/>
                  <a:pt x="2108150" y="198217"/>
                  <a:pt x="335095" y="18153"/>
                </a:cubicBezTo>
                <a:lnTo>
                  <a:pt x="0" y="12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50028" y="1715984"/>
            <a:ext cx="7737140" cy="2764216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latin typeface="Century Gothic"/>
              </a:rPr>
              <a:t>Работа в системе контроля версий Git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117" y="5839691"/>
            <a:ext cx="7882247" cy="1029905"/>
          </a:xfrm>
        </p:spPr>
        <p:txBody>
          <a:bodyPr anchor="ctr">
            <a:normAutofit/>
          </a:bodyPr>
          <a:lstStyle/>
          <a:p>
            <a:r>
              <a:rPr lang="ru-RU" b="0" dirty="0">
                <a:solidFill>
                  <a:srgbClr val="FFFFFF"/>
                </a:solidFill>
                <a:latin typeface="Univers"/>
              </a:rPr>
              <a:t>Выполнил студент группы ИС-402, </a:t>
            </a:r>
          </a:p>
          <a:p>
            <a:r>
              <a:rPr lang="ru-RU" b="0" dirty="0" err="1">
                <a:solidFill>
                  <a:srgbClr val="FFFFFF"/>
                </a:solidFill>
                <a:latin typeface="Univers"/>
              </a:rPr>
              <a:t>Титенок</a:t>
            </a:r>
            <a:r>
              <a:rPr lang="ru-RU" b="0" dirty="0">
                <a:solidFill>
                  <a:srgbClr val="FFFFFF"/>
                </a:solidFill>
                <a:latin typeface="Univers"/>
              </a:rPr>
              <a:t>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FFB49-2E53-1AE3-BBAA-C6C5695E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7" y="175032"/>
            <a:ext cx="9914859" cy="1329004"/>
          </a:xfrm>
        </p:spPr>
        <p:txBody>
          <a:bodyPr/>
          <a:lstStyle/>
          <a:p>
            <a:r>
              <a:rPr lang="ru-RU" dirty="0"/>
              <a:t>Способы загрузки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190D7D-2D4B-8C5B-DA9C-BAE20D9C5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1504037"/>
            <a:ext cx="11937623" cy="534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Century Gothic"/>
              </a:rPr>
              <a:t>Наиболее популярные варианты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EDCEEEB3-758A-4E10-B0FE-453E7338FD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076043"/>
              </p:ext>
            </p:extLst>
          </p:nvPr>
        </p:nvGraphicFramePr>
        <p:xfrm>
          <a:off x="498764" y="2611583"/>
          <a:ext cx="10917381" cy="3034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5064993" y="6289964"/>
            <a:ext cx="471776" cy="350982"/>
          </a:xfrm>
          <a:prstGeom prst="actionButtonBackPrevious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6308002" y="6289964"/>
            <a:ext cx="535709" cy="341745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начало 6">
            <a:hlinkClick r:id="" action="ppaction://hlinkshowjump?jump=firstslide" highlightClick="1"/>
          </p:cNvPr>
          <p:cNvSpPr/>
          <p:nvPr/>
        </p:nvSpPr>
        <p:spPr>
          <a:xfrm>
            <a:off x="4442333" y="6289964"/>
            <a:ext cx="544224" cy="350982"/>
          </a:xfrm>
          <a:prstGeom prst="actionButtonBeginning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в конец 7">
            <a:hlinkClick r:id="" action="ppaction://hlinkshowjump?jump=lastslide" highlightClick="1"/>
          </p:cNvPr>
          <p:cNvSpPr/>
          <p:nvPr/>
        </p:nvSpPr>
        <p:spPr>
          <a:xfrm>
            <a:off x="6926405" y="6280727"/>
            <a:ext cx="524669" cy="350982"/>
          </a:xfrm>
          <a:prstGeom prst="actionButtonEnd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домой 8">
            <a:hlinkClick r:id="rId7" action="ppaction://hlinksldjump" highlightClick="1"/>
          </p:cNvPr>
          <p:cNvSpPr/>
          <p:nvPr/>
        </p:nvSpPr>
        <p:spPr>
          <a:xfrm>
            <a:off x="5624945" y="6289965"/>
            <a:ext cx="600363" cy="341745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28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832AA-8CB4-9464-4334-98BB59CA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74" y="147323"/>
            <a:ext cx="9914859" cy="1329004"/>
          </a:xfrm>
        </p:spPr>
        <p:txBody>
          <a:bodyPr/>
          <a:lstStyle/>
          <a:p>
            <a:r>
              <a:rPr lang="ru-RU" dirty="0"/>
              <a:t>Веб-интерфейс </a:t>
            </a:r>
            <a:r>
              <a:rPr lang="ru-RU" dirty="0" err="1"/>
              <a:t>GitHub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41EE8-CFFF-6AA7-4C87-C7373D11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7" y="1379346"/>
            <a:ext cx="11618968" cy="51485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600" dirty="0">
                <a:solidFill>
                  <a:schemeClr val="tx1"/>
                </a:solidFill>
                <a:latin typeface="Century Gothic"/>
              </a:rPr>
              <a:t>Самый простой и быстрый способ сохранения проекта. Для начала необходимо войти в профиль </a:t>
            </a:r>
            <a:r>
              <a:rPr lang="ru-RU" sz="2600" b="1" err="1">
                <a:solidFill>
                  <a:schemeClr val="tx1"/>
                </a:solidFill>
                <a:latin typeface="Century Gothic"/>
              </a:rPr>
              <a:t>GitHub</a:t>
            </a:r>
            <a:r>
              <a:rPr lang="ru-RU" sz="2600" dirty="0">
                <a:solidFill>
                  <a:schemeClr val="tx1"/>
                </a:solidFill>
                <a:latin typeface="Century Gothic"/>
              </a:rPr>
              <a:t>, введя логин и пароль. Далее при нажатии кнопки «Новое» будет доступна функция создания репозитория.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sz="2600" dirty="0">
                <a:solidFill>
                  <a:schemeClr val="tx1"/>
                </a:solidFill>
                <a:latin typeface="Century Gothic"/>
              </a:rPr>
              <a:t>После создания репозитория есть возможность выбрать статус(</a:t>
            </a:r>
            <a:r>
              <a:rPr lang="ru-RU" sz="2600" u="sng" dirty="0">
                <a:solidFill>
                  <a:schemeClr val="tx1"/>
                </a:solidFill>
                <a:latin typeface="Century Gothic"/>
              </a:rPr>
              <a:t>Приватный</a:t>
            </a:r>
            <a:r>
              <a:rPr lang="ru-RU" sz="2600" dirty="0">
                <a:solidFill>
                  <a:schemeClr val="tx1"/>
                </a:solidFill>
                <a:latin typeface="Century Gothic"/>
              </a:rPr>
              <a:t> или </a:t>
            </a:r>
            <a:r>
              <a:rPr lang="ru-RU" sz="2600" u="sng" dirty="0">
                <a:solidFill>
                  <a:schemeClr val="tx1"/>
                </a:solidFill>
                <a:latin typeface="Century Gothic"/>
              </a:rPr>
              <a:t>Общедоступный</a:t>
            </a:r>
            <a:r>
              <a:rPr lang="ru-RU" sz="2600" dirty="0">
                <a:solidFill>
                  <a:schemeClr val="tx1"/>
                </a:solidFill>
                <a:latin typeface="Century Gothic"/>
              </a:rPr>
              <a:t>).</a:t>
            </a:r>
          </a:p>
          <a:p>
            <a:r>
              <a:rPr lang="ru-RU" sz="2600" dirty="0">
                <a:solidFill>
                  <a:schemeClr val="tx1"/>
                </a:solidFill>
                <a:latin typeface="Century Gothic"/>
              </a:rPr>
              <a:t>Далее будет представлена возможность создать новый файл или загрузить уже имеющийся. Для сохранения уже готового проекта необходимо использовать второй вариант</a:t>
            </a:r>
          </a:p>
          <a:p>
            <a:endParaRPr lang="ru-RU" sz="2600" dirty="0">
              <a:solidFill>
                <a:schemeClr val="tx1"/>
              </a:solidFill>
              <a:latin typeface="Century Gothic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5064993" y="6289964"/>
            <a:ext cx="471776" cy="350982"/>
          </a:xfrm>
          <a:prstGeom prst="actionButtonBackPrevious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6308002" y="6289964"/>
            <a:ext cx="535709" cy="341745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firstslide" highlightClick="1"/>
          </p:cNvPr>
          <p:cNvSpPr/>
          <p:nvPr/>
        </p:nvSpPr>
        <p:spPr>
          <a:xfrm>
            <a:off x="4442333" y="6289964"/>
            <a:ext cx="544224" cy="350982"/>
          </a:xfrm>
          <a:prstGeom prst="actionButtonBeginning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конец 6">
            <a:hlinkClick r:id="" action="ppaction://hlinkshowjump?jump=lastslide" highlightClick="1"/>
          </p:cNvPr>
          <p:cNvSpPr/>
          <p:nvPr/>
        </p:nvSpPr>
        <p:spPr>
          <a:xfrm>
            <a:off x="6926405" y="6280727"/>
            <a:ext cx="524669" cy="350982"/>
          </a:xfrm>
          <a:prstGeom prst="actionButtonEnd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5624945" y="6289965"/>
            <a:ext cx="600363" cy="341745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21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B09F67-0226-4836-9B22-AFF94EF63B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6D18FB-3D39-4747-9ED8-42C5DFAB8A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DCDD4D4-ADBD-45B9-944B-E77CC2584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34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EA735-E707-3AFB-2D8D-A86366D1B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22362"/>
            <a:ext cx="3814549" cy="3354104"/>
          </a:xfrm>
        </p:spPr>
        <p:txBody>
          <a:bodyPr>
            <a:normAutofit/>
          </a:bodyPr>
          <a:lstStyle/>
          <a:p>
            <a:r>
              <a:rPr lang="ru-RU" sz="4400">
                <a:solidFill>
                  <a:srgbClr val="FFFFFF"/>
                </a:solidFill>
              </a:rPr>
              <a:t>Веб-интерфейс GitHub</a:t>
            </a:r>
          </a:p>
        </p:txBody>
      </p:sp>
      <p:pic>
        <p:nvPicPr>
          <p:cNvPr id="6" name="Рисунок 5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999A1053-8417-C34D-11AC-B8B9978B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543" y="1914957"/>
            <a:ext cx="5689348" cy="3939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A9814C-F0F7-2E2B-2A9A-E69545E0D587}"/>
              </a:ext>
            </a:extLst>
          </p:cNvPr>
          <p:cNvSpPr txBox="1"/>
          <p:nvPr/>
        </p:nvSpPr>
        <p:spPr>
          <a:xfrm>
            <a:off x="5640622" y="458293"/>
            <a:ext cx="609599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200" dirty="0">
                <a:latin typeface="Century Gothic"/>
              </a:rPr>
              <a:t>После загрузки можно просмотреть готовые файлы и настроить приватный доступ.</a:t>
            </a:r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5064993" y="6289964"/>
            <a:ext cx="471776" cy="350982"/>
          </a:xfrm>
          <a:prstGeom prst="actionButtonBackPrevious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6308002" y="6289964"/>
            <a:ext cx="535709" cy="341745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в начало 9">
            <a:hlinkClick r:id="" action="ppaction://hlinkshowjump?jump=firstslide" highlightClick="1"/>
          </p:cNvPr>
          <p:cNvSpPr/>
          <p:nvPr/>
        </p:nvSpPr>
        <p:spPr>
          <a:xfrm>
            <a:off x="4442333" y="6289964"/>
            <a:ext cx="544224" cy="350982"/>
          </a:xfrm>
          <a:prstGeom prst="actionButtonBeginning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в конец 10">
            <a:hlinkClick r:id="" action="ppaction://hlinkshowjump?jump=lastslide" highlightClick="1"/>
          </p:cNvPr>
          <p:cNvSpPr/>
          <p:nvPr/>
        </p:nvSpPr>
        <p:spPr>
          <a:xfrm>
            <a:off x="6926405" y="6280727"/>
            <a:ext cx="524669" cy="350982"/>
          </a:xfrm>
          <a:prstGeom prst="actionButtonEnd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rId3" action="ppaction://hlinksldjump" highlightClick="1"/>
          </p:cNvPr>
          <p:cNvSpPr/>
          <p:nvPr/>
        </p:nvSpPr>
        <p:spPr>
          <a:xfrm>
            <a:off x="5624945" y="6289965"/>
            <a:ext cx="600363" cy="341745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13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DE11F-3834-988C-0B83-DC3608C5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01" y="175031"/>
            <a:ext cx="9914859" cy="747114"/>
          </a:xfrm>
        </p:spPr>
        <p:txBody>
          <a:bodyPr/>
          <a:lstStyle/>
          <a:p>
            <a:r>
              <a:rPr lang="ru-RU" dirty="0"/>
              <a:t>Командная строка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Bash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B961A-03E5-3FE7-3CAB-33F567FBF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032983"/>
            <a:ext cx="11674387" cy="54949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2200" b="1" err="1">
                <a:solidFill>
                  <a:schemeClr val="tx1"/>
                </a:solidFill>
                <a:latin typeface="Century Gothic"/>
              </a:rPr>
              <a:t>Git</a:t>
            </a:r>
            <a:r>
              <a:rPr lang="ru-RU" sz="2200" b="1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200" b="1" err="1">
                <a:solidFill>
                  <a:schemeClr val="tx1"/>
                </a:solidFill>
                <a:latin typeface="Century Gothic"/>
              </a:rPr>
              <a:t>Bash</a:t>
            </a:r>
            <a:r>
              <a:rPr lang="ru-RU" sz="2200" dirty="0">
                <a:solidFill>
                  <a:schemeClr val="tx1"/>
                </a:solidFill>
                <a:latin typeface="Century Gothic"/>
              </a:rPr>
              <a:t> — это приложение для сред Microsoft Windows, эмулирующее работу командной строки </a:t>
            </a:r>
            <a:r>
              <a:rPr lang="ru-RU" sz="2200" err="1">
                <a:solidFill>
                  <a:schemeClr val="tx1"/>
                </a:solidFill>
                <a:latin typeface="Century Gothic"/>
              </a:rPr>
              <a:t>Git</a:t>
            </a:r>
            <a:endParaRPr lang="ru-RU" sz="2200" dirty="0">
              <a:solidFill>
                <a:schemeClr val="tx1"/>
              </a:solidFill>
              <a:latin typeface="Century Gothic"/>
            </a:endParaRPr>
          </a:p>
          <a:p>
            <a:pPr algn="just"/>
            <a:r>
              <a:rPr lang="ru-RU" sz="2200" dirty="0">
                <a:solidFill>
                  <a:schemeClr val="tx1"/>
                </a:solidFill>
                <a:latin typeface="Century Gothic"/>
              </a:rPr>
              <a:t>Для загрузки проекта на </a:t>
            </a:r>
            <a:r>
              <a:rPr lang="ru-RU" sz="2200" b="1" dirty="0" err="1">
                <a:solidFill>
                  <a:schemeClr val="tx1"/>
                </a:solidFill>
                <a:latin typeface="Century Gothic"/>
              </a:rPr>
              <a:t>GitHub</a:t>
            </a:r>
            <a:r>
              <a:rPr lang="ru-RU" sz="2200" b="1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Century Gothic"/>
              </a:rPr>
              <a:t>необходимо открыть папку проекта через консоль </a:t>
            </a:r>
            <a:r>
              <a:rPr lang="ru-RU" sz="2200" b="1" dirty="0" err="1">
                <a:solidFill>
                  <a:schemeClr val="tx1"/>
                </a:solidFill>
                <a:latin typeface="Century Gothic"/>
              </a:rPr>
              <a:t>GitBash</a:t>
            </a:r>
            <a:r>
              <a:rPr lang="ru-RU" sz="2200" b="1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Century Gothic"/>
              </a:rPr>
              <a:t>и использовать команду </a:t>
            </a:r>
            <a:r>
              <a:rPr lang="ru-RU" sz="2200" u="sng" dirty="0" err="1">
                <a:solidFill>
                  <a:schemeClr val="tx1"/>
                </a:solidFill>
                <a:latin typeface="Century Gothic"/>
              </a:rPr>
              <a:t>git</a:t>
            </a:r>
            <a:r>
              <a:rPr lang="ru-RU" sz="2200" u="sng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200" u="sng" dirty="0" err="1">
                <a:solidFill>
                  <a:schemeClr val="tx1"/>
                </a:solidFill>
                <a:latin typeface="Century Gothic"/>
              </a:rPr>
              <a:t>init</a:t>
            </a:r>
            <a:r>
              <a:rPr lang="ru-RU" sz="2200" dirty="0">
                <a:solidFill>
                  <a:schemeClr val="tx1"/>
                </a:solidFill>
                <a:latin typeface="Century Gothic"/>
              </a:rPr>
              <a:t> для подключения файлов к системе контроля версий</a:t>
            </a:r>
          </a:p>
          <a:p>
            <a:pPr algn="just"/>
            <a:r>
              <a:rPr lang="ru-RU" sz="2200" dirty="0">
                <a:solidFill>
                  <a:schemeClr val="tx1"/>
                </a:solidFill>
                <a:latin typeface="Century Gothic"/>
              </a:rPr>
              <a:t>Далее необходимо связать локальный репозиторий с удалённым, который был заранее создан на </a:t>
            </a:r>
            <a:r>
              <a:rPr lang="ru-RU" sz="2200" b="1" dirty="0" err="1">
                <a:solidFill>
                  <a:schemeClr val="tx1"/>
                </a:solidFill>
                <a:latin typeface="Century Gothic"/>
              </a:rPr>
              <a:t>GitHub</a:t>
            </a:r>
            <a:r>
              <a:rPr lang="ru-RU" sz="2200" dirty="0">
                <a:solidFill>
                  <a:schemeClr val="tx1"/>
                </a:solidFill>
                <a:latin typeface="Century Gothic"/>
              </a:rPr>
              <a:t>. Для этого разделе «Код» необходимо скопировать </a:t>
            </a:r>
            <a:r>
              <a:rPr lang="ru-RU" sz="2200" u="sng" dirty="0">
                <a:solidFill>
                  <a:schemeClr val="tx1"/>
                </a:solidFill>
                <a:latin typeface="Century Gothic"/>
              </a:rPr>
              <a:t>HTTPS ссылку</a:t>
            </a:r>
            <a:r>
              <a:rPr lang="ru-RU" sz="2200" dirty="0">
                <a:solidFill>
                  <a:schemeClr val="tx1"/>
                </a:solidFill>
                <a:latin typeface="Century Gothic"/>
              </a:rPr>
              <a:t> и внести её в </a:t>
            </a:r>
            <a:r>
              <a:rPr lang="ru-RU" sz="2200" b="1" dirty="0" err="1">
                <a:solidFill>
                  <a:schemeClr val="tx1"/>
                </a:solidFill>
                <a:latin typeface="Century Gothic"/>
              </a:rPr>
              <a:t>GitBash</a:t>
            </a:r>
            <a:endParaRPr lang="ru-RU" sz="2200" b="1" dirty="0">
              <a:solidFill>
                <a:schemeClr val="tx1"/>
              </a:solidFill>
              <a:latin typeface="Century Gothic"/>
            </a:endParaRPr>
          </a:p>
          <a:p>
            <a:pPr algn="just"/>
            <a:r>
              <a:rPr lang="ru-RU" sz="2200" dirty="0">
                <a:solidFill>
                  <a:schemeClr val="tx1"/>
                </a:solidFill>
                <a:latin typeface="Century Gothic"/>
              </a:rPr>
              <a:t>  Таким образом получилось связать локальный и удаленный репозитории. После проверки статуса можно создавать </a:t>
            </a:r>
            <a:r>
              <a:rPr lang="ru-RU" sz="2200" u="sng" dirty="0" err="1">
                <a:solidFill>
                  <a:schemeClr val="tx1"/>
                </a:solidFill>
                <a:latin typeface="Century Gothic"/>
              </a:rPr>
              <a:t>commit</a:t>
            </a:r>
            <a:r>
              <a:rPr lang="ru-RU" sz="2200" dirty="0">
                <a:solidFill>
                  <a:schemeClr val="tx1"/>
                </a:solidFill>
                <a:latin typeface="Century Gothic"/>
              </a:rPr>
              <a:t>. Для отправки изменений локального репозитория в </a:t>
            </a:r>
            <a:r>
              <a:rPr lang="ru-RU" sz="2200" dirty="0" err="1">
                <a:solidFill>
                  <a:schemeClr val="tx1"/>
                </a:solidFill>
                <a:latin typeface="Century Gothic"/>
              </a:rPr>
              <a:t>Git</a:t>
            </a:r>
            <a:r>
              <a:rPr lang="ru-RU" sz="2200" dirty="0">
                <a:solidFill>
                  <a:schemeClr val="tx1"/>
                </a:solidFill>
                <a:latin typeface="Century Gothic"/>
              </a:rPr>
              <a:t> используется команда </a:t>
            </a:r>
            <a:r>
              <a:rPr lang="ru-RU" sz="2200" b="1" dirty="0" err="1">
                <a:solidFill>
                  <a:schemeClr val="tx1"/>
                </a:solidFill>
                <a:latin typeface="Century Gothic"/>
              </a:rPr>
              <a:t>git</a:t>
            </a:r>
            <a:r>
              <a:rPr lang="ru-RU" sz="2200" b="1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200" b="1" dirty="0" err="1">
                <a:solidFill>
                  <a:schemeClr val="tx1"/>
                </a:solidFill>
                <a:latin typeface="Century Gothic"/>
              </a:rPr>
              <a:t>push</a:t>
            </a:r>
            <a:r>
              <a:rPr lang="ru-RU" sz="2200" b="1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200" b="1" dirty="0" err="1">
                <a:solidFill>
                  <a:schemeClr val="tx1"/>
                </a:solidFill>
                <a:latin typeface="Century Gothic"/>
              </a:rPr>
              <a:t>origin</a:t>
            </a:r>
            <a:r>
              <a:rPr lang="ru-RU" sz="2200" b="1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200" b="1" dirty="0" err="1">
                <a:solidFill>
                  <a:schemeClr val="tx1"/>
                </a:solidFill>
                <a:latin typeface="Century Gothic"/>
              </a:rPr>
              <a:t>master</a:t>
            </a:r>
          </a:p>
          <a:p>
            <a:endParaRPr lang="ru-RU" sz="220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5064993" y="6289964"/>
            <a:ext cx="471776" cy="350982"/>
          </a:xfrm>
          <a:prstGeom prst="actionButtonBackPrevious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6308002" y="6289964"/>
            <a:ext cx="535709" cy="341745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firstslide" highlightClick="1"/>
          </p:cNvPr>
          <p:cNvSpPr/>
          <p:nvPr/>
        </p:nvSpPr>
        <p:spPr>
          <a:xfrm>
            <a:off x="4442333" y="6289964"/>
            <a:ext cx="544224" cy="350982"/>
          </a:xfrm>
          <a:prstGeom prst="actionButtonBeginning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конец 6">
            <a:hlinkClick r:id="" action="ppaction://hlinkshowjump?jump=lastslide" highlightClick="1"/>
          </p:cNvPr>
          <p:cNvSpPr/>
          <p:nvPr/>
        </p:nvSpPr>
        <p:spPr>
          <a:xfrm>
            <a:off x="6926405" y="6280727"/>
            <a:ext cx="524669" cy="350982"/>
          </a:xfrm>
          <a:prstGeom prst="actionButtonEnd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5624945" y="6289965"/>
            <a:ext cx="600363" cy="341745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75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AB65D3DA-DB4B-411D-A7AA-214B7CCDDC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97EE1032-0446-4780-BB30-27AE77616A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754" y="4350224"/>
            <a:ext cx="12207753" cy="2529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A35FAFD0-54FE-4EEA-8212-180B5B5D3F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753" y="4350224"/>
            <a:ext cx="12207753" cy="2529561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17">
            <a:extLst>
              <a:ext uri="{FF2B5EF4-FFF2-40B4-BE49-F238E27FC236}">
                <a16:creationId xmlns:a16="http://schemas.microsoft.com/office/drawing/2014/main" id="{4ACCBECF-20B0-4F18-8FD2-DA5E82AB3D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755" y="4350225"/>
            <a:ext cx="9108074" cy="2536385"/>
          </a:xfrm>
          <a:custGeom>
            <a:avLst/>
            <a:gdLst>
              <a:gd name="connsiteX0" fmla="*/ 0 w 9108074"/>
              <a:gd name="connsiteY0" fmla="*/ 0 h 2536385"/>
              <a:gd name="connsiteX1" fmla="*/ 1774120 w 9108074"/>
              <a:gd name="connsiteY1" fmla="*/ 0 h 2536385"/>
              <a:gd name="connsiteX2" fmla="*/ 3862043 w 9108074"/>
              <a:gd name="connsiteY2" fmla="*/ 0 h 2536385"/>
              <a:gd name="connsiteX3" fmla="*/ 6665734 w 9108074"/>
              <a:gd name="connsiteY3" fmla="*/ 0 h 2536385"/>
              <a:gd name="connsiteX4" fmla="*/ 6912337 w 9108074"/>
              <a:gd name="connsiteY4" fmla="*/ 23016 h 2536385"/>
              <a:gd name="connsiteX5" fmla="*/ 9108074 w 9108074"/>
              <a:gd name="connsiteY5" fmla="*/ 2515032 h 2536385"/>
              <a:gd name="connsiteX6" fmla="*/ 9107087 w 9108074"/>
              <a:gd name="connsiteY6" fmla="*/ 2536385 h 2536385"/>
              <a:gd name="connsiteX7" fmla="*/ 0 w 9108074"/>
              <a:gd name="connsiteY7" fmla="*/ 2536385 h 253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8074" h="2536385">
                <a:moveTo>
                  <a:pt x="0" y="0"/>
                </a:moveTo>
                <a:lnTo>
                  <a:pt x="1774120" y="0"/>
                </a:lnTo>
                <a:lnTo>
                  <a:pt x="3862043" y="0"/>
                </a:lnTo>
                <a:lnTo>
                  <a:pt x="6665734" y="0"/>
                </a:lnTo>
                <a:lnTo>
                  <a:pt x="6912337" y="23016"/>
                </a:lnTo>
                <a:cubicBezTo>
                  <a:pt x="8145650" y="151293"/>
                  <a:pt x="9108074" y="1218052"/>
                  <a:pt x="9108074" y="2515032"/>
                </a:cubicBezTo>
                <a:lnTo>
                  <a:pt x="9107087" y="2536385"/>
                </a:lnTo>
                <a:lnTo>
                  <a:pt x="0" y="2536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461CC-DDEA-5ED2-F7C2-AD800708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935806"/>
            <a:ext cx="7472149" cy="1411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Командная строка Git Bash</a:t>
            </a:r>
          </a:p>
        </p:txBody>
      </p:sp>
      <p:pic>
        <p:nvPicPr>
          <p:cNvPr id="4" name="Объект 3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A132982-99DC-A999-E0AC-621A9400B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679" t="10653" r="266" b="1879"/>
          <a:stretch/>
        </p:blipFill>
        <p:spPr>
          <a:xfrm>
            <a:off x="787507" y="433260"/>
            <a:ext cx="3933061" cy="3408786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CE746E2-89E6-FF0F-1862-8FDBF0C12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10" y="1102060"/>
            <a:ext cx="6662374" cy="2491760"/>
          </a:xfrm>
          <a:prstGeom prst="rect">
            <a:avLst/>
          </a:prstGeom>
        </p:spPr>
      </p:pic>
      <p:sp>
        <p:nvSpPr>
          <p:cNvPr id="10" name="Управляющая кнопка: назад 9">
            <a:hlinkClick r:id="" action="ppaction://hlinkshowjump?jump=previousslide" highlightClick="1"/>
          </p:cNvPr>
          <p:cNvSpPr/>
          <p:nvPr/>
        </p:nvSpPr>
        <p:spPr>
          <a:xfrm>
            <a:off x="5064993" y="6289964"/>
            <a:ext cx="471776" cy="350982"/>
          </a:xfrm>
          <a:prstGeom prst="actionButtonBackPrevious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алее 10">
            <a:hlinkClick r:id="" action="ppaction://hlinkshowjump?jump=nextslide" highlightClick="1"/>
          </p:cNvPr>
          <p:cNvSpPr/>
          <p:nvPr/>
        </p:nvSpPr>
        <p:spPr>
          <a:xfrm>
            <a:off x="6308002" y="6289964"/>
            <a:ext cx="535709" cy="341745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в начало 11">
            <a:hlinkClick r:id="" action="ppaction://hlinkshowjump?jump=firstslide" highlightClick="1"/>
          </p:cNvPr>
          <p:cNvSpPr/>
          <p:nvPr/>
        </p:nvSpPr>
        <p:spPr>
          <a:xfrm>
            <a:off x="4442333" y="6289964"/>
            <a:ext cx="544224" cy="350982"/>
          </a:xfrm>
          <a:prstGeom prst="actionButtonBeginning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в конец 12">
            <a:hlinkClick r:id="" action="ppaction://hlinkshowjump?jump=lastslide" highlightClick="1"/>
          </p:cNvPr>
          <p:cNvSpPr/>
          <p:nvPr/>
        </p:nvSpPr>
        <p:spPr>
          <a:xfrm>
            <a:off x="6926405" y="6280727"/>
            <a:ext cx="524669" cy="350982"/>
          </a:xfrm>
          <a:prstGeom prst="actionButtonEnd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домой 13">
            <a:hlinkClick r:id="rId4" action="ppaction://hlinksldjump" highlightClick="1"/>
          </p:cNvPr>
          <p:cNvSpPr/>
          <p:nvPr/>
        </p:nvSpPr>
        <p:spPr>
          <a:xfrm>
            <a:off x="5624945" y="6289965"/>
            <a:ext cx="600363" cy="341745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65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56D80-767E-5367-15CC-CDF43B1E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10" y="175031"/>
            <a:ext cx="9901005" cy="982641"/>
          </a:xfrm>
        </p:spPr>
        <p:txBody>
          <a:bodyPr/>
          <a:lstStyle/>
          <a:p>
            <a:r>
              <a:rPr lang="ru-RU" dirty="0" err="1"/>
              <a:t>TortioseGit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0B585-EA44-8134-9A5E-EFEA8245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1337783"/>
            <a:ext cx="10663005" cy="52732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200" b="1" err="1">
                <a:solidFill>
                  <a:schemeClr val="tx1"/>
                </a:solidFill>
                <a:latin typeface="Century Gothic"/>
              </a:rPr>
              <a:t>TortoiseGit</a:t>
            </a:r>
            <a:r>
              <a:rPr lang="ru-RU" sz="2200" b="1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Century Gothic"/>
              </a:rPr>
              <a:t>- это графическая оболочка </a:t>
            </a:r>
            <a:r>
              <a:rPr lang="ru-RU" sz="2200" b="1" err="1">
                <a:solidFill>
                  <a:schemeClr val="tx1"/>
                </a:solidFill>
                <a:latin typeface="Century Gothic"/>
              </a:rPr>
              <a:t>Git</a:t>
            </a:r>
            <a:r>
              <a:rPr lang="ru-RU" sz="2200" b="1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Century Gothic"/>
              </a:rPr>
              <a:t>для </a:t>
            </a:r>
            <a:r>
              <a:rPr lang="ru-RU" sz="2200" u="sng" dirty="0">
                <a:solidFill>
                  <a:schemeClr val="tx1"/>
                </a:solidFill>
                <a:latin typeface="Century Gothic"/>
              </a:rPr>
              <a:t>Windows </a:t>
            </a:r>
            <a:r>
              <a:rPr lang="ru-RU" sz="2200" dirty="0">
                <a:solidFill>
                  <a:schemeClr val="tx1"/>
                </a:solidFill>
                <a:latin typeface="Century Gothic"/>
              </a:rPr>
              <a:t>с множеством приложений, облегчающих работу с системой контроля версий.</a:t>
            </a:r>
          </a:p>
          <a:p>
            <a:r>
              <a:rPr lang="ru-RU" sz="2200" dirty="0">
                <a:solidFill>
                  <a:schemeClr val="tx1"/>
                </a:solidFill>
                <a:latin typeface="Century Gothic"/>
              </a:rPr>
              <a:t>Для инициализации репозитория необходимо перейти в папку с проектом и вызвать контекстное меню. Далее необходимо выбрать «</a:t>
            </a:r>
            <a:r>
              <a:rPr lang="ru-RU" sz="2200" i="1" err="1">
                <a:solidFill>
                  <a:schemeClr val="tx1"/>
                </a:solidFill>
                <a:latin typeface="Century Gothic"/>
              </a:rPr>
              <a:t>Git</a:t>
            </a:r>
            <a:r>
              <a:rPr lang="ru-RU" sz="2200" i="1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200" i="1" err="1">
                <a:solidFill>
                  <a:schemeClr val="tx1"/>
                </a:solidFill>
                <a:latin typeface="Century Gothic"/>
              </a:rPr>
              <a:t>Create</a:t>
            </a:r>
            <a:r>
              <a:rPr lang="ru-RU" sz="2200" i="1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200" i="1" err="1">
                <a:solidFill>
                  <a:schemeClr val="tx1"/>
                </a:solidFill>
                <a:latin typeface="Century Gothic"/>
              </a:rPr>
              <a:t>repository</a:t>
            </a:r>
            <a:r>
              <a:rPr lang="ru-RU" sz="2200" i="1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200" i="1" err="1">
                <a:solidFill>
                  <a:schemeClr val="tx1"/>
                </a:solidFill>
                <a:latin typeface="Century Gothic"/>
              </a:rPr>
              <a:t>here</a:t>
            </a:r>
            <a:r>
              <a:rPr lang="ru-RU" sz="2200" dirty="0">
                <a:solidFill>
                  <a:schemeClr val="tx1"/>
                </a:solidFill>
                <a:latin typeface="Century Gothic"/>
              </a:rPr>
              <a:t>» и согласиться с условиями.</a:t>
            </a:r>
          </a:p>
          <a:p>
            <a:r>
              <a:rPr lang="ru-RU" sz="2200" dirty="0">
                <a:solidFill>
                  <a:schemeClr val="tx1"/>
                </a:solidFill>
                <a:latin typeface="Century Gothic"/>
              </a:rPr>
              <a:t>Затем появится возможность добавить файлы проекта. Для этого необходимо выбрать «</a:t>
            </a:r>
            <a:r>
              <a:rPr lang="ru-RU" sz="2200" u="sng" err="1">
                <a:solidFill>
                  <a:schemeClr val="tx1"/>
                </a:solidFill>
                <a:latin typeface="Century Gothic"/>
              </a:rPr>
              <a:t>TortoiseGit</a:t>
            </a:r>
            <a:r>
              <a:rPr lang="ru-RU" sz="2200" u="sng" dirty="0">
                <a:solidFill>
                  <a:schemeClr val="tx1"/>
                </a:solidFill>
                <a:latin typeface="Century Gothic"/>
              </a:rPr>
              <a:t> -&gt; </a:t>
            </a:r>
            <a:r>
              <a:rPr lang="ru-RU" sz="2200" u="sng" err="1">
                <a:solidFill>
                  <a:schemeClr val="tx1"/>
                </a:solidFill>
                <a:latin typeface="Century Gothic"/>
              </a:rPr>
              <a:t>Add</a:t>
            </a:r>
            <a:r>
              <a:rPr lang="ru-RU" sz="2200" u="sng" dirty="0">
                <a:solidFill>
                  <a:schemeClr val="tx1"/>
                </a:solidFill>
                <a:latin typeface="Century Gothic"/>
              </a:rPr>
              <a:t>...</a:t>
            </a:r>
            <a:r>
              <a:rPr lang="ru-RU" sz="2200" dirty="0">
                <a:solidFill>
                  <a:schemeClr val="tx1"/>
                </a:solidFill>
                <a:latin typeface="Century Gothic"/>
              </a:rPr>
              <a:t>» и в открывшемся окне выбрать файлы проекта, которые нужно добавить в локальный репозиторий. </a:t>
            </a:r>
          </a:p>
          <a:p>
            <a:r>
              <a:rPr lang="ru-RU" sz="2200" dirty="0">
                <a:solidFill>
                  <a:schemeClr val="tx1"/>
                </a:solidFill>
                <a:latin typeface="Century Gothic"/>
              </a:rPr>
              <a:t>Для того, чтобы связать удалённый и локальный репозитории необходимо в настройках прописать путь к удалённому репозиторию, после чего загрузка проекта на </a:t>
            </a:r>
            <a:r>
              <a:rPr lang="ru-RU" sz="2200" b="1" dirty="0" err="1">
                <a:solidFill>
                  <a:schemeClr val="tx1"/>
                </a:solidFill>
                <a:latin typeface="Century Gothic"/>
              </a:rPr>
              <a:t>Git</a:t>
            </a:r>
            <a:r>
              <a:rPr lang="ru-RU" sz="2200" b="1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Century Gothic"/>
              </a:rPr>
              <a:t>будет окончена.</a:t>
            </a:r>
          </a:p>
          <a:p>
            <a:endParaRPr lang="ru-RU" sz="220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5064993" y="6289964"/>
            <a:ext cx="471776" cy="350982"/>
          </a:xfrm>
          <a:prstGeom prst="actionButtonBackPrevious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6308002" y="6289964"/>
            <a:ext cx="535709" cy="341745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firstslide" highlightClick="1"/>
          </p:cNvPr>
          <p:cNvSpPr/>
          <p:nvPr/>
        </p:nvSpPr>
        <p:spPr>
          <a:xfrm>
            <a:off x="4442333" y="6289964"/>
            <a:ext cx="544224" cy="350982"/>
          </a:xfrm>
          <a:prstGeom prst="actionButtonBeginning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конец 6">
            <a:hlinkClick r:id="" action="ppaction://hlinkshowjump?jump=lastslide" highlightClick="1"/>
          </p:cNvPr>
          <p:cNvSpPr/>
          <p:nvPr/>
        </p:nvSpPr>
        <p:spPr>
          <a:xfrm>
            <a:off x="6926405" y="6280727"/>
            <a:ext cx="524669" cy="350982"/>
          </a:xfrm>
          <a:prstGeom prst="actionButtonEnd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5624945" y="6289965"/>
            <a:ext cx="600363" cy="341745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56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B485BE-DD8B-405F-B305-94642971A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0CA1F-42C5-4D63-9AAC-3D6001BDC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1320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FAD185-4C4F-46DE-A971-9B49475F20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7898" y="0"/>
            <a:ext cx="6023986" cy="6858000"/>
          </a:xfrm>
          <a:custGeom>
            <a:avLst/>
            <a:gdLst>
              <a:gd name="connsiteX0" fmla="*/ 0 w 12192000"/>
              <a:gd name="connsiteY0" fmla="*/ 6854090 h 6858000"/>
              <a:gd name="connsiteX1" fmla="*/ 6168014 w 12192000"/>
              <a:gd name="connsiteY1" fmla="*/ 6854090 h 6858000"/>
              <a:gd name="connsiteX2" fmla="*/ 6322645 w 12192000"/>
              <a:gd name="connsiteY2" fmla="*/ 6858000 h 6858000"/>
              <a:gd name="connsiteX3" fmla="*/ 0 w 12192000"/>
              <a:gd name="connsiteY3" fmla="*/ 6858000 h 6858000"/>
              <a:gd name="connsiteX4" fmla="*/ 6477289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6322645 w 12192000"/>
              <a:gd name="connsiteY7" fmla="*/ 6858000 h 6858000"/>
              <a:gd name="connsiteX8" fmla="*/ 9753600 w 12192000"/>
              <a:gd name="connsiteY8" fmla="*/ 3427045 h 6858000"/>
              <a:gd name="connsiteX9" fmla="*/ 6499201 w 12192000"/>
              <a:gd name="connsiteY9" fmla="*/ 554 h 6858000"/>
              <a:gd name="connsiteX0" fmla="*/ 0 w 12192000"/>
              <a:gd name="connsiteY0" fmla="*/ 6858000 h 6858000"/>
              <a:gd name="connsiteX1" fmla="*/ 6168014 w 12192000"/>
              <a:gd name="connsiteY1" fmla="*/ 6854090 h 6858000"/>
              <a:gd name="connsiteX2" fmla="*/ 6322645 w 12192000"/>
              <a:gd name="connsiteY2" fmla="*/ 6858000 h 6858000"/>
              <a:gd name="connsiteX3" fmla="*/ 0 w 12192000"/>
              <a:gd name="connsiteY3" fmla="*/ 6858000 h 6858000"/>
              <a:gd name="connsiteX4" fmla="*/ 6477289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6322645 w 12192000"/>
              <a:gd name="connsiteY7" fmla="*/ 6858000 h 6858000"/>
              <a:gd name="connsiteX8" fmla="*/ 9753600 w 12192000"/>
              <a:gd name="connsiteY8" fmla="*/ 3427045 h 6858000"/>
              <a:gd name="connsiteX9" fmla="*/ 6499201 w 12192000"/>
              <a:gd name="connsiteY9" fmla="*/ 554 h 6858000"/>
              <a:gd name="connsiteX10" fmla="*/ 6477289 w 12192000"/>
              <a:gd name="connsiteY10" fmla="*/ 0 h 6858000"/>
              <a:gd name="connsiteX0" fmla="*/ 154631 w 6023986"/>
              <a:gd name="connsiteY0" fmla="*/ 6858000 h 6858000"/>
              <a:gd name="connsiteX1" fmla="*/ 0 w 6023986"/>
              <a:gd name="connsiteY1" fmla="*/ 6854090 h 6858000"/>
              <a:gd name="connsiteX2" fmla="*/ 154631 w 6023986"/>
              <a:gd name="connsiteY2" fmla="*/ 6858000 h 6858000"/>
              <a:gd name="connsiteX3" fmla="*/ 309275 w 6023986"/>
              <a:gd name="connsiteY3" fmla="*/ 0 h 6858000"/>
              <a:gd name="connsiteX4" fmla="*/ 6023986 w 6023986"/>
              <a:gd name="connsiteY4" fmla="*/ 0 h 6858000"/>
              <a:gd name="connsiteX5" fmla="*/ 6023986 w 6023986"/>
              <a:gd name="connsiteY5" fmla="*/ 6858000 h 6858000"/>
              <a:gd name="connsiteX6" fmla="*/ 154631 w 6023986"/>
              <a:gd name="connsiteY6" fmla="*/ 6858000 h 6858000"/>
              <a:gd name="connsiteX7" fmla="*/ 3585586 w 6023986"/>
              <a:gd name="connsiteY7" fmla="*/ 3427045 h 6858000"/>
              <a:gd name="connsiteX8" fmla="*/ 331187 w 6023986"/>
              <a:gd name="connsiteY8" fmla="*/ 554 h 6858000"/>
              <a:gd name="connsiteX9" fmla="*/ 309275 w 602398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23986" h="6858000">
                <a:moveTo>
                  <a:pt x="154631" y="6858000"/>
                </a:moveTo>
                <a:lnTo>
                  <a:pt x="0" y="6854090"/>
                </a:lnTo>
                <a:lnTo>
                  <a:pt x="154631" y="6858000"/>
                </a:lnTo>
                <a:close/>
                <a:moveTo>
                  <a:pt x="309275" y="0"/>
                </a:moveTo>
                <a:lnTo>
                  <a:pt x="6023986" y="0"/>
                </a:lnTo>
                <a:lnTo>
                  <a:pt x="6023986" y="6858000"/>
                </a:lnTo>
                <a:lnTo>
                  <a:pt x="154631" y="6858000"/>
                </a:lnTo>
                <a:cubicBezTo>
                  <a:pt x="2049495" y="6858000"/>
                  <a:pt x="3585586" y="5321909"/>
                  <a:pt x="3585586" y="3427045"/>
                </a:cubicBezTo>
                <a:cubicBezTo>
                  <a:pt x="3585586" y="1591396"/>
                  <a:pt x="2144001" y="92446"/>
                  <a:pt x="331187" y="554"/>
                </a:cubicBezTo>
                <a:lnTo>
                  <a:pt x="309275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4DA9C-AAEC-9912-B074-31F5589C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90600"/>
            <a:ext cx="5759355" cy="30289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TortoiseGit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51AD8B1B-95DB-C550-C1FF-C6F663283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495" b="-1"/>
          <a:stretch/>
        </p:blipFill>
        <p:spPr>
          <a:xfrm>
            <a:off x="7199260" y="3422083"/>
            <a:ext cx="4998850" cy="344235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C15B67A-8363-0A1D-5016-E04F570EA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70" b="3"/>
          <a:stretch/>
        </p:blipFill>
        <p:spPr>
          <a:xfrm>
            <a:off x="7185890" y="-6927"/>
            <a:ext cx="5012220" cy="3429000"/>
          </a:xfrm>
          <a:prstGeom prst="rect">
            <a:avLst/>
          </a:prstGeom>
        </p:spPr>
      </p:pic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4738504" y="6330129"/>
            <a:ext cx="471776" cy="350982"/>
          </a:xfrm>
          <a:prstGeom prst="actionButtonBackPrevious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алее 10">
            <a:hlinkClick r:id="" action="ppaction://hlinkshowjump?jump=nextslide" highlightClick="1"/>
          </p:cNvPr>
          <p:cNvSpPr/>
          <p:nvPr/>
        </p:nvSpPr>
        <p:spPr>
          <a:xfrm>
            <a:off x="5981513" y="6330129"/>
            <a:ext cx="535709" cy="341745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в начало 12">
            <a:hlinkClick r:id="" action="ppaction://hlinkshowjump?jump=firstslide" highlightClick="1"/>
          </p:cNvPr>
          <p:cNvSpPr/>
          <p:nvPr/>
        </p:nvSpPr>
        <p:spPr>
          <a:xfrm>
            <a:off x="4115844" y="6330129"/>
            <a:ext cx="544224" cy="350982"/>
          </a:xfrm>
          <a:prstGeom prst="actionButtonBeginning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в конец 14">
            <a:hlinkClick r:id="" action="ppaction://hlinkshowjump?jump=lastslide" highlightClick="1"/>
          </p:cNvPr>
          <p:cNvSpPr/>
          <p:nvPr/>
        </p:nvSpPr>
        <p:spPr>
          <a:xfrm>
            <a:off x="6599916" y="6320892"/>
            <a:ext cx="524669" cy="350982"/>
          </a:xfrm>
          <a:prstGeom prst="actionButtonEnd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правляющая кнопка: домой 16">
            <a:hlinkClick r:id="rId4" action="ppaction://hlinksldjump" highlightClick="1"/>
          </p:cNvPr>
          <p:cNvSpPr/>
          <p:nvPr/>
        </p:nvSpPr>
        <p:spPr>
          <a:xfrm>
            <a:off x="5298456" y="6330130"/>
            <a:ext cx="600363" cy="341745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77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9DB5D3-4B63-4FD1-BA37-8EBACA587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650669-C083-4D8C-BC61-0EE74F1CC5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8" y="0"/>
            <a:ext cx="7875323" cy="6853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14C731-4700-4E5F-92C1-54F9C83FB5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8624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D900F-158C-1C86-004A-3EAD4EA1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685800"/>
            <a:ext cx="3340392" cy="5486400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Содержание</a:t>
            </a: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6C151D7-1FA6-4D02-9CDD-5C3205DB2B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904573" y="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  <a:gd name="connsiteX0" fmla="*/ 2532276 w 5963231"/>
              <a:gd name="connsiteY0" fmla="*/ 6861910 h 6861910"/>
              <a:gd name="connsiteX1" fmla="*/ 0 w 5963231"/>
              <a:gd name="connsiteY1" fmla="*/ 6858000 h 6861910"/>
              <a:gd name="connsiteX2" fmla="*/ 0 w 5963231"/>
              <a:gd name="connsiteY2" fmla="*/ 0 h 6861910"/>
              <a:gd name="connsiteX3" fmla="*/ 2532276 w 5963231"/>
              <a:gd name="connsiteY3" fmla="*/ 0 h 6861910"/>
              <a:gd name="connsiteX4" fmla="*/ 2547568 w 5963231"/>
              <a:gd name="connsiteY4" fmla="*/ 0 h 6861910"/>
              <a:gd name="connsiteX5" fmla="*/ 2547568 w 5963231"/>
              <a:gd name="connsiteY5" fmla="*/ 387 h 6861910"/>
              <a:gd name="connsiteX6" fmla="*/ 2708832 w 5963231"/>
              <a:gd name="connsiteY6" fmla="*/ 4464 h 6861910"/>
              <a:gd name="connsiteX7" fmla="*/ 5963231 w 5963231"/>
              <a:gd name="connsiteY7" fmla="*/ 3430955 h 6861910"/>
              <a:gd name="connsiteX8" fmla="*/ 2532276 w 5963231"/>
              <a:gd name="connsiteY8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8968CB-570B-DF4A-5F3E-23E410E9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36" y="616527"/>
            <a:ext cx="6096000" cy="54911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200" dirty="0">
                <a:solidFill>
                  <a:schemeClr val="tx1"/>
                </a:solidFill>
                <a:latin typeface="Century Gothic"/>
                <a:hlinkClick r:id="rId2" action="ppaction://hlinksldjump"/>
              </a:rPr>
              <a:t>О системе контроля версий </a:t>
            </a:r>
            <a:r>
              <a:rPr lang="ru-RU" sz="2200" dirty="0" err="1">
                <a:solidFill>
                  <a:schemeClr val="tx1"/>
                </a:solidFill>
                <a:latin typeface="Century Gothic"/>
                <a:hlinkClick r:id="rId2" action="ppaction://hlinksldjump"/>
              </a:rPr>
              <a:t>Git</a:t>
            </a:r>
            <a:endParaRPr lang="ru-RU" sz="2200" dirty="0">
              <a:solidFill>
                <a:schemeClr val="tx1"/>
              </a:solidFill>
              <a:latin typeface="Century Gothic"/>
            </a:endParaRPr>
          </a:p>
          <a:p>
            <a:r>
              <a:rPr lang="ru-RU" sz="2200" dirty="0">
                <a:solidFill>
                  <a:schemeClr val="tx1"/>
                </a:solidFill>
                <a:latin typeface="Century Gothic"/>
                <a:hlinkClick r:id="rId3" action="ppaction://hlinksldjump"/>
              </a:rPr>
              <a:t>Виды систем контроля версий</a:t>
            </a:r>
            <a:endParaRPr lang="ru-RU" sz="2200" dirty="0">
              <a:solidFill>
                <a:schemeClr val="tx1"/>
              </a:solidFill>
              <a:latin typeface="Century Gothic"/>
            </a:endParaRPr>
          </a:p>
          <a:p>
            <a:r>
              <a:rPr lang="ru-RU" sz="2200" dirty="0">
                <a:solidFill>
                  <a:schemeClr val="tx1"/>
                </a:solidFill>
                <a:latin typeface="Century Gothic"/>
                <a:hlinkClick r:id="rId4" action="ppaction://hlinksldjump"/>
              </a:rPr>
              <a:t>Локальные</a:t>
            </a:r>
            <a:endParaRPr lang="ru-RU" sz="2200" dirty="0">
              <a:solidFill>
                <a:schemeClr val="tx1"/>
              </a:solidFill>
              <a:latin typeface="Century Gothic"/>
            </a:endParaRPr>
          </a:p>
          <a:p>
            <a:r>
              <a:rPr lang="ru-RU" sz="2200" dirty="0">
                <a:solidFill>
                  <a:schemeClr val="tx1"/>
                </a:solidFill>
                <a:latin typeface="Century Gothic"/>
                <a:hlinkClick r:id="rId5" action="ppaction://hlinksldjump"/>
              </a:rPr>
              <a:t>Распределённые</a:t>
            </a:r>
            <a:endParaRPr lang="ru-RU" sz="2200" dirty="0">
              <a:solidFill>
                <a:schemeClr val="tx1"/>
              </a:solidFill>
              <a:latin typeface="Century Gothic"/>
            </a:endParaRPr>
          </a:p>
          <a:p>
            <a:r>
              <a:rPr lang="ru-RU" sz="2200" dirty="0">
                <a:solidFill>
                  <a:schemeClr val="tx1"/>
                </a:solidFill>
                <a:latin typeface="Century Gothic"/>
                <a:hlinkClick r:id="rId6" action="ppaction://hlinksldjump"/>
              </a:rPr>
              <a:t>Централизированные</a:t>
            </a:r>
            <a:endParaRPr lang="ru-RU" sz="2200" dirty="0">
              <a:solidFill>
                <a:schemeClr val="tx1"/>
              </a:solidFill>
              <a:latin typeface="Century Gothic"/>
            </a:endParaRPr>
          </a:p>
          <a:p>
            <a:r>
              <a:rPr lang="ru-RU" sz="2200" dirty="0">
                <a:solidFill>
                  <a:schemeClr val="tx1"/>
                </a:solidFill>
                <a:latin typeface="Century Gothic"/>
                <a:hlinkClick r:id="rId7" action="ppaction://hlinksldjump"/>
              </a:rPr>
              <a:t>Система контроля версий </a:t>
            </a:r>
            <a:r>
              <a:rPr lang="ru-RU" sz="2200" dirty="0" err="1">
                <a:solidFill>
                  <a:schemeClr val="tx1"/>
                </a:solidFill>
                <a:latin typeface="Century Gothic"/>
                <a:hlinkClick r:id="rId7" action="ppaction://hlinksldjump"/>
              </a:rPr>
              <a:t>Git</a:t>
            </a:r>
            <a:endParaRPr lang="ru-RU" sz="2200" dirty="0">
              <a:solidFill>
                <a:schemeClr val="tx1"/>
              </a:solidFill>
              <a:latin typeface="Century Gothic"/>
            </a:endParaRPr>
          </a:p>
          <a:p>
            <a:r>
              <a:rPr lang="ru-RU" sz="2200" dirty="0">
                <a:solidFill>
                  <a:schemeClr val="tx1"/>
                </a:solidFill>
                <a:latin typeface="Century Gothic"/>
                <a:hlinkClick r:id="rId8" action="ppaction://hlinksldjump"/>
              </a:rPr>
              <a:t>Принцип работы </a:t>
            </a:r>
            <a:r>
              <a:rPr lang="ru-RU" sz="2200" dirty="0" err="1">
                <a:solidFill>
                  <a:schemeClr val="tx1"/>
                </a:solidFill>
                <a:latin typeface="Century Gothic"/>
                <a:hlinkClick r:id="rId8" action="ppaction://hlinksldjump"/>
              </a:rPr>
              <a:t>Git</a:t>
            </a:r>
            <a:endParaRPr lang="ru-RU" sz="2200" dirty="0">
              <a:solidFill>
                <a:schemeClr val="tx1"/>
              </a:solidFill>
              <a:latin typeface="Century Gothic"/>
            </a:endParaRPr>
          </a:p>
          <a:p>
            <a:r>
              <a:rPr lang="ru-RU" sz="2200" dirty="0">
                <a:solidFill>
                  <a:schemeClr val="tx1"/>
                </a:solidFill>
                <a:latin typeface="Century Gothic"/>
                <a:hlinkClick r:id="rId9" action="ppaction://hlinksldjump"/>
              </a:rPr>
              <a:t>Способы загрузи проекта</a:t>
            </a:r>
            <a:endParaRPr lang="ru-RU" sz="2200" dirty="0">
              <a:solidFill>
                <a:schemeClr val="tx1"/>
              </a:solidFill>
              <a:latin typeface="Century Gothic"/>
            </a:endParaRPr>
          </a:p>
          <a:p>
            <a:r>
              <a:rPr lang="ru-RU" sz="2200" dirty="0">
                <a:solidFill>
                  <a:schemeClr val="tx1"/>
                </a:solidFill>
                <a:latin typeface="Century Gothic"/>
                <a:hlinkClick r:id="rId10" action="ppaction://hlinksldjump"/>
              </a:rPr>
              <a:t>Веб-интерфейс </a:t>
            </a:r>
            <a:r>
              <a:rPr lang="ru-RU" sz="2200" dirty="0" err="1">
                <a:solidFill>
                  <a:schemeClr val="tx1"/>
                </a:solidFill>
                <a:latin typeface="Century Gothic"/>
                <a:hlinkClick r:id="rId10" action="ppaction://hlinksldjump"/>
              </a:rPr>
              <a:t>GitHub</a:t>
            </a:r>
            <a:endParaRPr lang="ru-RU" sz="2200" dirty="0">
              <a:solidFill>
                <a:schemeClr val="tx1"/>
              </a:solidFill>
              <a:latin typeface="Century Gothic"/>
            </a:endParaRPr>
          </a:p>
          <a:p>
            <a:r>
              <a:rPr lang="ru-RU" sz="2200" dirty="0">
                <a:solidFill>
                  <a:schemeClr val="tx1"/>
                </a:solidFill>
                <a:latin typeface="Century Gothic"/>
                <a:hlinkClick r:id="rId11" action="ppaction://hlinksldjump"/>
              </a:rPr>
              <a:t>Командная строка </a:t>
            </a:r>
            <a:r>
              <a:rPr lang="ru-RU" sz="2200" dirty="0" err="1">
                <a:solidFill>
                  <a:schemeClr val="tx1"/>
                </a:solidFill>
                <a:latin typeface="Century Gothic"/>
                <a:hlinkClick r:id="rId11" action="ppaction://hlinksldjump"/>
              </a:rPr>
              <a:t>Git</a:t>
            </a:r>
            <a:r>
              <a:rPr lang="ru-RU" sz="2200" dirty="0">
                <a:solidFill>
                  <a:schemeClr val="tx1"/>
                </a:solidFill>
                <a:latin typeface="Century Gothic"/>
                <a:hlinkClick r:id="rId11" action="ppaction://hlinksldjump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Century Gothic"/>
                <a:hlinkClick r:id="rId11" action="ppaction://hlinksldjump"/>
              </a:rPr>
              <a:t>Bash</a:t>
            </a:r>
            <a:endParaRPr lang="ru-RU" sz="2200" dirty="0">
              <a:solidFill>
                <a:schemeClr val="tx1"/>
              </a:solidFill>
              <a:latin typeface="Century Gothic"/>
            </a:endParaRPr>
          </a:p>
          <a:p>
            <a:r>
              <a:rPr lang="ru-RU" sz="2200" dirty="0" err="1">
                <a:solidFill>
                  <a:schemeClr val="tx1"/>
                </a:solidFill>
                <a:latin typeface="Century Gothic"/>
                <a:hlinkClick r:id="rId12" action="ppaction://hlinksldjump"/>
              </a:rPr>
              <a:t>TortoiseGit</a:t>
            </a:r>
            <a:endParaRPr lang="ru-RU" sz="2200" dirty="0">
              <a:solidFill>
                <a:schemeClr val="tx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384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D6B6A-5D6A-9EEF-9396-5472D6F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/>
              <a:t>О системе контроля версий </a:t>
            </a:r>
            <a:r>
              <a:rPr lang="ru-RU" dirty="0" err="1"/>
              <a:t>Git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B18D6-B2D2-F924-659B-62B17EFA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5135" y="1474727"/>
            <a:ext cx="4721730" cy="823912"/>
          </a:xfrm>
        </p:spPr>
        <p:txBody>
          <a:bodyPr/>
          <a:lstStyle/>
          <a:p>
            <a:r>
              <a:rPr lang="ru-RU" dirty="0"/>
              <a:t>Система контроля версий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8249F7-A673-088E-29E3-D846B2DA76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Century Gothic"/>
              </a:rPr>
              <a:t>Это система, записывающая изменения в файл или набор файлов в течение времени и позволяющая вернуться позже к определённой версии.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AF1F6D-6486-007B-689F-E7BCB3F36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0818" y="2635622"/>
            <a:ext cx="5183188" cy="3554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dirty="0" err="1">
                <a:solidFill>
                  <a:schemeClr val="tx1"/>
                </a:solidFill>
                <a:latin typeface="Century Gothic"/>
              </a:rPr>
              <a:t>Git</a:t>
            </a:r>
            <a:r>
              <a:rPr lang="ru-RU" sz="2200" dirty="0">
                <a:solidFill>
                  <a:schemeClr val="tx1"/>
                </a:solidFill>
                <a:latin typeface="Century Gothic"/>
              </a:rPr>
              <a:t> сохраняет файлы разных версий. Если в новой версии какой-либо файл не менялся, то сохраняет ссылку на предыдущую версию файла</a:t>
            </a:r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5064993" y="6289964"/>
            <a:ext cx="471776" cy="350982"/>
          </a:xfrm>
          <a:prstGeom prst="actionButtonBackPrevious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6308002" y="6289964"/>
            <a:ext cx="535709" cy="341745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в начало 7">
            <a:hlinkClick r:id="" action="ppaction://hlinkshowjump?jump=firstslide" highlightClick="1"/>
          </p:cNvPr>
          <p:cNvSpPr/>
          <p:nvPr/>
        </p:nvSpPr>
        <p:spPr>
          <a:xfrm>
            <a:off x="4442333" y="6289964"/>
            <a:ext cx="544224" cy="350982"/>
          </a:xfrm>
          <a:prstGeom prst="actionButtonBeginning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в конец 8">
            <a:hlinkClick r:id="" action="ppaction://hlinkshowjump?jump=lastslide" highlightClick="1"/>
          </p:cNvPr>
          <p:cNvSpPr/>
          <p:nvPr/>
        </p:nvSpPr>
        <p:spPr>
          <a:xfrm>
            <a:off x="6926405" y="6280727"/>
            <a:ext cx="524669" cy="350982"/>
          </a:xfrm>
          <a:prstGeom prst="actionButtonEnd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домой 9">
            <a:hlinkClick r:id="rId2" action="ppaction://hlinksldjump" highlightClick="1"/>
          </p:cNvPr>
          <p:cNvSpPr/>
          <p:nvPr/>
        </p:nvSpPr>
        <p:spPr>
          <a:xfrm>
            <a:off x="5624945" y="6289965"/>
            <a:ext cx="600363" cy="341745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77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A0B0F3-4BE3-414F-BF92-563F722B1F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544EC4-1768-4207-B2BF-E806799528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4B67C-1F33-FA7A-DAD0-9ECA86A5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4497"/>
            <a:ext cx="9753600" cy="123952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Виды систем контроля версий</a:t>
            </a:r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BC894546-731F-63B2-1078-412249FA6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797800"/>
              </p:ext>
            </p:extLst>
          </p:nvPr>
        </p:nvGraphicFramePr>
        <p:xfrm>
          <a:off x="1080656" y="2431473"/>
          <a:ext cx="10044543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Управляющая кнопка: назад 14">
            <a:hlinkClick r:id="" action="ppaction://hlinkshowjump?jump=previousslide" highlightClick="1"/>
          </p:cNvPr>
          <p:cNvSpPr/>
          <p:nvPr/>
        </p:nvSpPr>
        <p:spPr>
          <a:xfrm>
            <a:off x="5064993" y="6289964"/>
            <a:ext cx="471776" cy="350982"/>
          </a:xfrm>
          <a:prstGeom prst="actionButtonBackPrevious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Управляющая кнопка: далее 15">
            <a:hlinkClick r:id="" action="ppaction://hlinkshowjump?jump=nextslide" highlightClick="1"/>
          </p:cNvPr>
          <p:cNvSpPr/>
          <p:nvPr/>
        </p:nvSpPr>
        <p:spPr>
          <a:xfrm>
            <a:off x="6308002" y="6289964"/>
            <a:ext cx="535709" cy="341745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правляющая кнопка: в начало 16">
            <a:hlinkClick r:id="" action="ppaction://hlinkshowjump?jump=firstslide" highlightClick="1"/>
          </p:cNvPr>
          <p:cNvSpPr/>
          <p:nvPr/>
        </p:nvSpPr>
        <p:spPr>
          <a:xfrm>
            <a:off x="4442333" y="6289964"/>
            <a:ext cx="544224" cy="350982"/>
          </a:xfrm>
          <a:prstGeom prst="actionButtonBeginning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в конец 17">
            <a:hlinkClick r:id="" action="ppaction://hlinkshowjump?jump=lastslide" highlightClick="1"/>
          </p:cNvPr>
          <p:cNvSpPr/>
          <p:nvPr/>
        </p:nvSpPr>
        <p:spPr>
          <a:xfrm>
            <a:off x="6926405" y="6280727"/>
            <a:ext cx="524669" cy="350982"/>
          </a:xfrm>
          <a:prstGeom prst="actionButtonEnd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домой 18">
            <a:hlinkClick r:id="rId7" action="ppaction://hlinksldjump" highlightClick="1"/>
          </p:cNvPr>
          <p:cNvSpPr/>
          <p:nvPr/>
        </p:nvSpPr>
        <p:spPr>
          <a:xfrm>
            <a:off x="5624945" y="6289965"/>
            <a:ext cx="600363" cy="341745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18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272216-7419-4C87-AB03-82E0DA38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865473-2487-49BF-B479-E5B2413C9B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50D0A8-258B-4E43-A736-771FE6E31F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244" y="9095"/>
            <a:ext cx="4698757" cy="2110772"/>
          </a:xfrm>
          <a:custGeom>
            <a:avLst/>
            <a:gdLst>
              <a:gd name="connsiteX0" fmla="*/ 2240247 w 4698757"/>
              <a:gd name="connsiteY0" fmla="*/ 0 h 2110772"/>
              <a:gd name="connsiteX1" fmla="*/ 4698757 w 4698757"/>
              <a:gd name="connsiteY1" fmla="*/ 0 h 2110772"/>
              <a:gd name="connsiteX2" fmla="*/ 4698757 w 4698757"/>
              <a:gd name="connsiteY2" fmla="*/ 2110772 h 2110772"/>
              <a:gd name="connsiteX3" fmla="*/ 2260357 w 4698757"/>
              <a:gd name="connsiteY3" fmla="*/ 2110772 h 2110772"/>
              <a:gd name="connsiteX4" fmla="*/ 0 w 4698757"/>
              <a:gd name="connsiteY4" fmla="*/ 2110772 h 2110772"/>
              <a:gd name="connsiteX5" fmla="*/ 62244 w 4698757"/>
              <a:gd name="connsiteY5" fmla="*/ 2107629 h 2110772"/>
              <a:gd name="connsiteX6" fmla="*/ 2223877 w 4698757"/>
              <a:gd name="connsiteY6" fmla="*/ 116926 h 211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8757" h="2110772">
                <a:moveTo>
                  <a:pt x="2240247" y="0"/>
                </a:moveTo>
                <a:lnTo>
                  <a:pt x="4698757" y="0"/>
                </a:lnTo>
                <a:lnTo>
                  <a:pt x="4698757" y="2110772"/>
                </a:lnTo>
                <a:lnTo>
                  <a:pt x="2260357" y="2110772"/>
                </a:lnTo>
                <a:lnTo>
                  <a:pt x="0" y="2110772"/>
                </a:lnTo>
                <a:lnTo>
                  <a:pt x="62244" y="2107629"/>
                </a:lnTo>
                <a:cubicBezTo>
                  <a:pt x="1149736" y="1997188"/>
                  <a:pt x="2027291" y="1176609"/>
                  <a:pt x="2223877" y="116926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28737-D3AD-3587-B806-66788F4E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8609"/>
            <a:ext cx="12205853" cy="11086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err="1">
                <a:solidFill>
                  <a:srgbClr val="FFFFFF"/>
                </a:solidFill>
              </a:rPr>
              <a:t>Локальные</a:t>
            </a:r>
            <a:endParaRPr lang="ru-RU" err="1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DEF1DE-7457-2B38-4064-3F6B73A3F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818" y="2593087"/>
            <a:ext cx="6629400" cy="3376057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Одной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из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наиболее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известных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VCS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такого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типа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является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rcs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(Revision Control System).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Утилита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основана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на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работе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с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наборами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патчей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между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парами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версий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которые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хранятся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в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специальном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формате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на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диске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Она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позволяет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пересоздать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любой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файл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на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любой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момент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времени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последовательно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накладывая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entury Gothic"/>
              </a:rPr>
              <a:t>патчи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. </a:t>
            </a:r>
          </a:p>
        </p:txBody>
      </p:sp>
      <p:pic>
        <p:nvPicPr>
          <p:cNvPr id="6" name="Рисунок 5" descr="Изображение выглядит как текст, снимок экрана, дисплей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D2EB690-BE34-1B5B-FF48-4D2939AA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63" y="2442016"/>
            <a:ext cx="3927309" cy="3866421"/>
          </a:xfrm>
          <a:prstGeom prst="rect">
            <a:avLst/>
          </a:prstGeom>
        </p:spPr>
      </p:pic>
      <p:sp>
        <p:nvSpPr>
          <p:cNvPr id="14" name="Управляющая кнопка: назад 13">
            <a:hlinkClick r:id="" action="ppaction://hlinkshowjump?jump=previousslide" highlightClick="1"/>
          </p:cNvPr>
          <p:cNvSpPr/>
          <p:nvPr/>
        </p:nvSpPr>
        <p:spPr>
          <a:xfrm>
            <a:off x="5064993" y="6289964"/>
            <a:ext cx="471776" cy="350982"/>
          </a:xfrm>
          <a:prstGeom prst="actionButtonBackPrevious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далее 14">
            <a:hlinkClick r:id="" action="ppaction://hlinkshowjump?jump=nextslide" highlightClick="1"/>
          </p:cNvPr>
          <p:cNvSpPr/>
          <p:nvPr/>
        </p:nvSpPr>
        <p:spPr>
          <a:xfrm>
            <a:off x="6308002" y="6289964"/>
            <a:ext cx="535709" cy="341745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Управляющая кнопка: в начало 15">
            <a:hlinkClick r:id="" action="ppaction://hlinkshowjump?jump=firstslide" highlightClick="1"/>
          </p:cNvPr>
          <p:cNvSpPr/>
          <p:nvPr/>
        </p:nvSpPr>
        <p:spPr>
          <a:xfrm>
            <a:off x="4442333" y="6289964"/>
            <a:ext cx="544224" cy="350982"/>
          </a:xfrm>
          <a:prstGeom prst="actionButtonBeginning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правляющая кнопка: в конец 16">
            <a:hlinkClick r:id="" action="ppaction://hlinkshowjump?jump=lastslide" highlightClick="1"/>
          </p:cNvPr>
          <p:cNvSpPr/>
          <p:nvPr/>
        </p:nvSpPr>
        <p:spPr>
          <a:xfrm>
            <a:off x="6926405" y="6280727"/>
            <a:ext cx="524669" cy="350982"/>
          </a:xfrm>
          <a:prstGeom prst="actionButtonEnd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домой 17">
            <a:hlinkClick r:id="rId3" action="ppaction://hlinksldjump" highlightClick="1"/>
          </p:cNvPr>
          <p:cNvSpPr/>
          <p:nvPr/>
        </p:nvSpPr>
        <p:spPr>
          <a:xfrm>
            <a:off x="5624945" y="6289965"/>
            <a:ext cx="600363" cy="341745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63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0A24E-0222-11AC-185A-4FF48017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15" y="263236"/>
            <a:ext cx="4749655" cy="976746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Распределённые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9254A6-4A99-7F6E-5E6D-9D52036A6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897" y="1988128"/>
            <a:ext cx="5636345" cy="47536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200" dirty="0">
                <a:solidFill>
                  <a:schemeClr val="tx1"/>
                </a:solidFill>
              </a:rPr>
              <a:t>В таких системах как </a:t>
            </a:r>
            <a:r>
              <a:rPr lang="ru-RU" sz="2200" b="1" err="1">
                <a:solidFill>
                  <a:schemeClr val="tx1"/>
                </a:solidFill>
              </a:rPr>
              <a:t>Git</a:t>
            </a:r>
            <a:r>
              <a:rPr lang="ru-RU" sz="2200" b="1" dirty="0">
                <a:solidFill>
                  <a:schemeClr val="tx1"/>
                </a:solidFill>
              </a:rPr>
              <a:t>, </a:t>
            </a:r>
            <a:r>
              <a:rPr lang="ru-RU" sz="2200" b="1" err="1">
                <a:solidFill>
                  <a:schemeClr val="tx1"/>
                </a:solidFill>
              </a:rPr>
              <a:t>Mercurial</a:t>
            </a:r>
            <a:r>
              <a:rPr lang="ru-RU" sz="2200" dirty="0">
                <a:solidFill>
                  <a:schemeClr val="tx1"/>
                </a:solidFill>
              </a:rPr>
              <a:t> клиенты не просто выгружают последние версии файлов, а полностью копируют репозиторий. При этом можно выделить центральный репозиторий, в который будут отправляться изменения из локальных и с ним же эти локальные репозитории будут синхронизироваться.</a:t>
            </a:r>
          </a:p>
        </p:txBody>
      </p: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5023F34-955F-1DDB-ED6A-87EBF1CDC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" r="649" b="-242"/>
          <a:stretch/>
        </p:blipFill>
        <p:spPr>
          <a:xfrm>
            <a:off x="6419273" y="263236"/>
            <a:ext cx="4211560" cy="5743790"/>
          </a:xfrm>
          <a:prstGeom prst="rect">
            <a:avLst/>
          </a:prstGeom>
        </p:spPr>
      </p:pic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5064993" y="6289964"/>
            <a:ext cx="471776" cy="350982"/>
          </a:xfrm>
          <a:prstGeom prst="actionButtonBackPrevious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6308002" y="6289964"/>
            <a:ext cx="535709" cy="341745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в начало 7">
            <a:hlinkClick r:id="" action="ppaction://hlinkshowjump?jump=firstslide" highlightClick="1"/>
          </p:cNvPr>
          <p:cNvSpPr/>
          <p:nvPr/>
        </p:nvSpPr>
        <p:spPr>
          <a:xfrm>
            <a:off x="4442333" y="6289964"/>
            <a:ext cx="544224" cy="350982"/>
          </a:xfrm>
          <a:prstGeom prst="actionButtonBeginning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в конец 8">
            <a:hlinkClick r:id="" action="ppaction://hlinkshowjump?jump=lastslide" highlightClick="1"/>
          </p:cNvPr>
          <p:cNvSpPr/>
          <p:nvPr/>
        </p:nvSpPr>
        <p:spPr>
          <a:xfrm>
            <a:off x="6926405" y="6280727"/>
            <a:ext cx="524669" cy="350982"/>
          </a:xfrm>
          <a:prstGeom prst="actionButtonEnd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домой 9">
            <a:hlinkClick r:id="rId3" action="ppaction://hlinksldjump" highlightClick="1"/>
          </p:cNvPr>
          <p:cNvSpPr/>
          <p:nvPr/>
        </p:nvSpPr>
        <p:spPr>
          <a:xfrm>
            <a:off x="5624945" y="6289965"/>
            <a:ext cx="600363" cy="341745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05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FF30AE3-5A36-4C87-A232-1BB2380AE7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5B5FF-E13A-45B8-AE8F-C24F2DD7DC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A23B282-46D3-4D08-AA8B-B34C55AD4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42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309C63A-BB43-4695-A368-9B4D722F1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5FA47-B3BC-BEF6-BAD1-EF948F81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459"/>
            <a:ext cx="9914859" cy="1291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Централизированные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A702BB-E98A-E455-0E85-ADAAA3C47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309" y="2683600"/>
            <a:ext cx="5721928" cy="3410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entury Gothic"/>
              </a:rPr>
              <a:t>В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таких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системах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,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например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Apache Subversion (SVN),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есть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центральный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сервер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,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на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котором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хранятся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все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файлы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под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версионным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контролем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, и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ряд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клиентов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,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которые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получают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копии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файлов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из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Century Gothic"/>
              </a:rPr>
              <a:t>него</a:t>
            </a:r>
            <a:r>
              <a:rPr lang="en-US" sz="2200" dirty="0">
                <a:solidFill>
                  <a:schemeClr val="tx1"/>
                </a:solidFill>
                <a:latin typeface="Century Gothic"/>
              </a:rPr>
              <a:t>.</a:t>
            </a:r>
            <a:endParaRPr lang="ru-RU" sz="220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5" name="Объект 4" descr="Изображение выглядит как текст, снимок экрана, дисплей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D03E523-ACE5-84BE-15E9-54CCE3EA16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0473" y="2414457"/>
            <a:ext cx="4723245" cy="3797491"/>
          </a:xfrm>
          <a:prstGeom prst="rect">
            <a:avLst/>
          </a:prstGeom>
        </p:spPr>
      </p:pic>
      <p:sp>
        <p:nvSpPr>
          <p:cNvPr id="11" name="Управляющая кнопка: назад 10">
            <a:hlinkClick r:id="" action="ppaction://hlinkshowjump?jump=previousslide" highlightClick="1"/>
          </p:cNvPr>
          <p:cNvSpPr/>
          <p:nvPr/>
        </p:nvSpPr>
        <p:spPr>
          <a:xfrm>
            <a:off x="5064993" y="6289964"/>
            <a:ext cx="471776" cy="350982"/>
          </a:xfrm>
          <a:prstGeom prst="actionButtonBackPrevious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далее 12">
            <a:hlinkClick r:id="" action="ppaction://hlinkshowjump?jump=nextslide" highlightClick="1"/>
          </p:cNvPr>
          <p:cNvSpPr/>
          <p:nvPr/>
        </p:nvSpPr>
        <p:spPr>
          <a:xfrm>
            <a:off x="6308002" y="6289964"/>
            <a:ext cx="535709" cy="341745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в начало 14">
            <a:hlinkClick r:id="" action="ppaction://hlinkshowjump?jump=firstslide" highlightClick="1"/>
          </p:cNvPr>
          <p:cNvSpPr/>
          <p:nvPr/>
        </p:nvSpPr>
        <p:spPr>
          <a:xfrm>
            <a:off x="4442333" y="6289964"/>
            <a:ext cx="544224" cy="350982"/>
          </a:xfrm>
          <a:prstGeom prst="actionButtonBeginning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правляющая кнопка: в конец 16">
            <a:hlinkClick r:id="" action="ppaction://hlinkshowjump?jump=lastslide" highlightClick="1"/>
          </p:cNvPr>
          <p:cNvSpPr/>
          <p:nvPr/>
        </p:nvSpPr>
        <p:spPr>
          <a:xfrm>
            <a:off x="6926405" y="6280727"/>
            <a:ext cx="524669" cy="350982"/>
          </a:xfrm>
          <a:prstGeom prst="actionButtonEnd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домой 18">
            <a:hlinkClick r:id="rId3" action="ppaction://hlinksldjump" highlightClick="1"/>
          </p:cNvPr>
          <p:cNvSpPr/>
          <p:nvPr/>
        </p:nvSpPr>
        <p:spPr>
          <a:xfrm>
            <a:off x="5624945" y="6289965"/>
            <a:ext cx="600363" cy="341745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5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E20FD-242D-1328-0186-5467DBD7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0988"/>
            <a:ext cx="9344578" cy="11564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Система контроля версий </a:t>
            </a:r>
            <a:r>
              <a:rPr lang="ru-RU">
                <a:solidFill>
                  <a:srgbClr val="FFFFFF"/>
                </a:solidFill>
              </a:rPr>
              <a:t>Git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A0A808-8063-0E3A-41BB-B71F4F39B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" y="2593074"/>
            <a:ext cx="6961367" cy="42579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chemeClr val="tx1"/>
                </a:solidFill>
              </a:rPr>
              <a:t>Преимущества: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ea typeface="+mn-lt"/>
                <a:cs typeface="+mn-lt"/>
              </a:rPr>
              <a:t>• Скорость 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ea typeface="+mn-lt"/>
                <a:cs typeface="+mn-lt"/>
              </a:rPr>
              <a:t>• Понятная архитектура 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ea typeface="+mn-lt"/>
                <a:cs typeface="+mn-lt"/>
              </a:rPr>
              <a:t>• Хорошая поддержка нелинейной разработки 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ea typeface="+mn-lt"/>
                <a:cs typeface="+mn-lt"/>
              </a:rPr>
              <a:t>• Полная децентрализация 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ea typeface="+mn-lt"/>
                <a:cs typeface="+mn-lt"/>
              </a:rPr>
              <a:t>• Возможность эффективного управления большими проектами (ядро Linux)</a:t>
            </a:r>
            <a:endParaRPr lang="ru-RU" sz="2200">
              <a:solidFill>
                <a:schemeClr val="tx1"/>
              </a:solidFill>
            </a:endParaRPr>
          </a:p>
        </p:txBody>
      </p:sp>
      <p:pic>
        <p:nvPicPr>
          <p:cNvPr id="5" name="Рисунок 4" descr="Изображение выглядит как текст, логотип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14A4563-EF2B-2139-C45A-3C6FDAE12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73" r="22460" b="-338"/>
          <a:stretch/>
        </p:blipFill>
        <p:spPr>
          <a:xfrm>
            <a:off x="8001808" y="2593075"/>
            <a:ext cx="2589185" cy="3583888"/>
          </a:xfrm>
          <a:prstGeom prst="rect">
            <a:avLst/>
          </a:prstGeom>
        </p:spPr>
      </p:pic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5064993" y="6289964"/>
            <a:ext cx="471776" cy="350982"/>
          </a:xfrm>
          <a:prstGeom prst="actionButtonBackPrevious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6308002" y="6289964"/>
            <a:ext cx="535709" cy="341745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в начало 9">
            <a:hlinkClick r:id="" action="ppaction://hlinkshowjump?jump=firstslide" highlightClick="1"/>
          </p:cNvPr>
          <p:cNvSpPr/>
          <p:nvPr/>
        </p:nvSpPr>
        <p:spPr>
          <a:xfrm>
            <a:off x="4442333" y="6289964"/>
            <a:ext cx="544224" cy="350982"/>
          </a:xfrm>
          <a:prstGeom prst="actionButtonBeginning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в конец 10">
            <a:hlinkClick r:id="" action="ppaction://hlinkshowjump?jump=lastslide" highlightClick="1"/>
          </p:cNvPr>
          <p:cNvSpPr/>
          <p:nvPr/>
        </p:nvSpPr>
        <p:spPr>
          <a:xfrm>
            <a:off x="6926405" y="6280727"/>
            <a:ext cx="524669" cy="350982"/>
          </a:xfrm>
          <a:prstGeom prst="actionButtonEnd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rId3" action="ppaction://hlinksldjump" highlightClick="1"/>
          </p:cNvPr>
          <p:cNvSpPr/>
          <p:nvPr/>
        </p:nvSpPr>
        <p:spPr>
          <a:xfrm>
            <a:off x="5624945" y="6289965"/>
            <a:ext cx="600363" cy="341745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71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74EBBD-8E06-4E83-B0A2-75BB23875F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0CCE1B-689A-4430-B79E-977B226F31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26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DC33EC-086D-4551-A7B9-520718C139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1741" y="3249454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E6E1EF9-BCA8-4087-A0A6-3B1D576DE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83790" y="3249455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9B259-292B-4D04-A642-8B6CAA42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4" y="131617"/>
            <a:ext cx="4086677" cy="67194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</a:rPr>
              <a:t>Принцип работы </a:t>
            </a:r>
            <a:r>
              <a:rPr lang="ru-RU" err="1">
                <a:solidFill>
                  <a:srgbClr val="FFFFFF"/>
                </a:solidFill>
              </a:rPr>
              <a:t>Git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BB97FA-9552-2686-D142-9C86ED6D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255" y="505691"/>
            <a:ext cx="7162799" cy="58513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Когда файл добавляется для отслеживания в </a:t>
            </a:r>
            <a:r>
              <a:rPr lang="ru-RU" sz="2200" b="1" err="1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Git</a:t>
            </a:r>
            <a:r>
              <a:rPr lang="ru-RU" sz="2200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, он сжимается с помощью алгоритма сжатия</a:t>
            </a:r>
            <a:r>
              <a:rPr lang="ru-RU" sz="2200" b="1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ru-RU" sz="2200" b="1" err="1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zlib</a:t>
            </a:r>
            <a:r>
              <a:rPr lang="ru-RU" sz="2200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. Результат </a:t>
            </a:r>
            <a:r>
              <a:rPr lang="ru-RU" sz="2200" err="1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хэшируется</a:t>
            </a:r>
            <a:r>
              <a:rPr lang="ru-RU" sz="2200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 с помощью хэш-функции </a:t>
            </a:r>
            <a:r>
              <a:rPr lang="ru-RU" sz="2200" b="1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SHA-1</a:t>
            </a:r>
            <a:r>
              <a:rPr lang="ru-RU" sz="2200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. Этот уникальный хэш соответствует содержимому в этом файле. </a:t>
            </a:r>
            <a:r>
              <a:rPr lang="ru-RU" sz="2200" b="1" err="1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Git</a:t>
            </a:r>
            <a:r>
              <a:rPr lang="ru-RU" sz="2200" b="1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хранит его в базе объектов, которая находится в скрытой папке .</a:t>
            </a:r>
            <a:r>
              <a:rPr lang="ru-RU" sz="2200" b="1" err="1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git</a:t>
            </a:r>
            <a:r>
              <a:rPr lang="ru-RU" sz="2200" b="1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/</a:t>
            </a:r>
            <a:r>
              <a:rPr lang="ru-RU" sz="2200" b="1" err="1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objects</a:t>
            </a:r>
            <a:r>
              <a:rPr lang="ru-RU" sz="2200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. Имя файла это сгенерированный хэш, а файл содержит сжатый контент.</a:t>
            </a:r>
            <a:endParaRPr lang="ru-RU" sz="2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5064993" y="6289964"/>
            <a:ext cx="471776" cy="350982"/>
          </a:xfrm>
          <a:prstGeom prst="actionButtonBackPrevious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алее 10">
            <a:hlinkClick r:id="" action="ppaction://hlinkshowjump?jump=nextslide" highlightClick="1"/>
          </p:cNvPr>
          <p:cNvSpPr/>
          <p:nvPr/>
        </p:nvSpPr>
        <p:spPr>
          <a:xfrm>
            <a:off x="6308002" y="6289964"/>
            <a:ext cx="535709" cy="341745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в начало 12">
            <a:hlinkClick r:id="" action="ppaction://hlinkshowjump?jump=firstslide" highlightClick="1"/>
          </p:cNvPr>
          <p:cNvSpPr/>
          <p:nvPr/>
        </p:nvSpPr>
        <p:spPr>
          <a:xfrm>
            <a:off x="4442333" y="6289964"/>
            <a:ext cx="544224" cy="350982"/>
          </a:xfrm>
          <a:prstGeom prst="actionButtonBeginning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в конец 14">
            <a:hlinkClick r:id="" action="ppaction://hlinkshowjump?jump=lastslide" highlightClick="1"/>
          </p:cNvPr>
          <p:cNvSpPr/>
          <p:nvPr/>
        </p:nvSpPr>
        <p:spPr>
          <a:xfrm>
            <a:off x="6926405" y="6280727"/>
            <a:ext cx="524669" cy="350982"/>
          </a:xfrm>
          <a:prstGeom prst="actionButtonEnd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Управляющая кнопка: домой 15">
            <a:hlinkClick r:id="rId2" action="ppaction://hlinksldjump" highlightClick="1"/>
          </p:cNvPr>
          <p:cNvSpPr/>
          <p:nvPr/>
        </p:nvSpPr>
        <p:spPr>
          <a:xfrm>
            <a:off x="5624945" y="6289965"/>
            <a:ext cx="600363" cy="341745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514696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645</Words>
  <Application>Microsoft Office PowerPoint</Application>
  <PresentationFormat>Широкоэкранный</PresentationFormat>
  <Paragraphs>63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Arial Nova Light</vt:lpstr>
      <vt:lpstr>Century Gothic</vt:lpstr>
      <vt:lpstr>Elephant</vt:lpstr>
      <vt:lpstr>Univers</vt:lpstr>
      <vt:lpstr>ModOverlayVTI</vt:lpstr>
      <vt:lpstr>Работа в системе контроля версий Git</vt:lpstr>
      <vt:lpstr>Содержание</vt:lpstr>
      <vt:lpstr>О системе контроля версий Git</vt:lpstr>
      <vt:lpstr>Виды систем контроля версий</vt:lpstr>
      <vt:lpstr>Локальные</vt:lpstr>
      <vt:lpstr>Распределённые</vt:lpstr>
      <vt:lpstr>Централизированные</vt:lpstr>
      <vt:lpstr>Система контроля версий Git</vt:lpstr>
      <vt:lpstr>Принцип работы Git</vt:lpstr>
      <vt:lpstr>Способы загрузки проекта</vt:lpstr>
      <vt:lpstr>Веб-интерфейс GitHub</vt:lpstr>
      <vt:lpstr>Веб-интерфейс GitHub</vt:lpstr>
      <vt:lpstr>Командная строка Git Bash</vt:lpstr>
      <vt:lpstr>Командная строка Git Bash</vt:lpstr>
      <vt:lpstr>TortioseGit</vt:lpstr>
      <vt:lpstr>TortoiseGit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Anastasia</cp:lastModifiedBy>
  <cp:revision>549</cp:revision>
  <dcterms:created xsi:type="dcterms:W3CDTF">2024-03-24T17:25:29Z</dcterms:created>
  <dcterms:modified xsi:type="dcterms:W3CDTF">2024-03-24T20:06:29Z</dcterms:modified>
</cp:coreProperties>
</file>