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8" r:id="rId13"/>
    <p:sldId id="267" r:id="rId14"/>
    <p:sldId id="274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6D"/>
    <a:srgbClr val="00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ustomXml" Target="../customXml/item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7F0F76-8AA6-A537-0DA5-AB156857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5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131161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69F71E42-0364-34C9-D588-993B71D3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3" name="ตัวแทนวันที่ 1">
            <a:extLst>
              <a:ext uri="{FF2B5EF4-FFF2-40B4-BE49-F238E27FC236}">
                <a16:creationId xmlns:a16="http://schemas.microsoft.com/office/drawing/2014/main" id="{608ACDC9-FE5C-3626-F37F-9860A1A3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97E7-2E7B-4473-BC97-ED8EB8EA563A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6" name="ตัวแทนท้ายกระดาษ 2">
            <a:extLst>
              <a:ext uri="{FF2B5EF4-FFF2-40B4-BE49-F238E27FC236}">
                <a16:creationId xmlns:a16="http://schemas.microsoft.com/office/drawing/2014/main" id="{208D613D-0421-6BB9-CC91-37E61705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9">
            <a:extLst>
              <a:ext uri="{FF2B5EF4-FFF2-40B4-BE49-F238E27FC236}">
                <a16:creationId xmlns:a16="http://schemas.microsoft.com/office/drawing/2014/main" id="{E91E43E2-F8B6-1706-9957-6EDD83BC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22F4D-C29A-4D90-A1C5-28E002F3F37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814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7106C37C-5DFA-9B8B-CA53-F3D93AD54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9104881-DC30-CD64-6F04-01012C60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8C27A92C-A628-4A89-8AE8-9813DE0634A5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7F0D240-08B0-7D7F-9DB6-6CFD0692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CC0BE7-654D-9CE8-2841-3CB82F8B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FB78FE13-4661-4749-BC86-E958C6D4A14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115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985D058B-535B-97D3-8378-7BE79FE0A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CF90F06-5FAF-B68B-0352-7B88207B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0008E839-B357-4D5D-82A7-84136637047F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81F2016-BF0E-F0B9-FFC1-5639FFCB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244D3B-F9E6-FF38-A8BD-85E834C6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2696238A-C862-4C9F-8C98-31E189CC322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375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7EEA0C85-4BB4-E99D-13AC-D3CEB126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D375978-2111-7585-31B5-81B1E126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EE9545A3-3CE7-4D1B-A81D-C8BE2687AEAD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B071103-2EDB-3345-700C-9A26D212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8C7676-9A75-026A-FDE2-FB3ED59A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DE1783A2-78FC-4D52-B76E-D5CDB34AB6C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955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0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743B8A0-263C-B0E3-6BB3-33972CC0C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คลิกเพื่อแก้ไขสไตล์ชื่อเรื่องต้นแบบ</a:t>
            </a:r>
            <a:endParaRPr lang="en-US" altLang="th-TH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7A8CEFD-E52E-5ADC-9C01-0BBA6D9B4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คลิกเพื่อแก้ไขสไตล์ของข้อความต้นแบบ</a:t>
            </a:r>
          </a:p>
          <a:p>
            <a:pPr lvl="1"/>
            <a:r>
              <a:rPr lang="th-TH" altLang="th-TH"/>
              <a:t>ระดับที่สอง</a:t>
            </a:r>
          </a:p>
          <a:p>
            <a:pPr lvl="2"/>
            <a:r>
              <a:rPr lang="th-TH" altLang="th-TH"/>
              <a:t>ระดับที่สาม</a:t>
            </a:r>
          </a:p>
          <a:p>
            <a:pPr lvl="3"/>
            <a:r>
              <a:rPr lang="th-TH" altLang="th-TH"/>
              <a:t>ระดับที่สี่</a:t>
            </a:r>
          </a:p>
          <a:p>
            <a:pPr lvl="4"/>
            <a:r>
              <a:rPr lang="th-TH" altLang="th-TH"/>
              <a:t>ระดับที่ห้า</a:t>
            </a:r>
            <a:endParaRPr lang="en-US" alt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EEA9-DB18-91DE-556B-185198D95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B10389B8-A291-46E1-8254-5EC02B583CD9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51486-C7D2-1674-9592-F192C0EB8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933CA-57ED-EB82-76EC-939D70690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AC5E0CF7-104A-4C1F-831C-39E713C3688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3C61264-B7B4-4BB6-032F-DEED052A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9" y="2695575"/>
            <a:ext cx="11891962" cy="23622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i="0" dirty="0">
                <a:solidFill>
                  <a:srgbClr val="E6EDF3"/>
                </a:solidFill>
                <a:effectLst/>
                <a:latin typeface="-apple-system"/>
              </a:rPr>
              <a:t>BREAK AND CONTINUE </a:t>
            </a:r>
            <a:br>
              <a:rPr lang="en-US" sz="6000" i="0" dirty="0">
                <a:solidFill>
                  <a:srgbClr val="E6EDF3"/>
                </a:solidFill>
                <a:effectLst/>
                <a:latin typeface="-apple-system"/>
              </a:rPr>
            </a:br>
            <a:r>
              <a:rPr lang="en-US" sz="6000" i="0" dirty="0">
                <a:solidFill>
                  <a:srgbClr val="E6EDF3"/>
                </a:solidFill>
                <a:effectLst/>
                <a:latin typeface="-apple-system"/>
              </a:rPr>
              <a:t>IN DART</a:t>
            </a:r>
            <a:b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</a:b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93C5AEF-AE34-8E40-659C-F1002BAE7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63" y="5057775"/>
            <a:ext cx="11891962" cy="1665288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580B2DC2-2852-F8DD-D20A-79099F093B2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521569" y="477838"/>
            <a:ext cx="7092462" cy="6380162"/>
          </a:xfrm>
        </p:spPr>
        <p:txBody>
          <a:bodyPr/>
          <a:lstStyle/>
          <a:p>
            <a:pPr marL="0" indent="0">
              <a:buNone/>
            </a:pP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Example 1: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C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ontinue In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-apple-system"/>
              </a:rPr>
              <a:t>Dart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</a:t>
            </a:r>
            <a:br>
              <a:rPr lang="en-US" sz="4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</a:b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Example 2: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C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ontinue In For Loop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-apple-system"/>
              </a:rPr>
              <a:t>Dart</a:t>
            </a:r>
            <a:b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</a:b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Example 3: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C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ontinue In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-apple-system"/>
              </a:rPr>
              <a:t>Dart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While Loop</a:t>
            </a:r>
            <a:b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</a:br>
            <a:b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</a:b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Example 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C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ontinue In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-apple-system"/>
              </a:rPr>
              <a:t>C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For Loop</a:t>
            </a:r>
            <a:b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</a:b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Example 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C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ontinue In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-apple-system"/>
              </a:rPr>
              <a:t>Java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For Loop</a:t>
            </a:r>
            <a:b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</a:b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Example 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C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ontinue In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-apple-system"/>
              </a:rPr>
              <a:t>Python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For Loop</a:t>
            </a:r>
            <a:br>
              <a:rPr lang="en-US" sz="5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</a:br>
            <a:endParaRPr lang="th-TH" altLang="th-TH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3" name="Title 3">
            <a:extLst>
              <a:ext uri="{FF2B5EF4-FFF2-40B4-BE49-F238E27FC236}">
                <a16:creationId xmlns:a16="http://schemas.microsoft.com/office/drawing/2014/main" id="{F00F4C7F-FE88-9F9D-296E-E3315A176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206" y="238919"/>
            <a:ext cx="4670426" cy="54911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E6EDF3"/>
                </a:solidFill>
                <a:latin typeface="-apple-system"/>
              </a:rPr>
              <a:t>Continue Stateme</a:t>
            </a:r>
            <a:r>
              <a:rPr lang="en-US" dirty="0">
                <a:solidFill>
                  <a:srgbClr val="E6EDF3"/>
                </a:solidFill>
                <a:latin typeface="-apple-system"/>
              </a:rPr>
              <a:t>nt</a:t>
            </a:r>
            <a:b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</a:br>
            <a:r>
              <a:rPr lang="th-TH" sz="2000" b="0" i="0" dirty="0">
                <a:solidFill>
                  <a:srgbClr val="E6EDF3"/>
                </a:solidFill>
                <a:effectLst/>
                <a:latin typeface="-apple-system"/>
              </a:rPr>
              <a:t>คำสั่ง </a:t>
            </a:r>
            <a:r>
              <a:rPr lang="en-US" sz="2000" b="0" i="0" dirty="0">
                <a:solidFill>
                  <a:srgbClr val="E6EDF3"/>
                </a:solidFill>
                <a:effectLst/>
                <a:latin typeface="-apple-system"/>
              </a:rPr>
              <a:t>continue; </a:t>
            </a:r>
            <a:r>
              <a:rPr lang="th-TH" sz="2000" b="0" i="0" dirty="0">
                <a:solidFill>
                  <a:srgbClr val="E6EDF3"/>
                </a:solidFill>
                <a:effectLst/>
                <a:latin typeface="-apple-system"/>
              </a:rPr>
              <a:t>เป็นคำสั่งที่ใช้เพื่อหยุดการทำงานคล้าย ๆ กับคำสั่ง </a:t>
            </a:r>
            <a:r>
              <a:rPr lang="en-US" sz="2000" b="0" i="0" dirty="0">
                <a:solidFill>
                  <a:srgbClr val="E6EDF3"/>
                </a:solidFill>
                <a:effectLst/>
                <a:latin typeface="-apple-system"/>
              </a:rPr>
              <a:t>break; </a:t>
            </a:r>
            <a:r>
              <a:rPr lang="th-TH" sz="2000" b="0" i="0" dirty="0">
                <a:solidFill>
                  <a:srgbClr val="E6EDF3"/>
                </a:solidFill>
                <a:effectLst/>
                <a:latin typeface="-apple-system"/>
              </a:rPr>
              <a:t>แต่จะหยุดการทำงานในการวนรอบรอบปัจจุบัน แล้วไปเริ่มทำงานในรอบต่อไปใหม่ทันที</a:t>
            </a:r>
            <a:endParaRPr lang="th-TH" altLang="th-TH" dirty="0"/>
          </a:p>
        </p:txBody>
      </p:sp>
      <p:pic>
        <p:nvPicPr>
          <p:cNvPr id="4" name="รูปภาพ 3" descr="รูปภาพประกอบด้วย ข้อความ, ตัวอักษร, ภาพหน้าจอ, จำนวน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97927B7-58B4-B225-18B2-7027DC962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03" y="4314060"/>
            <a:ext cx="2767432" cy="10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0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092144C-1958-DC99-6E57-D57C14F7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1: Continue In </a:t>
            </a:r>
            <a:r>
              <a:rPr lang="en-US" sz="4000" dirty="0">
                <a:solidFill>
                  <a:srgbClr val="C00000"/>
                </a:solidFill>
              </a:rPr>
              <a:t>Dart</a:t>
            </a:r>
            <a:endParaRPr lang="th-TH" sz="4000" dirty="0">
              <a:solidFill>
                <a:srgbClr val="C00000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B808D86-9AD2-95C4-05C1-ACF7FA65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4" y="1244322"/>
            <a:ext cx="4138244" cy="49795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main() {</a:t>
            </a:r>
          </a:p>
          <a:p>
            <a:pPr marL="0" indent="0">
              <a:buNone/>
            </a:pPr>
            <a:r>
              <a:rPr lang="en-US" dirty="0"/>
              <a:t>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3;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i</a:t>
            </a:r>
            <a:r>
              <a:rPr lang="en-US" dirty="0"/>
              <a:t> == 2) {</a:t>
            </a:r>
          </a:p>
          <a:p>
            <a:pPr marL="0" indent="0">
              <a:buNone/>
            </a:pPr>
            <a:r>
              <a:rPr lang="en-US" dirty="0"/>
              <a:t>      continue;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h-TH" dirty="0"/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CB945CA1-E32D-D92C-2DAD-D3D7E99BBCAC}"/>
              </a:ext>
            </a:extLst>
          </p:cNvPr>
          <p:cNvSpPr txBox="1">
            <a:spLocks/>
          </p:cNvSpPr>
          <p:nvPr/>
        </p:nvSpPr>
        <p:spPr bwMode="auto">
          <a:xfrm>
            <a:off x="4930222" y="3135924"/>
            <a:ext cx="1932972" cy="22684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          Output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  &gt;&gt;&gt;  1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3  &gt;&gt;&gt;  3</a:t>
            </a:r>
          </a:p>
        </p:txBody>
      </p:sp>
    </p:spTree>
    <p:extLst>
      <p:ext uri="{BB962C8B-B14F-4D97-AF65-F5344CB8AC3E}">
        <p14:creationId xmlns:p14="http://schemas.microsoft.com/office/powerpoint/2010/main" val="278484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087ACC2-A4C9-CD73-9A8D-32C989DB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2: Continue In </a:t>
            </a:r>
            <a:r>
              <a:rPr lang="en-US" sz="4000" dirty="0">
                <a:solidFill>
                  <a:srgbClr val="C00000"/>
                </a:solidFill>
              </a:rPr>
              <a:t>For</a:t>
            </a:r>
            <a:r>
              <a:rPr lang="en-US" sz="4000" dirty="0"/>
              <a:t> Loop Dart</a:t>
            </a:r>
            <a:endParaRPr lang="th-TH" sz="4000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CB54EA8-B3F0-CC04-CFE0-B07ABF94F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633" y="1209153"/>
            <a:ext cx="4302367" cy="49795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main() {</a:t>
            </a:r>
          </a:p>
          <a:p>
            <a:pPr marL="0" indent="0">
              <a:buNone/>
            </a:pPr>
            <a:r>
              <a:rPr lang="en-US" dirty="0"/>
              <a:t>  for (int </a:t>
            </a:r>
            <a:r>
              <a:rPr lang="en-US" dirty="0" err="1"/>
              <a:t>i</a:t>
            </a:r>
            <a:r>
              <a:rPr lang="en-US" dirty="0"/>
              <a:t> = 5; </a:t>
            </a:r>
            <a:r>
              <a:rPr lang="en-US" dirty="0" err="1"/>
              <a:t>i</a:t>
            </a:r>
            <a:r>
              <a:rPr lang="en-US" dirty="0"/>
              <a:t> &gt;= 1;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i</a:t>
            </a:r>
            <a:r>
              <a:rPr lang="en-US" dirty="0"/>
              <a:t> == 3) {</a:t>
            </a:r>
          </a:p>
          <a:p>
            <a:pPr marL="0" indent="0">
              <a:buNone/>
            </a:pPr>
            <a:r>
              <a:rPr lang="en-US" dirty="0"/>
              <a:t>      continue;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h-TH" dirty="0"/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3888D8C8-16A7-A44B-DEC0-5F9FA0AD32F5}"/>
              </a:ext>
            </a:extLst>
          </p:cNvPr>
          <p:cNvSpPr txBox="1">
            <a:spLocks/>
          </p:cNvSpPr>
          <p:nvPr/>
        </p:nvSpPr>
        <p:spPr bwMode="auto">
          <a:xfrm>
            <a:off x="5528100" y="2702170"/>
            <a:ext cx="1986394" cy="32414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          Output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5  &gt;&gt;&gt;  5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4  &gt;&gt;&gt;  4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2  &gt;&gt;&gt;  2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  &gt;&gt;&gt; 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3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218BC09-56A0-4D93-A301-7EB5910A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3: Continue In </a:t>
            </a:r>
            <a:r>
              <a:rPr lang="en-US" sz="4000" dirty="0">
                <a:solidFill>
                  <a:srgbClr val="C00000"/>
                </a:solidFill>
              </a:rPr>
              <a:t>Dart</a:t>
            </a:r>
            <a:r>
              <a:rPr lang="en-US" sz="4000" dirty="0"/>
              <a:t> While Loop</a:t>
            </a:r>
            <a:endParaRPr lang="th-TH" sz="4000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E5B99F-BF5B-42A8-A1F1-2B20D193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87" y="1096941"/>
            <a:ext cx="9329056" cy="49795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main() {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  while (</a:t>
            </a:r>
            <a:r>
              <a:rPr lang="en-US" dirty="0" err="1"/>
              <a:t>i</a:t>
            </a:r>
            <a:r>
              <a:rPr lang="en-US" dirty="0"/>
              <a:t> &lt;= 5) {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i</a:t>
            </a:r>
            <a:r>
              <a:rPr lang="en-US" dirty="0"/>
              <a:t> == 3)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      continue;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h-TH" dirty="0"/>
          </a:p>
        </p:txBody>
      </p:sp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21988DBF-A6A1-61BC-A275-C99BC65B6F53}"/>
              </a:ext>
            </a:extLst>
          </p:cNvPr>
          <p:cNvSpPr txBox="1">
            <a:spLocks/>
          </p:cNvSpPr>
          <p:nvPr/>
        </p:nvSpPr>
        <p:spPr bwMode="auto">
          <a:xfrm>
            <a:off x="4930222" y="3135924"/>
            <a:ext cx="1932972" cy="26251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          Output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  &gt;&gt;&gt;  1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2  &gt;&gt;&gt;  2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4  &gt;&gt;&gt;  4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5  &gt;&gt;&gt;  5</a:t>
            </a:r>
          </a:p>
        </p:txBody>
      </p:sp>
    </p:spTree>
    <p:extLst>
      <p:ext uri="{BB962C8B-B14F-4D97-AF65-F5344CB8AC3E}">
        <p14:creationId xmlns:p14="http://schemas.microsoft.com/office/powerpoint/2010/main" val="224057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08F87D-2E07-038F-8BAC-32F2CE17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: Continue In </a:t>
            </a:r>
            <a:r>
              <a:rPr lang="en-US" sz="4000" dirty="0">
                <a:solidFill>
                  <a:srgbClr val="C00000"/>
                </a:solidFill>
              </a:rPr>
              <a:t>C</a:t>
            </a:r>
            <a:r>
              <a:rPr lang="en-US" sz="4000" dirty="0"/>
              <a:t> Loop</a:t>
            </a:r>
            <a:endParaRPr lang="th-TH" sz="4000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4303492-B067-5223-0CB8-0BC433607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017" y="1209153"/>
            <a:ext cx="4138245" cy="49795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i</a:t>
            </a:r>
            <a:r>
              <a:rPr lang="en-US" dirty="0"/>
              <a:t> == 4) {</a:t>
            </a:r>
          </a:p>
          <a:p>
            <a:pPr marL="0" indent="0">
              <a:buNone/>
            </a:pPr>
            <a:r>
              <a:rPr lang="en-US" dirty="0"/>
              <a:t>      continue;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h-TH" dirty="0"/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C34CA502-3CC6-983B-EFF2-3CCAE0D066F4}"/>
              </a:ext>
            </a:extLst>
          </p:cNvPr>
          <p:cNvSpPr txBox="1">
            <a:spLocks/>
          </p:cNvSpPr>
          <p:nvPr/>
        </p:nvSpPr>
        <p:spPr bwMode="auto">
          <a:xfrm>
            <a:off x="4930222" y="3135924"/>
            <a:ext cx="1932972" cy="31624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          Output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0  &gt;&gt;&gt;  0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  &gt;&gt;&gt;  1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2  &gt;&gt;&gt;  2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3  &gt;&gt;&gt;  3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5  &gt;&gt;&gt;  5</a:t>
            </a:r>
          </a:p>
        </p:txBody>
      </p:sp>
    </p:spTree>
    <p:extLst>
      <p:ext uri="{BB962C8B-B14F-4D97-AF65-F5344CB8AC3E}">
        <p14:creationId xmlns:p14="http://schemas.microsoft.com/office/powerpoint/2010/main" val="354871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415AE10-40D1-8DD5-DB52-BA04838E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: Continue In </a:t>
            </a:r>
            <a:r>
              <a:rPr lang="en-US" sz="4000" dirty="0">
                <a:solidFill>
                  <a:srgbClr val="C00000"/>
                </a:solidFill>
              </a:rPr>
              <a:t>Java</a:t>
            </a:r>
            <a:r>
              <a:rPr lang="en-US" sz="4000" dirty="0"/>
              <a:t> For Loop</a:t>
            </a:r>
            <a:endParaRPr lang="th-TH" sz="4000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A911732-DE76-A142-501D-DE392AAE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472" y="1099455"/>
            <a:ext cx="9329056" cy="49795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if (</a:t>
            </a:r>
            <a:r>
              <a:rPr lang="en-US" dirty="0" err="1"/>
              <a:t>i</a:t>
            </a:r>
            <a:r>
              <a:rPr lang="en-US" dirty="0"/>
              <a:t> == 4) {</a:t>
            </a:r>
          </a:p>
          <a:p>
            <a:pPr marL="0" indent="0">
              <a:buNone/>
            </a:pPr>
            <a:r>
              <a:rPr lang="en-US" dirty="0"/>
              <a:t>        continue;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h-TH" dirty="0"/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1A9EA126-322D-64DD-A80F-A5011D4D17AF}"/>
              </a:ext>
            </a:extLst>
          </p:cNvPr>
          <p:cNvSpPr txBox="1">
            <a:spLocks/>
          </p:cNvSpPr>
          <p:nvPr/>
        </p:nvSpPr>
        <p:spPr bwMode="auto">
          <a:xfrm>
            <a:off x="5446037" y="2807677"/>
            <a:ext cx="1932972" cy="31624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          Output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0  &gt;&gt;&gt;  0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  &gt;&gt;&gt;  1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2  &gt;&gt;&gt;  2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3  &gt;&gt;&gt;  3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5  &gt;&gt;&gt;  5</a:t>
            </a:r>
          </a:p>
        </p:txBody>
      </p:sp>
    </p:spTree>
    <p:extLst>
      <p:ext uri="{BB962C8B-B14F-4D97-AF65-F5344CB8AC3E}">
        <p14:creationId xmlns:p14="http://schemas.microsoft.com/office/powerpoint/2010/main" val="187159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3DA2B83-E017-341C-3A31-4C7952D6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: Continue In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C00000"/>
                </a:solidFill>
              </a:rPr>
              <a:t>Python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For Loop</a:t>
            </a:r>
            <a:endParaRPr lang="th-TH" sz="4000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F4B0253-B097-C137-328A-F0AA078C5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545" y="1244322"/>
            <a:ext cx="3411413" cy="29759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5):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== 3:</a:t>
            </a:r>
          </a:p>
          <a:p>
            <a:pPr marL="0" indent="0">
              <a:buNone/>
            </a:pPr>
            <a:r>
              <a:rPr lang="en-US" dirty="0"/>
              <a:t>        continue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291ABEAF-860C-C3AD-7A99-9690019FA857}"/>
              </a:ext>
            </a:extLst>
          </p:cNvPr>
          <p:cNvSpPr txBox="1">
            <a:spLocks/>
          </p:cNvSpPr>
          <p:nvPr/>
        </p:nvSpPr>
        <p:spPr bwMode="auto">
          <a:xfrm>
            <a:off x="4163028" y="2142393"/>
            <a:ext cx="1932972" cy="25732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          Output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0  &gt;&gt;&gt;  0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  &gt;&gt;&gt;  1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2  &gt;&gt;&gt;  2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4  &gt;&gt;&gt;  4</a:t>
            </a:r>
          </a:p>
        </p:txBody>
      </p:sp>
    </p:spTree>
    <p:extLst>
      <p:ext uri="{BB962C8B-B14F-4D97-AF65-F5344CB8AC3E}">
        <p14:creationId xmlns:p14="http://schemas.microsoft.com/office/powerpoint/2010/main" val="377041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13A2B7F-1CC9-5F89-C475-1626F12E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96958"/>
            <a:ext cx="11582400" cy="2852737"/>
          </a:xfrm>
        </p:spPr>
        <p:txBody>
          <a:bodyPr>
            <a:normAutofit/>
          </a:bodyPr>
          <a:lstStyle/>
          <a:p>
            <a:r>
              <a:rPr lang="en-US" sz="7200" dirty="0"/>
              <a:t>The End</a:t>
            </a:r>
            <a:endParaRPr lang="th-TH" sz="7200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496C15A-7FAE-4AC2-F400-2CC01066E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236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580B2DC2-2852-F8DD-D20A-79099F093B2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580186" y="238919"/>
            <a:ext cx="6611814" cy="6380162"/>
          </a:xfrm>
        </p:spPr>
        <p:txBody>
          <a:bodyPr/>
          <a:lstStyle/>
          <a:p>
            <a:pPr marL="0" indent="0">
              <a:buNone/>
            </a:pP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Example 1: Break In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-apple-system"/>
              </a:rPr>
              <a:t>Dart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For Loop</a:t>
            </a:r>
            <a:br>
              <a:rPr lang="en-US" sz="4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</a:b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Example 2: Break In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-apple-system"/>
              </a:rPr>
              <a:t>Dart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Negative For Loop</a:t>
            </a:r>
            <a:b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</a:b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Example 3: Break In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-apple-system"/>
              </a:rPr>
              <a:t>Dart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While Loop</a:t>
            </a:r>
            <a:b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</a:b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Example 4: Break In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-apple-system"/>
              </a:rPr>
              <a:t>Dart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Switch Case</a:t>
            </a:r>
            <a:b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</a:br>
            <a:b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</a:b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Example : Break In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-apple-system"/>
              </a:rPr>
              <a:t>C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For Loop</a:t>
            </a:r>
            <a:b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</a:b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Example : Break In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-apple-system"/>
              </a:rPr>
              <a:t>Java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For Loop</a:t>
            </a:r>
            <a:b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</a:b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Example : Break In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-apple-system"/>
              </a:rPr>
              <a:t>Python</a:t>
            </a:r>
            <a:r>
              <a:rPr lang="en-US" sz="28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For Loop</a:t>
            </a:r>
            <a:br>
              <a:rPr lang="en-US" sz="5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</a:br>
            <a:endParaRPr lang="th-TH" altLang="th-TH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3" name="Title 3">
            <a:extLst>
              <a:ext uri="{FF2B5EF4-FFF2-40B4-BE49-F238E27FC236}">
                <a16:creationId xmlns:a16="http://schemas.microsoft.com/office/drawing/2014/main" id="{F00F4C7F-FE88-9F9D-296E-E3315A176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206" y="238919"/>
            <a:ext cx="4670426" cy="54911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E6EDF3"/>
                </a:solidFill>
                <a:latin typeface="-apple-system"/>
              </a:rPr>
              <a:t>Break</a:t>
            </a:r>
            <a:r>
              <a:rPr lang="en-US" dirty="0">
                <a:solidFill>
                  <a:srgbClr val="E6EDF3"/>
                </a:solidFill>
                <a:latin typeface="-apple-system"/>
              </a:rPr>
              <a:t> </a:t>
            </a:r>
            <a:r>
              <a:rPr lang="en-US" sz="4000" dirty="0">
                <a:solidFill>
                  <a:srgbClr val="E6EDF3"/>
                </a:solidFill>
                <a:latin typeface="-apple-system"/>
              </a:rPr>
              <a:t>Stateme</a:t>
            </a:r>
            <a:r>
              <a:rPr lang="en-US" dirty="0">
                <a:solidFill>
                  <a:srgbClr val="E6EDF3"/>
                </a:solidFill>
                <a:latin typeface="-apple-system"/>
              </a:rPr>
              <a:t>nt</a:t>
            </a:r>
            <a:b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</a:br>
            <a:r>
              <a:rPr lang="th-TH" sz="2000" b="0" i="0" dirty="0">
                <a:solidFill>
                  <a:srgbClr val="E6EDF3"/>
                </a:solidFill>
                <a:effectLst/>
                <a:latin typeface="-apple-system"/>
              </a:rPr>
              <a:t>คำสั่ง </a:t>
            </a:r>
            <a:r>
              <a:rPr lang="en-US" sz="1800" b="0" i="0" dirty="0">
                <a:solidFill>
                  <a:srgbClr val="E6EDF3"/>
                </a:solidFill>
                <a:effectLst/>
                <a:latin typeface="-apple-system"/>
              </a:rPr>
              <a:t>break</a:t>
            </a:r>
            <a:r>
              <a:rPr lang="en-US" sz="2000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th-TH" sz="2000" b="0" i="0" dirty="0">
                <a:solidFill>
                  <a:srgbClr val="E6EDF3"/>
                </a:solidFill>
                <a:effectLst/>
                <a:latin typeface="-apple-system"/>
              </a:rPr>
              <a:t>เป็นคำสั่งที่ให้โปรแกรมออกจาก </a:t>
            </a:r>
            <a:r>
              <a:rPr lang="en-US" sz="1800" b="0" i="0" dirty="0">
                <a:solidFill>
                  <a:srgbClr val="E6EDF3"/>
                </a:solidFill>
                <a:effectLst/>
                <a:latin typeface="-apple-system"/>
              </a:rPr>
              <a:t>loop</a:t>
            </a:r>
            <a:r>
              <a:rPr lang="en-US" sz="2000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th-TH" sz="2000" b="0" i="0" dirty="0">
                <a:solidFill>
                  <a:srgbClr val="E6EDF3"/>
                </a:solidFill>
                <a:effectLst/>
                <a:latin typeface="-apple-system"/>
              </a:rPr>
              <a:t>ทันที โดยไม่ทำคำสั่งที่เหลือต่อ ซึ่งคำสั่ง </a:t>
            </a:r>
            <a:r>
              <a:rPr lang="en-US" sz="1800" b="0" i="0" dirty="0">
                <a:solidFill>
                  <a:srgbClr val="E6EDF3"/>
                </a:solidFill>
                <a:effectLst/>
                <a:latin typeface="-apple-system"/>
              </a:rPr>
              <a:t>break</a:t>
            </a:r>
            <a:r>
              <a:rPr lang="en-US" sz="2000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th-TH" sz="2000" b="0" i="0" dirty="0">
                <a:solidFill>
                  <a:srgbClr val="E6EDF3"/>
                </a:solidFill>
                <a:effectLst/>
                <a:latin typeface="-apple-system"/>
              </a:rPr>
              <a:t>นี้ สามารถใช้ได้กับ </a:t>
            </a:r>
            <a:r>
              <a:rPr lang="en-US" sz="1800" b="0" i="0" dirty="0">
                <a:solidFill>
                  <a:srgbClr val="E6EDF3"/>
                </a:solidFill>
                <a:effectLst/>
                <a:latin typeface="-apple-system"/>
              </a:rPr>
              <a:t>loop</a:t>
            </a:r>
            <a:r>
              <a:rPr lang="en-US" sz="2000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th-TH" sz="2000" b="0" i="0" dirty="0">
                <a:solidFill>
                  <a:srgbClr val="E6EDF3"/>
                </a:solidFill>
                <a:effectLst/>
                <a:latin typeface="-apple-system"/>
              </a:rPr>
              <a:t>หลาย ๆ </a:t>
            </a:r>
            <a:r>
              <a:rPr lang="en-US" sz="1800" b="0" i="0" dirty="0">
                <a:solidFill>
                  <a:srgbClr val="E6EDF3"/>
                </a:solidFill>
                <a:effectLst/>
                <a:latin typeface="-apple-system"/>
              </a:rPr>
              <a:t>loop</a:t>
            </a:r>
            <a:r>
              <a:rPr lang="en-US" sz="2000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th-TH" sz="2000" b="0" i="0" dirty="0">
                <a:solidFill>
                  <a:srgbClr val="E6EDF3"/>
                </a:solidFill>
                <a:effectLst/>
                <a:latin typeface="-apple-system"/>
              </a:rPr>
              <a:t>ไม่ว่าจะเป็น </a:t>
            </a:r>
            <a:r>
              <a:rPr lang="en-US" sz="1800" b="0" i="0" dirty="0">
                <a:solidFill>
                  <a:srgbClr val="E6EDF3"/>
                </a:solidFill>
                <a:effectLst/>
                <a:latin typeface="-apple-system"/>
              </a:rPr>
              <a:t>while, do while, for, switch </a:t>
            </a:r>
            <a:r>
              <a:rPr lang="th-TH" sz="2000" b="0" i="0" dirty="0">
                <a:solidFill>
                  <a:srgbClr val="E6EDF3"/>
                </a:solidFill>
                <a:effectLst/>
                <a:latin typeface="-apple-system"/>
              </a:rPr>
              <a:t>และอื่น ๆ</a:t>
            </a:r>
            <a:endParaRPr lang="th-TH" altLang="th-TH" dirty="0"/>
          </a:p>
        </p:txBody>
      </p:sp>
      <p:pic>
        <p:nvPicPr>
          <p:cNvPr id="3" name="รูปภาพ 2" descr="รูปภาพประกอบด้วย ข้อความ, ตัวอักษร, ภาพหน้าจอ, จำนวน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A47615F-5DD7-991F-3685-B84984BC4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62" y="4243721"/>
            <a:ext cx="2859115" cy="10668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77F2807-1CBE-8EA7-B1AA-FF14B7BA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51" y="130767"/>
            <a:ext cx="9938656" cy="990600"/>
          </a:xfrm>
        </p:spPr>
        <p:txBody>
          <a:bodyPr>
            <a:normAutofit/>
          </a:bodyPr>
          <a:lstStyle/>
          <a:p>
            <a:r>
              <a:rPr lang="en-US" sz="4000" dirty="0"/>
              <a:t>Example 1: Break In </a:t>
            </a:r>
            <a:r>
              <a:rPr lang="en-US" sz="4000" dirty="0">
                <a:solidFill>
                  <a:srgbClr val="C00000"/>
                </a:solidFill>
              </a:rPr>
              <a:t>Dart</a:t>
            </a:r>
            <a:r>
              <a:rPr lang="en-US" sz="4000" dirty="0"/>
              <a:t> For Loop 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090B11F-2DA3-6F33-2C38-8AA468752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364" y="1352725"/>
            <a:ext cx="3931532" cy="42079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void main() {</a:t>
            </a:r>
          </a:p>
          <a:p>
            <a:pPr marL="0" indent="0">
              <a:buNone/>
            </a:pPr>
            <a:r>
              <a:rPr lang="en-US" sz="3200" dirty="0"/>
              <a:t>  for (int </a:t>
            </a:r>
            <a:r>
              <a:rPr lang="en-US" sz="3200" dirty="0" err="1"/>
              <a:t>i</a:t>
            </a:r>
            <a:r>
              <a:rPr lang="en-US" sz="3200" dirty="0"/>
              <a:t> = 1; </a:t>
            </a:r>
            <a:r>
              <a:rPr lang="en-US" sz="3200" dirty="0" err="1"/>
              <a:t>i</a:t>
            </a:r>
            <a:r>
              <a:rPr lang="en-US" sz="3200" dirty="0"/>
              <a:t> &lt;= 10;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pPr marL="0" indent="0">
              <a:buNone/>
            </a:pPr>
            <a:r>
              <a:rPr lang="en-US" sz="3200" dirty="0"/>
              <a:t>    if (</a:t>
            </a:r>
            <a:r>
              <a:rPr lang="en-US" sz="3200" dirty="0" err="1"/>
              <a:t>i</a:t>
            </a:r>
            <a:r>
              <a:rPr lang="en-US" sz="3200" dirty="0"/>
              <a:t> == 5) {</a:t>
            </a:r>
          </a:p>
          <a:p>
            <a:pPr marL="0" indent="0">
              <a:buNone/>
            </a:pPr>
            <a:r>
              <a:rPr lang="en-US" sz="3200" dirty="0"/>
              <a:t>       break;</a:t>
            </a:r>
          </a:p>
          <a:p>
            <a:pPr marL="0" indent="0">
              <a:buNone/>
            </a:pPr>
            <a:r>
              <a:rPr lang="en-US" sz="3200" dirty="0"/>
              <a:t>    }</a:t>
            </a:r>
          </a:p>
          <a:p>
            <a:pPr marL="0" indent="0">
              <a:buNone/>
            </a:pPr>
            <a:r>
              <a:rPr lang="en-US" sz="3200" dirty="0"/>
              <a:t>    print(</a:t>
            </a:r>
            <a:r>
              <a:rPr lang="en-US" sz="3200" dirty="0" err="1"/>
              <a:t>i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  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th-TH" sz="3200" dirty="0"/>
          </a:p>
        </p:txBody>
      </p:sp>
      <p:sp>
        <p:nvSpPr>
          <p:cNvPr id="6" name="ตัวแทนเนื้อหา 2">
            <a:extLst>
              <a:ext uri="{FF2B5EF4-FFF2-40B4-BE49-F238E27FC236}">
                <a16:creationId xmlns:a16="http://schemas.microsoft.com/office/drawing/2014/main" id="{06456E2E-70BF-3F69-1817-4E92F1F8C853}"/>
              </a:ext>
            </a:extLst>
          </p:cNvPr>
          <p:cNvSpPr txBox="1">
            <a:spLocks/>
          </p:cNvSpPr>
          <p:nvPr/>
        </p:nvSpPr>
        <p:spPr bwMode="auto">
          <a:xfrm>
            <a:off x="4601976" y="3289512"/>
            <a:ext cx="1932972" cy="26178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          Output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  &gt;&gt;&gt;  1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2  &gt;&gt;&gt;  2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3  &gt;&gt;&gt;  3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4  &gt;&gt;&gt;  4</a:t>
            </a:r>
          </a:p>
        </p:txBody>
      </p:sp>
    </p:spTree>
    <p:extLst>
      <p:ext uri="{BB962C8B-B14F-4D97-AF65-F5344CB8AC3E}">
        <p14:creationId xmlns:p14="http://schemas.microsoft.com/office/powerpoint/2010/main" val="77188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C7EB791-9011-952D-330F-F60A19D8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2: Break In </a:t>
            </a:r>
            <a:r>
              <a:rPr lang="en-US" sz="4000" dirty="0">
                <a:solidFill>
                  <a:srgbClr val="C00000"/>
                </a:solidFill>
              </a:rPr>
              <a:t>Dart</a:t>
            </a:r>
            <a:r>
              <a:rPr lang="en-US" sz="4000" dirty="0"/>
              <a:t> Negative For Loop</a:t>
            </a:r>
            <a:endParaRPr lang="th-TH" sz="4000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97E9851-4947-4372-7195-67FDFA79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58" y="1336875"/>
            <a:ext cx="4475542" cy="449731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void main() {</a:t>
            </a:r>
          </a:p>
          <a:p>
            <a:pPr marL="0" indent="0">
              <a:buNone/>
            </a:pPr>
            <a:r>
              <a:rPr lang="en-US" sz="3200" dirty="0"/>
              <a:t>  for (int </a:t>
            </a:r>
            <a:r>
              <a:rPr lang="en-US" sz="3200" dirty="0" err="1"/>
              <a:t>i</a:t>
            </a:r>
            <a:r>
              <a:rPr lang="en-US" sz="3200" dirty="0"/>
              <a:t> = 10; </a:t>
            </a:r>
            <a:r>
              <a:rPr lang="en-US" sz="3200" dirty="0" err="1"/>
              <a:t>i</a:t>
            </a:r>
            <a:r>
              <a:rPr lang="en-US" sz="3200" dirty="0"/>
              <a:t> &gt;= 1; </a:t>
            </a:r>
            <a:r>
              <a:rPr lang="en-US" sz="3200" dirty="0" err="1"/>
              <a:t>i</a:t>
            </a:r>
            <a:r>
              <a:rPr lang="en-US" sz="3200" dirty="0"/>
              <a:t>--) {</a:t>
            </a:r>
          </a:p>
          <a:p>
            <a:pPr marL="0" indent="0">
              <a:buNone/>
            </a:pPr>
            <a:r>
              <a:rPr lang="en-US" sz="3200" dirty="0"/>
              <a:t>    if (</a:t>
            </a:r>
            <a:r>
              <a:rPr lang="en-US" sz="3200" dirty="0" err="1"/>
              <a:t>i</a:t>
            </a:r>
            <a:r>
              <a:rPr lang="en-US" sz="3200" dirty="0"/>
              <a:t> == 7) {</a:t>
            </a:r>
          </a:p>
          <a:p>
            <a:pPr marL="0" indent="0">
              <a:buNone/>
            </a:pPr>
            <a:r>
              <a:rPr lang="en-US" sz="3200" dirty="0"/>
              <a:t>      break;</a:t>
            </a:r>
          </a:p>
          <a:p>
            <a:pPr marL="0" indent="0">
              <a:buNone/>
            </a:pPr>
            <a:r>
              <a:rPr lang="en-US" sz="3200" dirty="0"/>
              <a:t>    }</a:t>
            </a:r>
          </a:p>
          <a:p>
            <a:pPr marL="0" indent="0">
              <a:buNone/>
            </a:pPr>
            <a:r>
              <a:rPr lang="en-US" sz="3200" dirty="0"/>
              <a:t>    print(</a:t>
            </a:r>
            <a:r>
              <a:rPr lang="en-US" sz="3200" dirty="0" err="1"/>
              <a:t>i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  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th-TH" sz="3200" dirty="0"/>
          </a:p>
        </p:txBody>
      </p:sp>
      <p:sp>
        <p:nvSpPr>
          <p:cNvPr id="7" name="ตัวแทนเนื้อหา 2">
            <a:extLst>
              <a:ext uri="{FF2B5EF4-FFF2-40B4-BE49-F238E27FC236}">
                <a16:creationId xmlns:a16="http://schemas.microsoft.com/office/drawing/2014/main" id="{1CA1DF20-8538-2524-1494-F3A5F4BACD6E}"/>
              </a:ext>
            </a:extLst>
          </p:cNvPr>
          <p:cNvSpPr txBox="1">
            <a:spLocks/>
          </p:cNvSpPr>
          <p:nvPr/>
        </p:nvSpPr>
        <p:spPr bwMode="auto">
          <a:xfrm>
            <a:off x="4799567" y="3478192"/>
            <a:ext cx="1994771" cy="20921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             Output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10  &gt;&gt;&gt;  10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9   &gt;&gt;&gt;   9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8   &gt;&gt;&gt;   8</a:t>
            </a:r>
          </a:p>
        </p:txBody>
      </p:sp>
    </p:spTree>
    <p:extLst>
      <p:ext uri="{BB962C8B-B14F-4D97-AF65-F5344CB8AC3E}">
        <p14:creationId xmlns:p14="http://schemas.microsoft.com/office/powerpoint/2010/main" val="17166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12FDEA6-F60F-9C07-797F-8B8B4DEC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3: Break In </a:t>
            </a:r>
            <a:r>
              <a:rPr lang="en-US" sz="4000" dirty="0">
                <a:solidFill>
                  <a:srgbClr val="C00000"/>
                </a:solidFill>
              </a:rPr>
              <a:t>Dart</a:t>
            </a:r>
            <a:r>
              <a:rPr lang="en-US" sz="4000" dirty="0"/>
              <a:t> While Loop</a:t>
            </a:r>
            <a:endParaRPr lang="th-TH" sz="4000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0EE2628-1387-C6B3-AC28-EACE488F5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525" y="1099455"/>
            <a:ext cx="4853352" cy="515647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void main() {</a:t>
            </a:r>
          </a:p>
          <a:p>
            <a:pPr marL="0" indent="0">
              <a:buNone/>
            </a:pPr>
            <a:r>
              <a:rPr lang="en-US" sz="3200" dirty="0"/>
              <a:t>  int </a:t>
            </a:r>
            <a:r>
              <a:rPr lang="en-US" sz="3200" dirty="0" err="1"/>
              <a:t>i</a:t>
            </a:r>
            <a:r>
              <a:rPr lang="en-US" sz="3200" dirty="0"/>
              <a:t> =1;</a:t>
            </a:r>
          </a:p>
          <a:p>
            <a:pPr marL="0" indent="0">
              <a:buNone/>
            </a:pPr>
            <a:r>
              <a:rPr lang="en-US" sz="3200" dirty="0"/>
              <a:t>  while(</a:t>
            </a:r>
            <a:r>
              <a:rPr lang="en-US" sz="3200" dirty="0" err="1"/>
              <a:t>i</a:t>
            </a:r>
            <a:r>
              <a:rPr lang="en-US" sz="3200" dirty="0"/>
              <a:t> &lt;=10){</a:t>
            </a:r>
          </a:p>
          <a:p>
            <a:pPr marL="0" indent="0">
              <a:buNone/>
            </a:pPr>
            <a:r>
              <a:rPr lang="en-US" sz="3200" dirty="0"/>
              <a:t>     print( </a:t>
            </a:r>
            <a:r>
              <a:rPr lang="en-US" sz="3200" dirty="0" err="1"/>
              <a:t>i</a:t>
            </a:r>
            <a:r>
              <a:rPr lang="en-US" sz="3200" dirty="0"/>
              <a:t> );</a:t>
            </a:r>
          </a:p>
          <a:p>
            <a:pPr marL="0" indent="0">
              <a:buNone/>
            </a:pPr>
            <a:r>
              <a:rPr lang="en-US" sz="3200" dirty="0"/>
              <a:t>     if (</a:t>
            </a:r>
            <a:r>
              <a:rPr lang="en-US" sz="3200" dirty="0" err="1"/>
              <a:t>i</a:t>
            </a:r>
            <a:r>
              <a:rPr lang="en-US" sz="3200" dirty="0"/>
              <a:t> == 5) {</a:t>
            </a:r>
          </a:p>
          <a:p>
            <a:pPr marL="0" indent="0">
              <a:buNone/>
            </a:pPr>
            <a:r>
              <a:rPr lang="en-US" sz="3200" dirty="0"/>
              <a:t>        break;</a:t>
            </a:r>
          </a:p>
          <a:p>
            <a:pPr marL="0" indent="0">
              <a:buNone/>
            </a:pPr>
            <a:r>
              <a:rPr lang="en-US" sz="3200" dirty="0"/>
              <a:t>     }</a:t>
            </a:r>
          </a:p>
          <a:p>
            <a:pPr marL="0" indent="0">
              <a:buNone/>
            </a:pPr>
            <a:r>
              <a:rPr lang="en-US" sz="3200" dirty="0"/>
              <a:t>     </a:t>
            </a:r>
            <a:r>
              <a:rPr lang="en-US" sz="3200" dirty="0" err="1"/>
              <a:t>i</a:t>
            </a:r>
            <a:r>
              <a:rPr lang="en-US" sz="3200" dirty="0"/>
              <a:t>++;</a:t>
            </a:r>
          </a:p>
          <a:p>
            <a:pPr marL="0" indent="0">
              <a:buNone/>
            </a:pPr>
            <a:r>
              <a:rPr lang="en-US" sz="3200" dirty="0"/>
              <a:t>  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th-TH" sz="3200" dirty="0"/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638328D1-FC95-A6B6-AC7B-334A76CFEB38}"/>
              </a:ext>
            </a:extLst>
          </p:cNvPr>
          <p:cNvSpPr txBox="1">
            <a:spLocks/>
          </p:cNvSpPr>
          <p:nvPr/>
        </p:nvSpPr>
        <p:spPr bwMode="auto">
          <a:xfrm>
            <a:off x="5129514" y="2914373"/>
            <a:ext cx="1932972" cy="30878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           Output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  &gt;&gt;&gt;  1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2  &gt;&gt;&gt;  2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3  &gt;&gt;&gt;  3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4  &gt;&gt;&gt;  4</a:t>
            </a:r>
          </a:p>
          <a:p>
            <a:pPr marL="0" indent="0">
              <a:buNone/>
            </a:pPr>
            <a:r>
              <a:rPr lang="en-US" dirty="0"/>
              <a:t>I = 5  &gt;&gt;&gt;  5</a:t>
            </a:r>
          </a:p>
        </p:txBody>
      </p:sp>
    </p:spTree>
    <p:extLst>
      <p:ext uri="{BB962C8B-B14F-4D97-AF65-F5344CB8AC3E}">
        <p14:creationId xmlns:p14="http://schemas.microsoft.com/office/powerpoint/2010/main" val="258448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B3D1A78-DD6F-F8A4-4D91-453ED161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4: Break In Switch Case</a:t>
            </a:r>
            <a:endParaRPr lang="th-TH" sz="4000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4BF8EC0-F6DE-5211-620F-4749FD762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903" y="939233"/>
            <a:ext cx="5555482" cy="497953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void main() {</a:t>
            </a:r>
          </a:p>
          <a:p>
            <a:pPr marL="0" indent="0">
              <a:buNone/>
            </a:pPr>
            <a:r>
              <a:rPr lang="en-US" sz="2400" dirty="0"/>
              <a:t>  var </a:t>
            </a:r>
            <a:r>
              <a:rPr lang="en-US" sz="2400" dirty="0" err="1"/>
              <a:t>noOfMonth</a:t>
            </a:r>
            <a:r>
              <a:rPr lang="en-US" sz="2400" dirty="0"/>
              <a:t> = 1;</a:t>
            </a:r>
          </a:p>
          <a:p>
            <a:pPr marL="0" indent="0">
              <a:buNone/>
            </a:pPr>
            <a:r>
              <a:rPr lang="en-US" sz="2400" dirty="0"/>
              <a:t>  switch (</a:t>
            </a:r>
            <a:r>
              <a:rPr lang="en-US" sz="2400" dirty="0" err="1"/>
              <a:t>noOfMonth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 case 1:</a:t>
            </a:r>
          </a:p>
          <a:p>
            <a:pPr marL="0" indent="0">
              <a:buNone/>
            </a:pPr>
            <a:r>
              <a:rPr lang="en-US" sz="2400" dirty="0"/>
              <a:t>      print("Selected month is January.");</a:t>
            </a:r>
          </a:p>
          <a:p>
            <a:pPr marL="0" indent="0">
              <a:buNone/>
            </a:pPr>
            <a:r>
              <a:rPr lang="en-US" sz="2400" dirty="0"/>
              <a:t>      break;</a:t>
            </a:r>
          </a:p>
          <a:p>
            <a:pPr marL="0" indent="0">
              <a:buNone/>
            </a:pPr>
            <a:r>
              <a:rPr lang="en-US" sz="2400" dirty="0"/>
              <a:t>    case 2:</a:t>
            </a:r>
          </a:p>
          <a:p>
            <a:pPr marL="0" indent="0">
              <a:buNone/>
            </a:pPr>
            <a:r>
              <a:rPr lang="en-US" sz="2400" dirty="0"/>
              <a:t>      print("Selected month is February.");</a:t>
            </a:r>
          </a:p>
          <a:p>
            <a:pPr marL="0" indent="0">
              <a:buNone/>
            </a:pPr>
            <a:r>
              <a:rPr lang="en-US" sz="2400" dirty="0"/>
              <a:t>      break;</a:t>
            </a:r>
          </a:p>
          <a:p>
            <a:pPr marL="0" indent="0">
              <a:buNone/>
            </a:pPr>
            <a:r>
              <a:rPr lang="en-US" sz="2400" dirty="0"/>
              <a:t>    default:</a:t>
            </a:r>
          </a:p>
          <a:p>
            <a:pPr marL="0" indent="0">
              <a:buNone/>
            </a:pPr>
            <a:r>
              <a:rPr lang="en-US" sz="2400" dirty="0"/>
              <a:t>      print("Invalid month.");</a:t>
            </a:r>
          </a:p>
          <a:p>
            <a:pPr marL="0" indent="0">
              <a:buNone/>
            </a:pPr>
            <a:r>
              <a:rPr lang="en-US" sz="2400" dirty="0"/>
              <a:t>      break;</a:t>
            </a:r>
          </a:p>
          <a:p>
            <a:pPr marL="0" indent="0">
              <a:buNone/>
            </a:pPr>
            <a:r>
              <a:rPr lang="en-US" sz="2400" dirty="0"/>
              <a:t>  }}</a:t>
            </a:r>
          </a:p>
        </p:txBody>
      </p:sp>
      <p:sp>
        <p:nvSpPr>
          <p:cNvPr id="7" name="ตัวแทนเนื้อหา 2">
            <a:extLst>
              <a:ext uri="{FF2B5EF4-FFF2-40B4-BE49-F238E27FC236}">
                <a16:creationId xmlns:a16="http://schemas.microsoft.com/office/drawing/2014/main" id="{E0627287-B19E-AD5E-E2DF-513D3E45D229}"/>
              </a:ext>
            </a:extLst>
          </p:cNvPr>
          <p:cNvSpPr txBox="1">
            <a:spLocks/>
          </p:cNvSpPr>
          <p:nvPr/>
        </p:nvSpPr>
        <p:spPr bwMode="auto">
          <a:xfrm>
            <a:off x="5578930" y="4898859"/>
            <a:ext cx="3493477" cy="11619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/>
              <a:t>Selected month is January.</a:t>
            </a:r>
          </a:p>
        </p:txBody>
      </p:sp>
    </p:spTree>
    <p:extLst>
      <p:ext uri="{BB962C8B-B14F-4D97-AF65-F5344CB8AC3E}">
        <p14:creationId xmlns:p14="http://schemas.microsoft.com/office/powerpoint/2010/main" val="125581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8538132-6514-913D-3241-323CD116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: Break In </a:t>
            </a:r>
            <a:r>
              <a:rPr lang="en-US" sz="4000" dirty="0">
                <a:solidFill>
                  <a:srgbClr val="C00000"/>
                </a:solidFill>
              </a:rPr>
              <a:t>C</a:t>
            </a:r>
            <a:r>
              <a:rPr lang="en-US" sz="4000" dirty="0"/>
              <a:t> For Loop</a:t>
            </a:r>
            <a:endParaRPr lang="th-TH" sz="4000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1E70FCC-9193-27AE-72E5-A6C89860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910" y="1267768"/>
            <a:ext cx="3962398" cy="4922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i</a:t>
            </a:r>
            <a:r>
              <a:rPr lang="en-US" dirty="0"/>
              <a:t> == 4) {</a:t>
            </a:r>
          </a:p>
          <a:p>
            <a:pPr marL="0" indent="0">
              <a:buNone/>
            </a:pPr>
            <a:r>
              <a:rPr lang="en-US" dirty="0"/>
              <a:t>      break;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h-TH" dirty="0"/>
          </a:p>
        </p:txBody>
      </p:sp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550B11A7-5D4C-EE37-1443-F2A515772672}"/>
              </a:ext>
            </a:extLst>
          </p:cNvPr>
          <p:cNvSpPr txBox="1">
            <a:spLocks/>
          </p:cNvSpPr>
          <p:nvPr/>
        </p:nvSpPr>
        <p:spPr bwMode="auto">
          <a:xfrm>
            <a:off x="5129514" y="3336405"/>
            <a:ext cx="1932972" cy="26178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0  &gt;&gt;&gt;  0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  &gt;&gt;&gt;  1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2  &gt;&gt;&gt;  2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3  &gt;&gt;&gt;  3</a:t>
            </a:r>
          </a:p>
        </p:txBody>
      </p:sp>
    </p:spTree>
    <p:extLst>
      <p:ext uri="{BB962C8B-B14F-4D97-AF65-F5344CB8AC3E}">
        <p14:creationId xmlns:p14="http://schemas.microsoft.com/office/powerpoint/2010/main" val="427958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1AA36D0D-07BF-D43E-B4B4-03630D278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en-US" altLang="th-TH" sz="4000" dirty="0"/>
              <a:t>Example : Break In </a:t>
            </a:r>
            <a:r>
              <a:rPr lang="en-US" altLang="th-TH" sz="4000" dirty="0">
                <a:solidFill>
                  <a:srgbClr val="C00000"/>
                </a:solidFill>
              </a:rPr>
              <a:t>Java</a:t>
            </a:r>
            <a:r>
              <a:rPr lang="en-US" altLang="th-TH" sz="4000" dirty="0"/>
              <a:t> For Loop</a:t>
            </a:r>
            <a:endParaRPr lang="th-TH" altLang="th-TH" sz="4000" dirty="0"/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6F06282A-4677-4B36-B76A-2545801A80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1131" y="1396268"/>
            <a:ext cx="9329738" cy="4979988"/>
          </a:xfrm>
        </p:spPr>
        <p:txBody>
          <a:bodyPr/>
          <a:lstStyle/>
          <a:p>
            <a:pPr marL="0" indent="0">
              <a:buNone/>
            </a:pPr>
            <a:r>
              <a:rPr lang="en-US" altLang="th-TH" dirty="0"/>
              <a:t>public class Main {</a:t>
            </a:r>
          </a:p>
          <a:p>
            <a:pPr marL="0" indent="0">
              <a:buNone/>
            </a:pPr>
            <a:r>
              <a:rPr lang="en-US" altLang="th-TH" dirty="0"/>
              <a:t>  public static void main(String[] </a:t>
            </a:r>
            <a:r>
              <a:rPr lang="en-US" altLang="th-TH" dirty="0" err="1"/>
              <a:t>args</a:t>
            </a:r>
            <a:r>
              <a:rPr lang="en-US" altLang="th-TH" dirty="0"/>
              <a:t>) {</a:t>
            </a:r>
          </a:p>
          <a:p>
            <a:pPr marL="0" indent="0">
              <a:buNone/>
            </a:pPr>
            <a:r>
              <a:rPr lang="en-US" altLang="th-TH" dirty="0"/>
              <a:t>    for (int </a:t>
            </a:r>
            <a:r>
              <a:rPr lang="en-US" altLang="th-TH" dirty="0" err="1"/>
              <a:t>i</a:t>
            </a:r>
            <a:r>
              <a:rPr lang="en-US" altLang="th-TH" dirty="0"/>
              <a:t> = 0; </a:t>
            </a:r>
            <a:r>
              <a:rPr lang="en-US" altLang="th-TH" dirty="0" err="1"/>
              <a:t>i</a:t>
            </a:r>
            <a:r>
              <a:rPr lang="en-US" altLang="th-TH" dirty="0"/>
              <a:t> &lt; 10; </a:t>
            </a:r>
            <a:r>
              <a:rPr lang="en-US" altLang="th-TH" dirty="0" err="1"/>
              <a:t>i</a:t>
            </a:r>
            <a:r>
              <a:rPr lang="en-US" altLang="th-TH" dirty="0"/>
              <a:t>++) {</a:t>
            </a:r>
          </a:p>
          <a:p>
            <a:pPr marL="0" indent="0">
              <a:buNone/>
            </a:pPr>
            <a:r>
              <a:rPr lang="en-US" altLang="th-TH" dirty="0"/>
              <a:t>      if (</a:t>
            </a:r>
            <a:r>
              <a:rPr lang="en-US" altLang="th-TH" dirty="0" err="1"/>
              <a:t>i</a:t>
            </a:r>
            <a:r>
              <a:rPr lang="en-US" altLang="th-TH" dirty="0"/>
              <a:t> == 4) {</a:t>
            </a:r>
          </a:p>
          <a:p>
            <a:pPr marL="0" indent="0">
              <a:buNone/>
            </a:pPr>
            <a:r>
              <a:rPr lang="en-US" altLang="th-TH" dirty="0"/>
              <a:t>        break;</a:t>
            </a:r>
          </a:p>
          <a:p>
            <a:pPr marL="0" indent="0">
              <a:buNone/>
            </a:pPr>
            <a:r>
              <a:rPr lang="en-US" altLang="th-TH" dirty="0"/>
              <a:t>      }</a:t>
            </a:r>
          </a:p>
          <a:p>
            <a:pPr marL="0" indent="0">
              <a:buNone/>
            </a:pPr>
            <a:r>
              <a:rPr lang="en-US" altLang="th-TH" dirty="0"/>
              <a:t>      </a:t>
            </a:r>
            <a:r>
              <a:rPr lang="en-US" altLang="th-TH" dirty="0" err="1"/>
              <a:t>System.out.println</a:t>
            </a:r>
            <a:r>
              <a:rPr lang="en-US" altLang="th-TH" dirty="0"/>
              <a:t>(</a:t>
            </a:r>
            <a:r>
              <a:rPr lang="en-US" altLang="th-TH" dirty="0" err="1"/>
              <a:t>i</a:t>
            </a:r>
            <a:r>
              <a:rPr lang="en-US" altLang="th-TH" dirty="0"/>
              <a:t>);</a:t>
            </a:r>
          </a:p>
          <a:p>
            <a:pPr marL="0" indent="0">
              <a:buNone/>
            </a:pPr>
            <a:r>
              <a:rPr lang="en-US" altLang="th-TH" dirty="0"/>
              <a:t>    }  </a:t>
            </a:r>
          </a:p>
          <a:p>
            <a:pPr marL="0" indent="0">
              <a:buNone/>
            </a:pPr>
            <a:r>
              <a:rPr lang="en-US" altLang="th-TH" dirty="0"/>
              <a:t>  }</a:t>
            </a:r>
          </a:p>
          <a:p>
            <a:pPr marL="0" indent="0">
              <a:buNone/>
            </a:pPr>
            <a:r>
              <a:rPr lang="en-US" altLang="th-TH" dirty="0"/>
              <a:t>}</a:t>
            </a:r>
            <a:endParaRPr lang="th-TH" altLang="th-TH" dirty="0"/>
          </a:p>
        </p:txBody>
      </p:sp>
      <p:sp>
        <p:nvSpPr>
          <p:cNvPr id="2" name="ตัวแทนเนื้อหา 2">
            <a:extLst>
              <a:ext uri="{FF2B5EF4-FFF2-40B4-BE49-F238E27FC236}">
                <a16:creationId xmlns:a16="http://schemas.microsoft.com/office/drawing/2014/main" id="{3FC72F2E-2A5A-9267-F94C-B6FB964E5EE1}"/>
              </a:ext>
            </a:extLst>
          </p:cNvPr>
          <p:cNvSpPr txBox="1">
            <a:spLocks/>
          </p:cNvSpPr>
          <p:nvPr/>
        </p:nvSpPr>
        <p:spPr bwMode="auto">
          <a:xfrm>
            <a:off x="5703945" y="3300046"/>
            <a:ext cx="1932972" cy="26178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         Output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0  &gt;&gt;&gt;  0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  &gt;&gt;&gt;  1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2  &gt;&gt;&gt;  2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3  &gt;&gt;&gt; 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5A85F24-4802-B334-239C-F9C1C773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: Break In </a:t>
            </a:r>
            <a:r>
              <a:rPr lang="en-US" sz="4000" dirty="0">
                <a:solidFill>
                  <a:srgbClr val="C00000"/>
                </a:solidFill>
              </a:rPr>
              <a:t>Python</a:t>
            </a:r>
            <a:r>
              <a:rPr lang="en-US" sz="4000" dirty="0"/>
              <a:t> For Loop</a:t>
            </a:r>
            <a:endParaRPr lang="th-TH" sz="4000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2C43037-CFB5-32EE-1006-27AC9913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956" y="1490507"/>
            <a:ext cx="4759567" cy="41951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count = 0</a:t>
            </a:r>
          </a:p>
          <a:p>
            <a:pPr marL="0" indent="0">
              <a:buNone/>
            </a:pPr>
            <a:r>
              <a:rPr lang="en-US" dirty="0"/>
              <a:t>while count &lt;= 100:</a:t>
            </a:r>
          </a:p>
          <a:p>
            <a:pPr marL="0" indent="0">
              <a:buNone/>
            </a:pPr>
            <a:r>
              <a:rPr lang="en-US" dirty="0"/>
              <a:t>    print (count)</a:t>
            </a:r>
          </a:p>
          <a:p>
            <a:pPr marL="0" indent="0">
              <a:buNone/>
            </a:pPr>
            <a:r>
              <a:rPr lang="en-US" dirty="0"/>
              <a:t>    count += 1</a:t>
            </a:r>
          </a:p>
          <a:p>
            <a:pPr marL="0" indent="0">
              <a:buNone/>
            </a:pPr>
            <a:r>
              <a:rPr lang="en-US" dirty="0"/>
              <a:t>    if count == 3:</a:t>
            </a:r>
          </a:p>
          <a:p>
            <a:pPr marL="0" indent="0">
              <a:buNone/>
            </a:pPr>
            <a:r>
              <a:rPr lang="en-US" dirty="0"/>
              <a:t>        break</a:t>
            </a:r>
            <a:endParaRPr lang="th-TH" dirty="0"/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CE7D83FF-5D11-47B5-655E-9897F5FE40D5}"/>
              </a:ext>
            </a:extLst>
          </p:cNvPr>
          <p:cNvSpPr txBox="1">
            <a:spLocks/>
          </p:cNvSpPr>
          <p:nvPr/>
        </p:nvSpPr>
        <p:spPr bwMode="auto">
          <a:xfrm>
            <a:off x="4707483" y="2948354"/>
            <a:ext cx="1932972" cy="26178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          Output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0  &gt;&gt;&gt;  0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  &gt;&gt;&gt;  1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2  &gt;&gt;&gt;  2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3  &gt;&gt;&gt;  3</a:t>
            </a:r>
          </a:p>
        </p:txBody>
      </p:sp>
    </p:spTree>
    <p:extLst>
      <p:ext uri="{BB962C8B-B14F-4D97-AF65-F5344CB8AC3E}">
        <p14:creationId xmlns:p14="http://schemas.microsoft.com/office/powerpoint/2010/main" val="28161711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5fc7acaa-f919-463b-ae62-f5f9386dcdd5" ContentTypeId="0x0101" PreviousValue="false" LastSyncTimeStamp="2021-07-23T15:19:22.11Z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AFB19CB2603542B831011D24801000" ma:contentTypeVersion="8" ma:contentTypeDescription="Create a new document." ma:contentTypeScope="" ma:versionID="0fb9a5889ed7e574a03c9c6ab0eecf57">
  <xsd:schema xmlns:xsd="http://www.w3.org/2001/XMLSchema" xmlns:xs="http://www.w3.org/2001/XMLSchema" xmlns:p="http://schemas.microsoft.com/office/2006/metadata/properties" xmlns:ns2="3cbc3368-532c-47e7-af6d-38bf4cbe08e4" targetNamespace="http://schemas.microsoft.com/office/2006/metadata/properties" ma:root="true" ma:fieldsID="8099ee7a0dbd0d6392e115a2493a8993" ns2:_="">
    <xsd:import namespace="3cbc3368-532c-47e7-af6d-38bf4cbe08e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bc3368-532c-47e7-af6d-38bf4cbe08e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cbc3368-532c-47e7-af6d-38bf4cbe08e4" xsi:nil="true"/>
  </documentManagement>
</p:properties>
</file>

<file path=customXml/itemProps1.xml><?xml version="1.0" encoding="utf-8"?>
<ds:datastoreItem xmlns:ds="http://schemas.openxmlformats.org/officeDocument/2006/customXml" ds:itemID="{A61DC93C-DCF1-4CA2-AA5C-D3DEE835F5F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5C0267C2-CB2C-431B-8195-450BAA241035}"/>
</file>

<file path=customXml/itemProps3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2827AF0-B8AC-4F06-9869-371A77E7D3AD}"/>
</file>

<file path=docProps/app.xml><?xml version="1.0" encoding="utf-8"?>
<Properties xmlns="http://schemas.openxmlformats.org/officeDocument/2006/extended-properties" xmlns:vt="http://schemas.openxmlformats.org/officeDocument/2006/docPropsVTypes">
  <Template>SCSU-Slide-6</Template>
  <TotalTime>176</TotalTime>
  <Words>1146</Words>
  <Application>Microsoft Office PowerPoint</Application>
  <PresentationFormat>แบบจอกว้าง</PresentationFormat>
  <Paragraphs>197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TH Sarabun New</vt:lpstr>
      <vt:lpstr>ธีมของ Office</vt:lpstr>
      <vt:lpstr>BREAK AND CONTINUE  IN DART </vt:lpstr>
      <vt:lpstr>Break Statement คำสั่ง break เป็นคำสั่งที่ให้โปรแกรมออกจาก loop ทันที โดยไม่ทำคำสั่งที่เหลือต่อ ซึ่งคำสั่ง break นี้ สามารถใช้ได้กับ loop หลาย ๆ loop ไม่ว่าจะเป็น while, do while, for, switch และอื่น ๆ</vt:lpstr>
      <vt:lpstr>Example 1: Break In Dart For Loop </vt:lpstr>
      <vt:lpstr>Example 2: Break In Dart Negative For Loop</vt:lpstr>
      <vt:lpstr>Example 3: Break In Dart While Loop</vt:lpstr>
      <vt:lpstr>Example 4: Break In Switch Case</vt:lpstr>
      <vt:lpstr>Example : Break In C For Loop</vt:lpstr>
      <vt:lpstr>Example : Break In Java For Loop</vt:lpstr>
      <vt:lpstr>Example : Break In Python For Loop</vt:lpstr>
      <vt:lpstr>Continue Statement คำสั่ง continue; เป็นคำสั่งที่ใช้เพื่อหยุดการทำงานคล้าย ๆ กับคำสั่ง break; แต่จะหยุดการทำงานในการวนรอบรอบปัจจุบัน แล้วไปเริ่มทำงานในรอบต่อไปใหม่ทันที</vt:lpstr>
      <vt:lpstr>Example 1: Continue In Dart</vt:lpstr>
      <vt:lpstr>Example 2: Continue In For Loop Dart</vt:lpstr>
      <vt:lpstr>Example 3: Continue In Dart While Loop</vt:lpstr>
      <vt:lpstr>Example : Continue In C Loop</vt:lpstr>
      <vt:lpstr>Example : Continue In Java For Loop</vt:lpstr>
      <vt:lpstr>Example : Continue In Python For Loop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AND CONTINUE  IN DART </dc:title>
  <dc:creator>Natthawut Tangkulanuphan</dc:creator>
  <cp:lastModifiedBy>Natthawut Tangkulanuphan</cp:lastModifiedBy>
  <cp:revision>6</cp:revision>
  <dcterms:created xsi:type="dcterms:W3CDTF">2023-09-16T06:14:00Z</dcterms:created>
  <dcterms:modified xsi:type="dcterms:W3CDTF">2023-09-30T10:55:22Z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0x01010063AFB19CB2603542B831011D24801000</vt:lpwstr>
  </property>
</Properties>
</file>