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77" r:id="rId5"/>
    <p:sldId id="259" r:id="rId6"/>
    <p:sldId id="260" r:id="rId7"/>
    <p:sldId id="279" r:id="rId8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5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7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860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35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672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161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5095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790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0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923925"/>
            <a:ext cx="4981575" cy="195263"/>
          </a:xfrm>
          <a:prstGeom prst="rect">
            <a:avLst/>
          </a:prstGeom>
          <a:gradFill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1295400"/>
            <a:ext cx="9144000" cy="152399"/>
          </a:xfrm>
          <a:prstGeom prst="rect">
            <a:avLst/>
          </a:prstGeom>
          <a:gradFill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1676400"/>
            <a:ext cx="8001000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066800" y="4114800"/>
            <a:ext cx="7162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1pPr>
            <a:lvl2pPr marL="742950" marR="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marR="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marR="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721"/>
            <a:ext cx="4800599" cy="91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877219" y="-561180"/>
            <a:ext cx="5389562" cy="883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4653756" y="2215356"/>
            <a:ext cx="6465886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157956" y="81756"/>
            <a:ext cx="6465886" cy="64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1524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8839199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8D3A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931862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8839199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marR="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marR="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marR="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931862"/>
            <a:ext cx="9144000" cy="192087"/>
          </a:xfrm>
          <a:prstGeom prst="rect">
            <a:avLst/>
          </a:prstGeom>
          <a:solidFill>
            <a:srgbClr val="E8D3A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918364" y="895494"/>
            <a:ext cx="45018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1" u="none" strike="noStrike" cap="none" baseline="0">
                <a:solidFill>
                  <a:srgbClr val="33006F"/>
                </a:solidFill>
                <a:latin typeface="Garamond"/>
                <a:ea typeface="Garamond"/>
                <a:cs typeface="Garamond"/>
                <a:sym typeface="Garamond"/>
              </a:rPr>
              <a:t>William E. Boeing Department of Aeronautics &amp; Astronautics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-38100" y="895494"/>
            <a:ext cx="3419474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1" u="none" strike="noStrike" cap="none" baseline="0">
                <a:solidFill>
                  <a:srgbClr val="33006F"/>
                </a:solidFill>
                <a:latin typeface="Garamond"/>
                <a:ea typeface="Garamond"/>
                <a:cs typeface="Garamond"/>
                <a:sym typeface="Garamond"/>
              </a:rPr>
              <a:t>UWAA Private Pilots Group</a:t>
            </a:r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52401" y="129732"/>
            <a:ext cx="993238" cy="668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"/>
          <p:cNvSpPr/>
          <p:nvPr userDrawn="1"/>
        </p:nvSpPr>
        <p:spPr>
          <a:xfrm>
            <a:off x="0" y="923925"/>
            <a:ext cx="4981575" cy="195263"/>
          </a:xfrm>
          <a:prstGeom prst="rect">
            <a:avLst/>
          </a:prstGeom>
          <a:gradFill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2800" b="1" dirty="0"/>
              <a:t>Techniques for Fault Detection and</a:t>
            </a:r>
            <a:br>
              <a:rPr lang="en-US" sz="2800" b="1" dirty="0"/>
            </a:br>
            <a:r>
              <a:rPr lang="en-US" sz="2800" b="1" dirty="0"/>
              <a:t>Visualization of Telemetry Dependence</a:t>
            </a:r>
            <a:br>
              <a:rPr lang="en-US" sz="2800" b="1" dirty="0"/>
            </a:br>
            <a:r>
              <a:rPr lang="en-US" sz="2800" b="1" dirty="0"/>
              <a:t>Relationships for Root Cause Fault</a:t>
            </a:r>
            <a:br>
              <a:rPr lang="en-US" sz="2800" b="1" dirty="0"/>
            </a:br>
            <a:r>
              <a:rPr lang="en-US" sz="2800" b="1" dirty="0"/>
              <a:t>Analysis in Complex Systems</a:t>
            </a:r>
            <a:endParaRPr lang="en-US" sz="28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" name="Shape 119"/>
          <p:cNvSpPr/>
          <p:nvPr/>
        </p:nvSpPr>
        <p:spPr>
          <a:xfrm>
            <a:off x="696912" y="5546725"/>
            <a:ext cx="7767637" cy="1292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??, 2015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60362" y="3352800"/>
            <a:ext cx="8104187" cy="2035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dirty="0" smtClean="0"/>
              <a:t>Nathaniel Guy</a:t>
            </a:r>
            <a:endParaRPr lang="en-US" sz="20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dirty="0" smtClean="0"/>
              <a:t>natguy@uw.edu</a:t>
            </a:r>
            <a:endParaRPr lang="en-US" sz="2000" b="1" dirty="0"/>
          </a:p>
        </p:txBody>
      </p:sp>
      <p:sp>
        <p:nvSpPr>
          <p:cNvPr id="121" name="Shape 121"/>
          <p:cNvSpPr txBox="1"/>
          <p:nvPr/>
        </p:nvSpPr>
        <p:spPr>
          <a:xfrm>
            <a:off x="360362" y="5546725"/>
            <a:ext cx="8104187" cy="11321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dirty="0" smtClean="0"/>
              <a:t>March 16</a:t>
            </a:r>
            <a:r>
              <a:rPr lang="en-US" sz="20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2016</a:t>
            </a:r>
            <a:endParaRPr lang="en-US" sz="20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Seattle, WA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33006F"/>
                </a:solidFill>
              </a:rPr>
              <a:t>March 16</a:t>
            </a:r>
            <a:r>
              <a:rPr lang="en-US" sz="1200" b="1" baseline="30000" dirty="0" smtClean="0">
                <a:solidFill>
                  <a:srgbClr val="33006F"/>
                </a:solidFill>
              </a:rPr>
              <a:t>th</a:t>
            </a:r>
            <a:r>
              <a:rPr lang="en-US" sz="1200" b="1" dirty="0" smtClean="0">
                <a:solidFill>
                  <a:srgbClr val="33006F"/>
                </a:solidFill>
              </a:rPr>
              <a:t>, 2015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Detection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68450" y="1905000"/>
            <a:ext cx="6737349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“Fault” is any sort of problem with a system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One specific type of what’s called an “anomaly” in aerospace</a:t>
            </a:r>
          </a:p>
          <a:p>
            <a:pPr marL="342900" lvl="0" indent="-34290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Many types of faults:</a:t>
            </a:r>
            <a:endParaRPr lang="en-US" sz="2000" dirty="0">
              <a:solidFill>
                <a:schemeClr val="dk1"/>
              </a:solidFill>
            </a:endParaRP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Off-nominal sensor readings</a:t>
            </a:r>
          </a:p>
          <a:p>
            <a:pPr marL="742950" lvl="2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Off-nominal metrics calculated from various sensors</a:t>
            </a:r>
          </a:p>
          <a:p>
            <a:pPr marL="742950" lvl="2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Hardware failures</a:t>
            </a:r>
            <a:endParaRPr lang="en-US" sz="2000" dirty="0">
              <a:solidFill>
                <a:schemeClr val="dk1"/>
              </a:solidFill>
            </a:endParaRPr>
          </a:p>
          <a:p>
            <a:pPr marL="342900" lvl="1" indent="-342900"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Faults can be symptoms of larger root causes</a:t>
            </a:r>
          </a:p>
          <a:p>
            <a:pPr marL="742950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Example: high current draw on wheel motor -&gt; physical obstruction preventing wheel from turning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Detection, Isolation, and Recovery (FDIR)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50"/>
          <p:cNvSpPr/>
          <p:nvPr/>
        </p:nvSpPr>
        <p:spPr>
          <a:xfrm>
            <a:off x="1581981" y="1862983"/>
            <a:ext cx="7177200" cy="291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Automated fault detection system detects a fault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Sends commands/transitions vehicle state if necessary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Fault is isolated to specific part of vehicle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Triggers an alarm for human operator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Human operator evaluates alarm for root cause diagnosis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After root cause is determined (or sometimes even not), recovery steps are taken to restore operation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Much of FDIR is automated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Only complex issues require operator intervention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Detection, Isolation, and Recovery (FDIR)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5" name="Picture 3" descr="F:\Dropbox\AIAA scholarship\ss_telem_pa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600200"/>
            <a:ext cx="872273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Dropbox\AIAA scholarship\alarms_panel_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00175"/>
            <a:ext cx="5248276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21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Model-Based Fault Detection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568450" y="1828800"/>
            <a:ext cx="7177200" cy="291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Build a model of normal system operation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Associate rules with particular faults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Automated recovery steps may also be associated with these faults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endParaRPr lang="en-US" sz="20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Example: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if (</a:t>
            </a:r>
            <a:r>
              <a:rPr lang="en-US" sz="2000" dirty="0" err="1" smtClean="0">
                <a:solidFill>
                  <a:schemeClr val="dk1"/>
                </a:solidFill>
              </a:rPr>
              <a:t>motor.current</a:t>
            </a:r>
            <a:r>
              <a:rPr lang="en-US" sz="2000" dirty="0" smtClean="0">
                <a:solidFill>
                  <a:schemeClr val="dk1"/>
                </a:solidFill>
              </a:rPr>
              <a:t> &gt; 20A) { trigger(</a:t>
            </a:r>
            <a:r>
              <a:rPr lang="en-US" sz="2000" dirty="0" err="1" smtClean="0">
                <a:solidFill>
                  <a:schemeClr val="dk1"/>
                </a:solidFill>
              </a:rPr>
              <a:t>OvercurrentFault</a:t>
            </a:r>
            <a:r>
              <a:rPr lang="en-US" sz="2000" dirty="0" smtClean="0">
                <a:solidFill>
                  <a:schemeClr val="dk1"/>
                </a:solidFill>
              </a:rPr>
              <a:t>); }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Observer-based models and estimation models can generate new data channels that can be used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Other systems include probabilistic models, signal-processing-based models, and neural networks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Diagnosis Difficulties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557768" y="1905000"/>
            <a:ext cx="7433832" cy="357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Faults are often very complex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Many faults are correlated with each other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 single fault may be caused by many possible root causes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Must discard noise and “red herrings”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Much expert knowledge is never formalized to assist with automated fault recovery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Often relies on non-captured “tribal knowledge”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Human operators often do most of the work for root cause diagnosis of in-flight anomalies in the post-mortem (slow)</a:t>
            </a:r>
          </a:p>
          <a:p>
            <a:pPr marL="342900" lvl="0" indent="-342900"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err="1" smtClean="0">
                <a:solidFill>
                  <a:schemeClr val="dk1"/>
                </a:solidFill>
              </a:rPr>
              <a:t>SpaceX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CRS-4 examples</a:t>
            </a: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SIGI unit</a:t>
            </a: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err="1" smtClean="0">
                <a:solidFill>
                  <a:schemeClr val="dk1"/>
                </a:solidFill>
              </a:rPr>
              <a:t>Mousetronauts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342900" lvl="2" indent="-342900">
              <a:buClr>
                <a:schemeClr val="lt2"/>
              </a:buClr>
              <a:buSzPct val="75000"/>
              <a:buFont typeface="Noto Symbol"/>
              <a:buChar char="■"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875588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Data Navigation: Annotated Plot Events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9" name="Picture 1" descr="F:\Dropbox\AIAA scholarship\annotated_plot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559670" cy="48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033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373</Words>
  <Application>Microsoft Office PowerPoint</Application>
  <PresentationFormat>On-screen Show (4:3)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Noto Symbol</vt:lpstr>
      <vt:lpstr>Arial</vt:lpstr>
      <vt:lpstr>Garamond</vt:lpstr>
      <vt:lpstr>Times New Roman</vt:lpstr>
      <vt:lpstr>Pixel</vt:lpstr>
      <vt:lpstr>Techniques for Fault Detection and Visualization of Telemetry Dependence Relationships for Root Cause Fault Analysis in Complex Systems</vt:lpstr>
      <vt:lpstr>Fault Detection</vt:lpstr>
      <vt:lpstr>Fault Detection, Isolation, and Recovery (FDIR)</vt:lpstr>
      <vt:lpstr>Fault Detection, Isolation, and Recovery (FDIR)</vt:lpstr>
      <vt:lpstr>Model-Based Fault Detection</vt:lpstr>
      <vt:lpstr>Fault Diagnosis Difficulties</vt:lpstr>
      <vt:lpstr>Data Navigation: Annotated Plot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Tools for Fault Detection, Isolation, and Recovery</dc:title>
  <dc:creator>Nat</dc:creator>
  <cp:lastModifiedBy>Nat</cp:lastModifiedBy>
  <cp:revision>21</cp:revision>
  <dcterms:modified xsi:type="dcterms:W3CDTF">2016-03-08T18:39:09Z</dcterms:modified>
</cp:coreProperties>
</file>