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9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5201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402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27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0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2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0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5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4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1m6IKiO26c#t=8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d3d.com/cwr/boi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akKfY5aHm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CVwdeAobYc?t=15" TargetMode="External"/><Relationship Id="rId2" Type="http://schemas.openxmlformats.org/officeDocument/2006/relationships/hyperlink" Target="https://www.youtube.com/watch?v=Mo_1rAaj7FE#t=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EmTz7EAYLrs?t=313" TargetMode="External"/><Relationship Id="rId4" Type="http://schemas.openxmlformats.org/officeDocument/2006/relationships/hyperlink" Target="https://www.youtube.com/watch?v=nM-RPO10aP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Nat Guy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(Some slides borrowed from John See at Multimedia University, Malaysia)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Mackerel “</a:t>
            </a:r>
            <a:r>
              <a:rPr lang="en-US" dirty="0" err="1" smtClean="0">
                <a:latin typeface="Calibri" panose="020F0502020204030204" pitchFamily="34" charset="0"/>
              </a:rPr>
              <a:t>Baitball</a:t>
            </a:r>
            <a:r>
              <a:rPr lang="en-US" dirty="0" smtClean="0">
                <a:latin typeface="Calibri" panose="020F0502020204030204" pitchFamily="34" charset="0"/>
              </a:rPr>
              <a:t>” Video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sz="2400" dirty="0" err="1">
                <a:latin typeface="Calibri" panose="020F0502020204030204" pitchFamily="34" charset="0"/>
                <a:hlinkClick r:id="rId2"/>
              </a:rPr>
              <a:t>www.youtube.com</a:t>
            </a:r>
            <a:r>
              <a:rPr lang="en-US" sz="2400" dirty="0">
                <a:latin typeface="Calibri" panose="020F0502020204030204" pitchFamily="34" charset="0"/>
                <a:hlinkClick r:id="rId2"/>
              </a:rPr>
              <a:t>/</a:t>
            </a:r>
            <a:r>
              <a:rPr lang="en-US" sz="2400" dirty="0" err="1">
                <a:latin typeface="Calibri" panose="020F0502020204030204" pitchFamily="34" charset="0"/>
                <a:hlinkClick r:id="rId2"/>
              </a:rPr>
              <a:t>watch?v</a:t>
            </a:r>
            <a:r>
              <a:rPr lang="en-US" sz="2400" dirty="0">
                <a:latin typeface="Calibri" panose="020F0502020204030204" pitchFamily="34" charset="0"/>
                <a:hlinkClick r:id="rId2"/>
              </a:rPr>
              <a:t>=r1m6IKiO26c#t=82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Neighborhood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Range in which units can detect other units</a:t>
            </a:r>
            <a:endParaRPr lang="en-MY" sz="24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912" y="3139447"/>
            <a:ext cx="2933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Visibility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Visibility constrained by field of 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Also can be constrained by limited number of influencing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Each unit is aware </a:t>
            </a:r>
            <a:r>
              <a:rPr lang="en-US" sz="2000" dirty="0">
                <a:latin typeface="Calibri" panose="020F0502020204030204" pitchFamily="34" charset="0"/>
              </a:rPr>
              <a:t>of its </a:t>
            </a:r>
            <a:r>
              <a:rPr lang="en-US" sz="2000" dirty="0" smtClean="0">
                <a:latin typeface="Calibri" panose="020F0502020204030204" pitchFamily="34" charset="0"/>
              </a:rPr>
              <a:t>local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surroundings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Each unit does not necessarily </a:t>
            </a:r>
            <a:r>
              <a:rPr lang="en-US" sz="2000" dirty="0" smtClean="0">
                <a:latin typeface="Calibri" panose="020F0502020204030204" pitchFamily="34" charset="0"/>
              </a:rPr>
              <a:t>know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what the </a:t>
            </a:r>
            <a:r>
              <a:rPr lang="en-US" sz="2000" dirty="0">
                <a:latin typeface="Calibri" panose="020F0502020204030204" pitchFamily="34" charset="0"/>
              </a:rPr>
              <a:t>entire group is doing at </a:t>
            </a:r>
            <a:r>
              <a:rPr lang="en-US" sz="2000" dirty="0" smtClean="0">
                <a:latin typeface="Calibri" panose="020F0502020204030204" pitchFamily="34" charset="0"/>
              </a:rPr>
              <a:t>any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given </a:t>
            </a:r>
            <a:r>
              <a:rPr lang="en-US" sz="2000" dirty="0">
                <a:latin typeface="Calibri" panose="020F0502020204030204" pitchFamily="34" charset="0"/>
              </a:rPr>
              <a:t>time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8271" y="3102910"/>
            <a:ext cx="3698189" cy="280831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3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Other Extensions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Avoiding obstacles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Avoiding predators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Following leaders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Making specific formations (circle, “flying V,” etc.)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9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In each game loop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Cycle </a:t>
            </a:r>
            <a:r>
              <a:rPr lang="en-US" sz="2000" dirty="0" smtClean="0">
                <a:latin typeface="Calibri" panose="020F0502020204030204" pitchFamily="34" charset="0"/>
              </a:rPr>
              <a:t>through all </a:t>
            </a:r>
            <a:r>
              <a:rPr lang="en-US" sz="2000" dirty="0">
                <a:latin typeface="Calibri" panose="020F0502020204030204" pitchFamily="34" charset="0"/>
              </a:rPr>
              <a:t>units in the flock to acquire data (direction, speed, etc.) from unit’s neighbors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For each unit, update with net steering force from the three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Each unit must update its </a:t>
            </a:r>
            <a:r>
              <a:rPr lang="en-US" sz="2400" dirty="0" smtClean="0">
                <a:latin typeface="Calibri" panose="020F0502020204030204" pitchFamily="34" charset="0"/>
              </a:rPr>
              <a:t>list of current neighbors each </a:t>
            </a:r>
            <a:r>
              <a:rPr lang="en-US" sz="2400" dirty="0">
                <a:latin typeface="Calibri" panose="020F0502020204030204" pitchFamily="34" charset="0"/>
              </a:rPr>
              <a:t>game </a:t>
            </a:r>
            <a:r>
              <a:rPr lang="en-US" sz="2400" dirty="0" smtClean="0">
                <a:latin typeface="Calibri" panose="020F0502020204030204" pitchFamily="34" charset="0"/>
              </a:rPr>
              <a:t>loop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Cohesion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Calculate </a:t>
            </a:r>
            <a:r>
              <a:rPr lang="en-US" sz="2400" b="1" dirty="0">
                <a:latin typeface="Calibri" panose="020F0502020204030204" pitchFamily="34" charset="0"/>
              </a:rPr>
              <a:t>average position </a:t>
            </a:r>
            <a:r>
              <a:rPr lang="en-US" sz="2400" dirty="0">
                <a:latin typeface="Calibri" panose="020F0502020204030204" pitchFamily="34" charset="0"/>
              </a:rPr>
              <a:t>– vector sum of </a:t>
            </a:r>
            <a:r>
              <a:rPr lang="en-US" sz="2400" dirty="0" smtClean="0">
                <a:latin typeface="Calibri" panose="020F0502020204030204" pitchFamily="34" charset="0"/>
              </a:rPr>
              <a:t>neighbors’ respective </a:t>
            </a:r>
            <a:r>
              <a:rPr lang="en-US" sz="2400" dirty="0">
                <a:latin typeface="Calibri" panose="020F0502020204030204" pitchFamily="34" charset="0"/>
              </a:rPr>
              <a:t>positions divided by total number of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Determine direction to turn and angle to steer towards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Steering force </a:t>
            </a:r>
            <a:r>
              <a:rPr lang="en-US" sz="2400" dirty="0" smtClean="0">
                <a:latin typeface="Calibri" panose="020F0502020204030204" pitchFamily="34" charset="0"/>
              </a:rPr>
              <a:t>= (direction) * (steering force) </a:t>
            </a:r>
            <a:r>
              <a:rPr lang="en-US" sz="2400" dirty="0">
                <a:latin typeface="Calibri" panose="020F0502020204030204" pitchFamily="34" charset="0"/>
              </a:rPr>
              <a:t>* </a:t>
            </a:r>
            <a:r>
              <a:rPr lang="en-US" sz="2400" dirty="0" smtClean="0">
                <a:latin typeface="Calibri" panose="020F0502020204030204" pitchFamily="34" charset="0"/>
              </a:rPr>
              <a:t>(angle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 smtClean="0">
                <a:latin typeface="Calibri" panose="020F0502020204030204" pitchFamily="34" charset="0"/>
              </a:rPr>
              <a:t>steering)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0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Alignment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Calculate </a:t>
            </a:r>
            <a:r>
              <a:rPr lang="en-US" sz="2400" b="1" dirty="0">
                <a:latin typeface="Calibri" panose="020F0502020204030204" pitchFamily="34" charset="0"/>
              </a:rPr>
              <a:t>average </a:t>
            </a:r>
            <a:r>
              <a:rPr lang="en-US" sz="2400" b="1" dirty="0" smtClean="0">
                <a:latin typeface="Calibri" panose="020F0502020204030204" pitchFamily="34" charset="0"/>
              </a:rPr>
              <a:t>heading </a:t>
            </a:r>
            <a:r>
              <a:rPr lang="en-US" sz="2400" dirty="0">
                <a:latin typeface="Calibri" panose="020F0502020204030204" pitchFamily="34" charset="0"/>
              </a:rPr>
              <a:t>– vector sum of </a:t>
            </a:r>
            <a:r>
              <a:rPr lang="en-US" sz="2400" dirty="0" smtClean="0">
                <a:latin typeface="Calibri" panose="020F0502020204030204" pitchFamily="34" charset="0"/>
              </a:rPr>
              <a:t>neighbors’ respective alignments divided </a:t>
            </a:r>
            <a:r>
              <a:rPr lang="en-US" sz="2400" dirty="0">
                <a:latin typeface="Calibri" panose="020F0502020204030204" pitchFamily="34" charset="0"/>
              </a:rPr>
              <a:t>by total number of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Determine direction to turn and angle to steer towards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Steering force </a:t>
            </a:r>
            <a:r>
              <a:rPr lang="en-US" sz="2400" dirty="0" smtClean="0">
                <a:latin typeface="Calibri" panose="020F0502020204030204" pitchFamily="34" charset="0"/>
              </a:rPr>
              <a:t>= (direction) * (steering force) </a:t>
            </a:r>
            <a:r>
              <a:rPr lang="en-US" sz="2400" dirty="0">
                <a:latin typeface="Calibri" panose="020F0502020204030204" pitchFamily="34" charset="0"/>
              </a:rPr>
              <a:t>* </a:t>
            </a:r>
            <a:r>
              <a:rPr lang="en-US" sz="2400" dirty="0" smtClean="0">
                <a:latin typeface="Calibri" panose="020F0502020204030204" pitchFamily="34" charset="0"/>
              </a:rPr>
              <a:t>(angle </a:t>
            </a:r>
            <a:r>
              <a:rPr lang="en-US" sz="2400" dirty="0">
                <a:latin typeface="Calibri" panose="020F0502020204030204" pitchFamily="34" charset="0"/>
              </a:rPr>
              <a:t>of </a:t>
            </a:r>
            <a:r>
              <a:rPr lang="en-US" sz="2400" dirty="0" smtClean="0">
                <a:latin typeface="Calibri" panose="020F0502020204030204" pitchFamily="34" charset="0"/>
              </a:rPr>
              <a:t>steering)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Separation Implementation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Steer </a:t>
            </a:r>
            <a:r>
              <a:rPr lang="en-US" sz="2000" dirty="0">
                <a:latin typeface="Calibri" panose="020F0502020204030204" pitchFamily="34" charset="0"/>
              </a:rPr>
              <a:t>away from any neighbor that is within view AND within prescribed minimum separation </a:t>
            </a:r>
            <a:r>
              <a:rPr lang="en-US" sz="2000" dirty="0" smtClean="0">
                <a:latin typeface="Calibri" panose="020F0502020204030204" pitchFamily="34" charset="0"/>
              </a:rPr>
              <a:t>distance (i.e., too close)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Because this steering force is corrective, direction multiplier goes the opposite </a:t>
            </a:r>
            <a:r>
              <a:rPr lang="en-US" sz="2000" dirty="0" smtClean="0">
                <a:latin typeface="Calibri" panose="020F0502020204030204" pitchFamily="34" charset="0"/>
              </a:rPr>
              <a:t>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Separation factor can be used to increase force with smaller separations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Steering force = (direction) * (steering force) </a:t>
            </a:r>
            <a:r>
              <a:rPr lang="en-US" sz="2000" dirty="0">
                <a:latin typeface="Calibri" panose="020F0502020204030204" pitchFamily="34" charset="0"/>
              </a:rPr>
              <a:t>* </a:t>
            </a:r>
            <a:r>
              <a:rPr lang="en-US" sz="2000" dirty="0" smtClean="0">
                <a:latin typeface="Calibri" panose="020F0502020204030204" pitchFamily="34" charset="0"/>
              </a:rPr>
              <a:t>(separation factor)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</a:rPr>
              <a:t>2D Flocking Demo (written by Nat in Python)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7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Further Resources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Craig Reynolds’s </a:t>
            </a:r>
            <a:r>
              <a:rPr lang="en-US" sz="2400" dirty="0" err="1" smtClean="0">
                <a:latin typeface="Calibri" panose="020F0502020204030204" pitchFamily="34" charset="0"/>
              </a:rPr>
              <a:t>Boids</a:t>
            </a:r>
            <a:r>
              <a:rPr lang="en-US" sz="2400" dirty="0" smtClean="0">
                <a:latin typeface="Calibri" panose="020F0502020204030204" pitchFamily="34" charset="0"/>
              </a:rPr>
              <a:t> page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hlinkClick r:id="rId2"/>
              </a:rPr>
              <a:t>http://www.red3d.com/cwr/boids</a:t>
            </a:r>
            <a:r>
              <a:rPr lang="en-US" sz="2000" dirty="0" smtClean="0">
                <a:latin typeface="Calibri" panose="020F0502020204030204" pitchFamily="34" charset="0"/>
                <a:hlinkClick r:id="rId2"/>
              </a:rPr>
              <a:t>/</a:t>
            </a:r>
            <a:endParaRPr lang="en-US" sz="20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2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Moving together in coordinated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Birds in flocks, fish in schools, land animals in herds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</a:rPr>
              <a:t>Murmuration</a:t>
            </a:r>
            <a:r>
              <a:rPr lang="en-US" dirty="0" smtClean="0">
                <a:latin typeface="Calibri" panose="020F0502020204030204" pitchFamily="34" charset="0"/>
              </a:rPr>
              <a:t> of starlings: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2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www.youtube.com/watch?v=eakKfY5aHmY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Applications to Games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NPCs can </a:t>
            </a:r>
            <a:r>
              <a:rPr lang="en-US" sz="2000" dirty="0">
                <a:latin typeface="Calibri" panose="020F0502020204030204" pitchFamily="34" charset="0"/>
              </a:rPr>
              <a:t>move in cohesive </a:t>
            </a:r>
            <a:r>
              <a:rPr lang="en-US" sz="2000" dirty="0" smtClean="0">
                <a:latin typeface="Calibri" panose="020F0502020204030204" pitchFamily="34" charset="0"/>
              </a:rPr>
              <a:t>groups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Meadow </a:t>
            </a:r>
            <a:r>
              <a:rPr lang="en-US" sz="1800" dirty="0">
                <a:latin typeface="Calibri" panose="020F0502020204030204" pitchFamily="34" charset="0"/>
              </a:rPr>
              <a:t>of </a:t>
            </a:r>
            <a:r>
              <a:rPr lang="en-US" sz="1800" dirty="0" smtClean="0">
                <a:latin typeface="Calibri" panose="020F0502020204030204" pitchFamily="34" charset="0"/>
              </a:rPr>
              <a:t>grazing sheep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Hunting flock of </a:t>
            </a:r>
            <a:r>
              <a:rPr lang="en-US" sz="1800" dirty="0" smtClean="0">
                <a:latin typeface="Calibri" panose="020F0502020204030204" pitchFamily="34" charset="0"/>
              </a:rPr>
              <a:t>birds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Ants, bees, fish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Other types of </a:t>
            </a:r>
            <a:r>
              <a:rPr lang="en-US" sz="2000" dirty="0" smtClean="0">
                <a:latin typeface="Calibri" panose="020F0502020204030204" pitchFamily="34" charset="0"/>
              </a:rPr>
              <a:t>computer-controlled </a:t>
            </a:r>
            <a:r>
              <a:rPr lang="en-US" sz="2000" dirty="0">
                <a:latin typeface="Calibri" panose="020F0502020204030204" pitchFamily="34" charset="0"/>
              </a:rPr>
              <a:t>NPCs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Humans, </a:t>
            </a:r>
            <a:r>
              <a:rPr lang="en-US" sz="1800" dirty="0" smtClean="0">
                <a:latin typeface="Calibri" panose="020F0502020204030204" pitchFamily="34" charset="0"/>
              </a:rPr>
              <a:t>orcs, catapults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Squadrons of </a:t>
            </a:r>
            <a:r>
              <a:rPr lang="en-US" sz="1800" dirty="0" smtClean="0">
                <a:latin typeface="Calibri" panose="020F0502020204030204" pitchFamily="34" charset="0"/>
              </a:rPr>
              <a:t>aircraft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Friendly soldier </a:t>
            </a:r>
            <a:r>
              <a:rPr lang="en-US" sz="1800" dirty="0" smtClean="0">
                <a:latin typeface="Calibri" panose="020F0502020204030204" pitchFamily="34" charset="0"/>
              </a:rPr>
              <a:t>squads</a:t>
            </a:r>
            <a:endParaRPr lang="en-US" sz="1800" dirty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</a:rPr>
              <a:t>Crowds </a:t>
            </a:r>
            <a:r>
              <a:rPr lang="en-US" sz="1800" dirty="0">
                <a:latin typeface="Calibri" panose="020F0502020204030204" pitchFamily="34" charset="0"/>
              </a:rPr>
              <a:t>of people </a:t>
            </a:r>
            <a:r>
              <a:rPr lang="en-US" sz="1800" dirty="0" smtClean="0">
                <a:latin typeface="Calibri" panose="020F0502020204030204" pitchFamily="34" charset="0"/>
              </a:rPr>
              <a:t>loitering</a:t>
            </a:r>
            <a:endParaRPr lang="en-US" sz="18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7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Behavioral Modeling of 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Craig Reynolds developed flocking model</a:t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in 1986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“</a:t>
            </a:r>
            <a:r>
              <a:rPr lang="en-US" sz="2000" dirty="0" err="1" smtClean="0">
                <a:latin typeface="Calibri" panose="020F0502020204030204" pitchFamily="34" charset="0"/>
              </a:rPr>
              <a:t>Boids</a:t>
            </a:r>
            <a:r>
              <a:rPr lang="en-US" sz="2000" dirty="0" smtClean="0">
                <a:latin typeface="Calibri" panose="020F0502020204030204" pitchFamily="34" charset="0"/>
              </a:rPr>
              <a:t>”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Presented at SIGGRAPH 1987: “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Flocks</a:t>
            </a:r>
            <a:r>
              <a:rPr lang="en-US" sz="2000" dirty="0">
                <a:latin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Herds,</a:t>
            </a:r>
            <a:b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and </a:t>
            </a:r>
            <a:r>
              <a:rPr lang="en-US" sz="2000" dirty="0">
                <a:latin typeface="Calibri" panose="020F0502020204030204" pitchFamily="34" charset="0"/>
                <a:sym typeface="Wingdings" pitchFamily="2" charset="2"/>
              </a:rPr>
              <a:t>Schools: A Distributed Behavioral </a:t>
            </a: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Model”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Later went on to do flocking animation for</a:t>
            </a:r>
            <a:b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</a:br>
            <a:r>
              <a:rPr lang="en-US" sz="2000" dirty="0" smtClean="0">
                <a:latin typeface="Calibri" panose="020F0502020204030204" pitchFamily="34" charset="0"/>
                <a:sym typeface="Wingdings" pitchFamily="2" charset="2"/>
              </a:rPr>
              <a:t>DreamWorks and Sony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Craig Reyno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114" y="1905000"/>
            <a:ext cx="2753497" cy="275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Examples in Media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First used for bats and penguins in Batman Returns (1992)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hlinkClick r:id="rId2"/>
              </a:rPr>
              <a:t>https://www.youtube.com/watch?v=Mo_1rAaj7FE#t=5</a:t>
            </a: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3"/>
              </a:rPr>
              <a:t>https://youtu.be/jCVwdeAobYc?t=15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Jurassic Park (1993)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hlinkClick r:id="rId4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hlinkClick r:id="rId4"/>
              </a:rPr>
              <a:t>www.youtube.com/watch?v=nM-RPO10aPY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Lord </a:t>
            </a:r>
            <a:r>
              <a:rPr lang="en-US" dirty="0" smtClean="0">
                <a:latin typeface="Calibri" panose="020F0502020204030204" pitchFamily="34" charset="0"/>
              </a:rPr>
              <a:t>of the Rings: The Return of the King (2003)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hlinkClick r:id="rId5"/>
              </a:rPr>
              <a:t>https://</a:t>
            </a:r>
            <a:r>
              <a:rPr lang="en-US" sz="1500" dirty="0" smtClean="0">
                <a:latin typeface="Calibri" panose="020F0502020204030204" pitchFamily="34" charset="0"/>
                <a:hlinkClick r:id="rId5"/>
              </a:rPr>
              <a:t>youtu.be/EmTz7EAYLrs?t=313</a:t>
            </a:r>
            <a:endParaRPr lang="en-US" sz="15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Countless other films and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Autonomous </a:t>
            </a:r>
            <a:r>
              <a:rPr lang="en-US" dirty="0" smtClean="0">
                <a:latin typeface="Calibri" panose="020F0502020204030204" pitchFamily="34" charset="0"/>
              </a:rPr>
              <a:t>robotics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Simple Rules of Flocking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Leaderless flock of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Each agent calculates its movements independently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Agents can only see a few agents around them, their “neighborhood”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3 simple rules: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Cohesion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Alignment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Separation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Cohesion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Each unit steers </a:t>
            </a:r>
            <a:r>
              <a:rPr lang="en-US" sz="2400" dirty="0">
                <a:latin typeface="Calibri" panose="020F0502020204030204" pitchFamily="34" charset="0"/>
              </a:rPr>
              <a:t>towards the average position of its neighbors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Units are attracted to one another as long as they are within </a:t>
            </a:r>
            <a:r>
              <a:rPr lang="en-US" sz="2400" dirty="0" smtClean="0">
                <a:latin typeface="Calibri" panose="020F0502020204030204" pitchFamily="34" charset="0"/>
              </a:rPr>
              <a:t>range</a:t>
            </a:r>
            <a:endParaRPr lang="en-US" sz="24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Cohes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894" y="3462950"/>
            <a:ext cx="3043718" cy="2937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7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Alignment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dirty="0" smtClean="0">
                <a:latin typeface="Calibri" panose="020F0502020204030204" pitchFamily="34" charset="0"/>
              </a:rPr>
              <a:t>Each unit steers </a:t>
            </a:r>
            <a:r>
              <a:rPr lang="en-MY" sz="2000" dirty="0">
                <a:latin typeface="Calibri" panose="020F0502020204030204" pitchFamily="34" charset="0"/>
              </a:rPr>
              <a:t>so as to align itself to the average heading of its </a:t>
            </a:r>
            <a:r>
              <a:rPr lang="en-MY" sz="2000" dirty="0" err="1" smtClean="0">
                <a:latin typeface="Calibri" panose="020F0502020204030204" pitchFamily="34" charset="0"/>
              </a:rPr>
              <a:t>neighbors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</a:rPr>
              <a:t>Matches </a:t>
            </a:r>
            <a:r>
              <a:rPr lang="en-US" sz="2000" dirty="0">
                <a:latin typeface="Calibri" panose="020F0502020204030204" pitchFamily="34" charset="0"/>
              </a:rPr>
              <a:t>direction of units around it that it can </a:t>
            </a:r>
            <a:r>
              <a:rPr lang="en-US" sz="2000" dirty="0" smtClean="0">
                <a:latin typeface="Calibri" panose="020F0502020204030204" pitchFamily="34" charset="0"/>
              </a:rPr>
              <a:t>detect</a:t>
            </a: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Align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89092" y="3478604"/>
            <a:ext cx="3015520" cy="2910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979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Separation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sz="2000" dirty="0" smtClean="0">
                <a:latin typeface="Calibri" panose="020F0502020204030204" pitchFamily="34" charset="0"/>
              </a:rPr>
              <a:t>Each unit steers </a:t>
            </a:r>
            <a:r>
              <a:rPr lang="en-MY" sz="2000" dirty="0">
                <a:latin typeface="Calibri" panose="020F0502020204030204" pitchFamily="34" charset="0"/>
              </a:rPr>
              <a:t>to avoid hitting its </a:t>
            </a:r>
            <a:r>
              <a:rPr lang="en-MY" sz="2000" dirty="0" err="1" smtClean="0">
                <a:latin typeface="Calibri" panose="020F0502020204030204" pitchFamily="34" charset="0"/>
              </a:rPr>
              <a:t>neighbors</a:t>
            </a: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</a:rPr>
              <a:t>Units are repelled by non-member units or obstacles. Repel effect </a:t>
            </a:r>
            <a:r>
              <a:rPr lang="en-US" sz="2000" dirty="0" smtClean="0">
                <a:latin typeface="Calibri" panose="020F0502020204030204" pitchFamily="34" charset="0"/>
              </a:rPr>
              <a:t>can be </a:t>
            </a:r>
            <a:r>
              <a:rPr lang="en-US" sz="2000" dirty="0">
                <a:latin typeface="Calibri" panose="020F0502020204030204" pitchFamily="34" charset="0"/>
              </a:rPr>
              <a:t>inversely </a:t>
            </a:r>
            <a:r>
              <a:rPr lang="en-US" sz="2000" dirty="0" smtClean="0">
                <a:latin typeface="Calibri" panose="020F0502020204030204" pitchFamily="34" charset="0"/>
              </a:rPr>
              <a:t>proportional </a:t>
            </a:r>
            <a:r>
              <a:rPr lang="en-US" sz="2000" dirty="0">
                <a:latin typeface="Calibri" panose="020F0502020204030204" pitchFamily="34" charset="0"/>
              </a:rPr>
              <a:t>to distance from unit</a:t>
            </a:r>
          </a:p>
          <a:p>
            <a:pPr>
              <a:buFont typeface="Arial" panose="020B0604020202020204" pitchFamily="34" charset="0"/>
              <a:buChar char="•"/>
            </a:pPr>
            <a:endParaRPr lang="en-MY" sz="2000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</a:endParaRPr>
          </a:p>
        </p:txBody>
      </p:sp>
      <p:pic>
        <p:nvPicPr>
          <p:cNvPr id="4" name="Picture 2" descr="Separ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2595" y="3462949"/>
            <a:ext cx="3102017" cy="29941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52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528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Flocking</vt:lpstr>
      <vt:lpstr>Flocking</vt:lpstr>
      <vt:lpstr>Applications to Games</vt:lpstr>
      <vt:lpstr>Behavioral Modeling of Flocking</vt:lpstr>
      <vt:lpstr>Examples in Media</vt:lpstr>
      <vt:lpstr>Simple Rules of Flocking</vt:lpstr>
      <vt:lpstr>Cohesion</vt:lpstr>
      <vt:lpstr>Alignment</vt:lpstr>
      <vt:lpstr>Separation</vt:lpstr>
      <vt:lpstr>Mackerel “Baitball” Video</vt:lpstr>
      <vt:lpstr>Neighborhood</vt:lpstr>
      <vt:lpstr>Visibility</vt:lpstr>
      <vt:lpstr>Other Extensions</vt:lpstr>
      <vt:lpstr>Implementation</vt:lpstr>
      <vt:lpstr>Cohesion Implementation</vt:lpstr>
      <vt:lpstr>Alignment Implementation</vt:lpstr>
      <vt:lpstr>Separation Implementation</vt:lpstr>
      <vt:lpstr>2D Flocking Demo (written by Nat in Python)</vt:lpstr>
      <vt:lpstr>Further Resources</vt:lpstr>
    </vt:vector>
  </TitlesOfParts>
  <Company>CSE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Flocking</dc:title>
  <dc:creator>Nathaniel Guy</dc:creator>
  <cp:lastModifiedBy>Guy, Nathaniel (397F)</cp:lastModifiedBy>
  <cp:revision>19</cp:revision>
  <dcterms:created xsi:type="dcterms:W3CDTF">2014-05-05T19:29:50Z</dcterms:created>
  <dcterms:modified xsi:type="dcterms:W3CDTF">2016-06-03T20:25:51Z</dcterms:modified>
</cp:coreProperties>
</file>