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74" r:id="rId17"/>
    <p:sldId id="269" r:id="rId18"/>
    <p:sldId id="272" r:id="rId19"/>
    <p:sldId id="270" r:id="rId20"/>
    <p:sldId id="271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2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4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eakKfY5aHm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d3d.com/cwr/boids/" TargetMode="External"/><Relationship Id="rId3" Type="http://schemas.openxmlformats.org/officeDocument/2006/relationships/hyperlink" Target="http://opensteer.sourceforge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CWIRMePpxk%23t=597" TargetMode="External"/><Relationship Id="rId4" Type="http://schemas.openxmlformats.org/officeDocument/2006/relationships/hyperlink" Target="https://www.youtube.com/watch?v=UQzuL60V9ng%23t=2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nM-RPO10a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 Guy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(Some slides borrowed from John See at Multimedia University, Malaysia)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Mackerel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=r1m6IKiO26c#t=82</a:t>
            </a:r>
          </a:p>
        </p:txBody>
      </p:sp>
    </p:spTree>
    <p:extLst>
      <p:ext uri="{BB962C8B-B14F-4D97-AF65-F5344CB8AC3E}">
        <p14:creationId xmlns:p14="http://schemas.microsoft.com/office/powerpoint/2010/main" val="426584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Range in which units can detect other units</a:t>
            </a:r>
            <a:endParaRPr lang="en-MY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2" y="3139447"/>
            <a:ext cx="2933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Visibility constrained by field of view</a:t>
            </a:r>
          </a:p>
          <a:p>
            <a:r>
              <a:rPr lang="en-US" sz="2000" dirty="0" smtClean="0"/>
              <a:t>Also can be constrained by limited number of influencing neighbors</a:t>
            </a:r>
          </a:p>
          <a:p>
            <a:r>
              <a:rPr lang="en-US" sz="2000" dirty="0" smtClean="0"/>
              <a:t>Each unit is aware </a:t>
            </a:r>
            <a:r>
              <a:rPr lang="en-US" sz="2000" dirty="0"/>
              <a:t>of its </a:t>
            </a:r>
            <a:r>
              <a:rPr lang="en-US" sz="2000" dirty="0" smtClean="0"/>
              <a:t>local</a:t>
            </a:r>
            <a:br>
              <a:rPr lang="en-US" sz="2000" dirty="0" smtClean="0"/>
            </a:br>
            <a:r>
              <a:rPr lang="en-US" sz="2000" dirty="0" smtClean="0"/>
              <a:t>surroundings</a:t>
            </a:r>
            <a:endParaRPr lang="en-US" sz="2000" dirty="0"/>
          </a:p>
          <a:p>
            <a:r>
              <a:rPr lang="en-US" sz="2000" dirty="0"/>
              <a:t>Each unit does not necessarily </a:t>
            </a:r>
            <a:r>
              <a:rPr lang="en-US" sz="2000" dirty="0" smtClean="0"/>
              <a:t>know</a:t>
            </a:r>
            <a:br>
              <a:rPr lang="en-US" sz="2000" dirty="0" smtClean="0"/>
            </a:br>
            <a:r>
              <a:rPr lang="en-US" sz="2000" dirty="0" smtClean="0"/>
              <a:t>what the </a:t>
            </a:r>
            <a:r>
              <a:rPr lang="en-US" sz="2000" dirty="0"/>
              <a:t>entire group is doing at </a:t>
            </a:r>
            <a:r>
              <a:rPr lang="en-US" sz="2000" dirty="0" smtClean="0"/>
              <a:t>any</a:t>
            </a:r>
            <a:br>
              <a:rPr lang="en-US" sz="2000" dirty="0" smtClean="0"/>
            </a:br>
            <a:r>
              <a:rPr lang="en-US" sz="2000" dirty="0" smtClean="0"/>
              <a:t>given </a:t>
            </a:r>
            <a:r>
              <a:rPr lang="en-US" sz="2000" dirty="0"/>
              <a:t>time</a:t>
            </a:r>
            <a:endParaRPr lang="en-MY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8271" y="3102910"/>
            <a:ext cx="3698189" cy="28083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36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Avoiding obstacles</a:t>
            </a:r>
          </a:p>
          <a:p>
            <a:r>
              <a:rPr lang="en-US" sz="2400" dirty="0" smtClean="0"/>
              <a:t>Avoiding predators</a:t>
            </a:r>
          </a:p>
          <a:p>
            <a:r>
              <a:rPr lang="en-US" sz="2400" dirty="0" smtClean="0"/>
              <a:t>Following leaders</a:t>
            </a:r>
          </a:p>
          <a:p>
            <a:r>
              <a:rPr lang="en-US" sz="2400" dirty="0" smtClean="0"/>
              <a:t>Making specific formations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89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each game loop</a:t>
            </a:r>
          </a:p>
          <a:p>
            <a:pPr lvl="1"/>
            <a:r>
              <a:rPr lang="en-US" sz="2000" dirty="0"/>
              <a:t>Cycle </a:t>
            </a:r>
            <a:r>
              <a:rPr lang="en-US" sz="2000" dirty="0" smtClean="0"/>
              <a:t>through all </a:t>
            </a:r>
            <a:r>
              <a:rPr lang="en-US" sz="2000" dirty="0"/>
              <a:t>units in the flock to acquire data (direction, speed, etc.) from unit’s neighbors</a:t>
            </a:r>
          </a:p>
          <a:p>
            <a:pPr lvl="1"/>
            <a:r>
              <a:rPr lang="en-US" sz="2000" dirty="0"/>
              <a:t>For each unit, update with net steering force from the three rules</a:t>
            </a:r>
          </a:p>
          <a:p>
            <a:r>
              <a:rPr lang="en-US" sz="2400" dirty="0"/>
              <a:t>Each unit must update its </a:t>
            </a:r>
            <a:r>
              <a:rPr lang="en-US" sz="2400" dirty="0" smtClean="0"/>
              <a:t>list of current neighbors each </a:t>
            </a:r>
            <a:r>
              <a:rPr lang="en-US" sz="2400" dirty="0"/>
              <a:t>game </a:t>
            </a:r>
            <a:r>
              <a:rPr lang="en-US" sz="2400" dirty="0" smtClean="0"/>
              <a:t>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82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 </a:t>
            </a:r>
            <a:r>
              <a:rPr lang="en-US" sz="2400" b="1" dirty="0"/>
              <a:t>average position </a:t>
            </a:r>
            <a:r>
              <a:rPr lang="en-US" sz="2400" dirty="0"/>
              <a:t>– vector sum of </a:t>
            </a:r>
            <a:r>
              <a:rPr lang="en-US" sz="2400" dirty="0" smtClean="0"/>
              <a:t>neighbors’ respective </a:t>
            </a:r>
            <a:r>
              <a:rPr lang="en-US" sz="2400" dirty="0"/>
              <a:t>positions divided by total number of neighbors</a:t>
            </a:r>
          </a:p>
          <a:p>
            <a:r>
              <a:rPr lang="en-US" sz="2400" dirty="0"/>
              <a:t>Determine direction to turn and angle to steer towards</a:t>
            </a:r>
          </a:p>
          <a:p>
            <a:r>
              <a:rPr lang="en-US" sz="2400" dirty="0"/>
              <a:t>Steering force </a:t>
            </a:r>
            <a:r>
              <a:rPr lang="en-US" sz="2400" dirty="0" smtClean="0"/>
              <a:t>= (direction) * (steering force) </a:t>
            </a:r>
            <a:r>
              <a:rPr lang="en-US" sz="2400" dirty="0"/>
              <a:t>* </a:t>
            </a:r>
            <a:r>
              <a:rPr lang="en-US" sz="2400" dirty="0" smtClean="0"/>
              <a:t>(angle </a:t>
            </a:r>
            <a:r>
              <a:rPr lang="en-US" sz="2400" dirty="0"/>
              <a:t>of </a:t>
            </a:r>
            <a:r>
              <a:rPr lang="en-US" sz="2400" dirty="0" smtClean="0"/>
              <a:t>steering)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08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Implementation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Calculate </a:t>
            </a:r>
            <a:r>
              <a:rPr lang="en-US" sz="2400" b="1" dirty="0"/>
              <a:t>average </a:t>
            </a:r>
            <a:r>
              <a:rPr lang="en-US" sz="2400" b="1" dirty="0" smtClean="0"/>
              <a:t>heading </a:t>
            </a:r>
            <a:r>
              <a:rPr lang="en-US" sz="2400" dirty="0"/>
              <a:t>– vector sum of </a:t>
            </a:r>
            <a:r>
              <a:rPr lang="en-US" sz="2400" dirty="0" smtClean="0"/>
              <a:t>neighbors’ respective alignments divided </a:t>
            </a:r>
            <a:r>
              <a:rPr lang="en-US" sz="2400" dirty="0"/>
              <a:t>by total number of neighbors</a:t>
            </a:r>
          </a:p>
          <a:p>
            <a:r>
              <a:rPr lang="en-US" sz="2400" dirty="0"/>
              <a:t>Determine direction to turn and angle to steer towards</a:t>
            </a:r>
          </a:p>
          <a:p>
            <a:r>
              <a:rPr lang="en-US" sz="2400" dirty="0"/>
              <a:t>Steering force </a:t>
            </a:r>
            <a:r>
              <a:rPr lang="en-US" sz="2400" dirty="0" smtClean="0"/>
              <a:t>= (direction) * (steering force) </a:t>
            </a:r>
            <a:r>
              <a:rPr lang="en-US" sz="2400" dirty="0"/>
              <a:t>* </a:t>
            </a:r>
            <a:r>
              <a:rPr lang="en-US" sz="2400" dirty="0" smtClean="0"/>
              <a:t>(angle </a:t>
            </a:r>
            <a:r>
              <a:rPr lang="en-US" sz="2400" dirty="0"/>
              <a:t>of </a:t>
            </a:r>
            <a:r>
              <a:rPr lang="en-US" sz="2400" dirty="0" smtClean="0"/>
              <a:t>steering)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5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Implementation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6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Steer </a:t>
            </a:r>
            <a:r>
              <a:rPr lang="en-US" sz="2000" dirty="0"/>
              <a:t>away from any neighbor that is within view AND within prescribed minimum separation </a:t>
            </a:r>
            <a:r>
              <a:rPr lang="en-US" sz="2000" dirty="0" smtClean="0"/>
              <a:t>distance (i.e., too close)</a:t>
            </a:r>
            <a:endParaRPr lang="en-MY" sz="2000" dirty="0"/>
          </a:p>
          <a:p>
            <a:r>
              <a:rPr lang="en-US" sz="2000" dirty="0"/>
              <a:t>Because this steering force is corrective, direction multiplier goes the opposite </a:t>
            </a:r>
            <a:r>
              <a:rPr lang="en-US" sz="2000" dirty="0" smtClean="0"/>
              <a:t>way</a:t>
            </a:r>
          </a:p>
          <a:p>
            <a:r>
              <a:rPr lang="en-US" sz="2000" dirty="0" smtClean="0"/>
              <a:t>Separation factor can be used to increase force with smaller separations</a:t>
            </a:r>
            <a:endParaRPr lang="en-US" sz="2000" dirty="0"/>
          </a:p>
          <a:p>
            <a:r>
              <a:rPr lang="en-US" sz="2000" dirty="0" smtClean="0"/>
              <a:t>Steering force = (direction) * (steering force) </a:t>
            </a:r>
            <a:r>
              <a:rPr lang="en-US" sz="2000" dirty="0"/>
              <a:t>* </a:t>
            </a:r>
            <a:r>
              <a:rPr lang="en-US" sz="2000" dirty="0" smtClean="0"/>
              <a:t>(separation factor)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584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together in coordinated groups</a:t>
            </a:r>
          </a:p>
          <a:p>
            <a:r>
              <a:rPr lang="en-US" dirty="0" smtClean="0"/>
              <a:t>Birds in flocks, fish in schools, land animals in herds</a:t>
            </a:r>
          </a:p>
          <a:p>
            <a:r>
              <a:rPr lang="en-US" dirty="0" err="1" smtClean="0"/>
              <a:t>Murmuration</a:t>
            </a:r>
            <a:r>
              <a:rPr lang="en-US" dirty="0" smtClean="0"/>
              <a:t> of starlings: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www.youtube.com/watch?v=eakKfY5aHmY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40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Implementation –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8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Simple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Craig Reynolds’s </a:t>
            </a:r>
            <a:r>
              <a:rPr lang="en-US" sz="2400" dirty="0" err="1" smtClean="0"/>
              <a:t>Boids</a:t>
            </a:r>
            <a:r>
              <a:rPr lang="en-US" sz="2400" dirty="0" smtClean="0"/>
              <a:t> page</a:t>
            </a:r>
          </a:p>
          <a:p>
            <a:pPr lvl="1"/>
            <a:r>
              <a:rPr lang="en-US" sz="2000" dirty="0">
                <a:hlinkClick r:id="rId2"/>
              </a:rPr>
              <a:t>http://www.red3d.com/cwr/boids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400" dirty="0" err="1" smtClean="0"/>
              <a:t>OpenSteer</a:t>
            </a:r>
            <a:r>
              <a:rPr lang="en-US" sz="2400" dirty="0" smtClean="0"/>
              <a:t> library</a:t>
            </a:r>
          </a:p>
          <a:p>
            <a:pPr lvl="1"/>
            <a:r>
              <a:rPr lang="en-US" sz="2000" dirty="0">
                <a:hlinkClick r:id="rId3"/>
              </a:rPr>
              <a:t>http://opensteer.sourceforge.net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r>
              <a:rPr lang="en-US" sz="2400" dirty="0" smtClean="0"/>
              <a:t>Demo code for this presentation</a:t>
            </a:r>
          </a:p>
          <a:p>
            <a:pPr lvl="1"/>
            <a:r>
              <a:rPr lang="en-US" sz="2000" dirty="0" smtClean="0"/>
              <a:t>https://github.com/NattyBumppo/flockingdemo</a:t>
            </a:r>
          </a:p>
        </p:txBody>
      </p:sp>
    </p:spTree>
    <p:extLst>
      <p:ext uri="{BB962C8B-B14F-4D97-AF65-F5344CB8AC3E}">
        <p14:creationId xmlns:p14="http://schemas.microsoft.com/office/powerpoint/2010/main" val="353226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to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NPCs can </a:t>
            </a:r>
            <a:r>
              <a:rPr lang="en-US" sz="2000" dirty="0"/>
              <a:t>move in cohesive </a:t>
            </a:r>
            <a:r>
              <a:rPr lang="en-US" sz="2000" dirty="0" smtClean="0"/>
              <a:t>groups</a:t>
            </a:r>
          </a:p>
          <a:p>
            <a:pPr lvl="1"/>
            <a:r>
              <a:rPr lang="en-US" sz="1800" dirty="0" smtClean="0"/>
              <a:t>Meadow </a:t>
            </a:r>
            <a:r>
              <a:rPr lang="en-US" sz="1800" dirty="0"/>
              <a:t>of </a:t>
            </a:r>
            <a:r>
              <a:rPr lang="en-US" sz="1800" dirty="0" smtClean="0"/>
              <a:t>grazing sheep</a:t>
            </a:r>
            <a:endParaRPr lang="en-US" sz="1800" dirty="0"/>
          </a:p>
          <a:p>
            <a:pPr lvl="1"/>
            <a:r>
              <a:rPr lang="en-US" sz="1800" dirty="0"/>
              <a:t>Hunting flock of </a:t>
            </a:r>
            <a:r>
              <a:rPr lang="en-US" sz="1800" dirty="0" smtClean="0"/>
              <a:t>birds</a:t>
            </a:r>
            <a:endParaRPr lang="en-US" sz="1800" dirty="0"/>
          </a:p>
          <a:p>
            <a:pPr lvl="1"/>
            <a:r>
              <a:rPr lang="en-US" sz="1800" dirty="0" smtClean="0"/>
              <a:t>Ants, bees, fish</a:t>
            </a:r>
            <a:endParaRPr lang="en-US" sz="1800" dirty="0"/>
          </a:p>
          <a:p>
            <a:r>
              <a:rPr lang="en-US" sz="2000" dirty="0"/>
              <a:t>Other types of </a:t>
            </a:r>
            <a:r>
              <a:rPr lang="en-US" sz="2000" dirty="0" smtClean="0"/>
              <a:t>computer-controlled </a:t>
            </a:r>
            <a:r>
              <a:rPr lang="en-US" sz="2000" dirty="0"/>
              <a:t>NPCs</a:t>
            </a:r>
          </a:p>
          <a:p>
            <a:pPr lvl="1"/>
            <a:r>
              <a:rPr lang="en-US" sz="1800" dirty="0"/>
              <a:t>Humans, </a:t>
            </a:r>
            <a:r>
              <a:rPr lang="en-US" sz="1800" dirty="0" smtClean="0"/>
              <a:t>orcs, catapults</a:t>
            </a:r>
            <a:endParaRPr lang="en-US" sz="1800" dirty="0"/>
          </a:p>
          <a:p>
            <a:pPr lvl="1"/>
            <a:r>
              <a:rPr lang="en-US" sz="1800" dirty="0"/>
              <a:t>Squadrons of </a:t>
            </a:r>
            <a:r>
              <a:rPr lang="en-US" sz="1800" dirty="0" smtClean="0"/>
              <a:t>aircraft</a:t>
            </a:r>
            <a:endParaRPr lang="en-US" sz="1800" dirty="0"/>
          </a:p>
          <a:p>
            <a:pPr lvl="1"/>
            <a:r>
              <a:rPr lang="en-US" sz="1800" dirty="0"/>
              <a:t>Friendly soldier </a:t>
            </a:r>
            <a:r>
              <a:rPr lang="en-US" sz="1800" dirty="0" smtClean="0"/>
              <a:t>squads</a:t>
            </a:r>
            <a:endParaRPr lang="en-US" sz="1800" dirty="0"/>
          </a:p>
          <a:p>
            <a:pPr lvl="1"/>
            <a:r>
              <a:rPr lang="en-US" sz="1800" dirty="0" smtClean="0"/>
              <a:t>Crowds </a:t>
            </a:r>
            <a:r>
              <a:rPr lang="en-US" sz="1800" dirty="0"/>
              <a:t>of people </a:t>
            </a:r>
            <a:r>
              <a:rPr lang="en-US" sz="1800" dirty="0" smtClean="0"/>
              <a:t>loitering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87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Modeling of 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Craig Reynolds developed flocking model</a:t>
            </a:r>
            <a:br>
              <a:rPr lang="en-US" sz="2000" dirty="0" smtClean="0"/>
            </a:br>
            <a:r>
              <a:rPr lang="en-US" sz="2000" dirty="0" smtClean="0"/>
              <a:t>in 1986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Boids</a:t>
            </a:r>
            <a:r>
              <a:rPr lang="en-US" sz="2000" dirty="0" smtClean="0"/>
              <a:t>” model</a:t>
            </a:r>
          </a:p>
          <a:p>
            <a:r>
              <a:rPr lang="en-US" sz="2000" dirty="0" smtClean="0"/>
              <a:t>Presented at SIGGRAPH 1987: “</a:t>
            </a:r>
            <a:r>
              <a:rPr lang="en-US" sz="2000" dirty="0" smtClean="0">
                <a:sym typeface="Wingdings" pitchFamily="2" charset="2"/>
              </a:rPr>
              <a:t>Flocks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smtClean="0">
                <a:sym typeface="Wingdings" pitchFamily="2" charset="2"/>
              </a:rPr>
              <a:t>Herds,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dirty="0" smtClean="0">
                <a:sym typeface="Wingdings" pitchFamily="2" charset="2"/>
              </a:rPr>
              <a:t>and </a:t>
            </a:r>
            <a:r>
              <a:rPr lang="en-US" sz="2000" dirty="0">
                <a:sym typeface="Wingdings" pitchFamily="2" charset="2"/>
              </a:rPr>
              <a:t>Schools: A Distributed Behavioral </a:t>
            </a:r>
            <a:r>
              <a:rPr lang="en-US" sz="2000" dirty="0" smtClean="0">
                <a:sym typeface="Wingdings" pitchFamily="2" charset="2"/>
              </a:rPr>
              <a:t>Model”</a:t>
            </a:r>
          </a:p>
          <a:p>
            <a:r>
              <a:rPr lang="en-US" sz="2000" dirty="0" smtClean="0">
                <a:sym typeface="Wingdings" pitchFamily="2" charset="2"/>
              </a:rPr>
              <a:t>Later went on to do flocking animation for</a:t>
            </a:r>
            <a:br>
              <a:rPr lang="en-US" sz="2000" dirty="0" smtClean="0">
                <a:sym typeface="Wingdings" pitchFamily="2" charset="2"/>
              </a:rPr>
            </a:br>
            <a:r>
              <a:rPr lang="en-US" sz="2000" dirty="0" smtClean="0">
                <a:sym typeface="Wingdings" pitchFamily="2" charset="2"/>
              </a:rPr>
              <a:t>DreamWorks and Sony</a:t>
            </a:r>
          </a:p>
          <a:p>
            <a:endParaRPr lang="en-US" sz="2000" dirty="0"/>
          </a:p>
        </p:txBody>
      </p:sp>
      <p:pic>
        <p:nvPicPr>
          <p:cNvPr id="2050" name="Picture 2" descr="Craig Reyno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14" y="1905000"/>
            <a:ext cx="2753497" cy="27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used for bats in Batman Returns (1992)</a:t>
            </a:r>
          </a:p>
          <a:p>
            <a:r>
              <a:rPr lang="en-US" dirty="0" smtClean="0"/>
              <a:t>Jurassic Park (1993)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www.youtube.com/watch?v=nM-RPO10aPY</a:t>
            </a:r>
            <a:endParaRPr lang="en-US" dirty="0" smtClean="0"/>
          </a:p>
          <a:p>
            <a:r>
              <a:rPr lang="en-US" dirty="0" smtClean="0"/>
              <a:t>Assassin’s Creed (various)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www.youtube.com/watch?v=ACWIRMePpxk#t=597</a:t>
            </a:r>
            <a:endParaRPr lang="en-US" dirty="0" smtClean="0"/>
          </a:p>
          <a:p>
            <a:r>
              <a:rPr lang="en-US" dirty="0" smtClean="0"/>
              <a:t>Countless other films and games</a:t>
            </a:r>
          </a:p>
          <a:p>
            <a:r>
              <a:rPr lang="en-US" dirty="0" smtClean="0"/>
              <a:t>Autonomous robotics:</a:t>
            </a:r>
          </a:p>
          <a:p>
            <a:pPr lvl="1"/>
            <a:r>
              <a:rPr lang="en-US" dirty="0" smtClean="0"/>
              <a:t>GRASP Lab at </a:t>
            </a:r>
            <a:r>
              <a:rPr lang="en-US" dirty="0" err="1" smtClean="0"/>
              <a:t>UPenn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www.youtube.com/watch?v=UQzuL60V9ng#t=27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8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Rules of 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Leaderless flock of agents</a:t>
            </a:r>
          </a:p>
          <a:p>
            <a:r>
              <a:rPr lang="en-US" sz="2400" dirty="0" smtClean="0"/>
              <a:t>Each agent calculates its movements independently</a:t>
            </a:r>
          </a:p>
          <a:p>
            <a:r>
              <a:rPr lang="en-US" sz="2400" dirty="0" smtClean="0"/>
              <a:t>Agents can only see a few agents around them, their “neighborhood”</a:t>
            </a:r>
          </a:p>
          <a:p>
            <a:r>
              <a:rPr lang="en-US" sz="2400" dirty="0" smtClean="0"/>
              <a:t>3 simple rules:</a:t>
            </a:r>
          </a:p>
          <a:p>
            <a:pPr lvl="1"/>
            <a:r>
              <a:rPr lang="en-US" sz="2000" dirty="0" smtClean="0"/>
              <a:t>Cohesion</a:t>
            </a:r>
          </a:p>
          <a:p>
            <a:pPr lvl="1"/>
            <a:r>
              <a:rPr lang="en-US" sz="2000" dirty="0" smtClean="0"/>
              <a:t>Alignment</a:t>
            </a:r>
          </a:p>
          <a:p>
            <a:pPr lvl="1"/>
            <a:r>
              <a:rPr lang="en-US" sz="2000" dirty="0" smtClean="0"/>
              <a:t>Separation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4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unit steers </a:t>
            </a:r>
            <a:r>
              <a:rPr lang="en-US" sz="2400" dirty="0"/>
              <a:t>towards the average position of its neighbors</a:t>
            </a:r>
          </a:p>
          <a:p>
            <a:r>
              <a:rPr lang="en-US" sz="2400" dirty="0"/>
              <a:t>Units are attracted to one another as long as they are within </a:t>
            </a:r>
            <a:r>
              <a:rPr lang="en-US" sz="2400" dirty="0" smtClean="0"/>
              <a:t>range</a:t>
            </a:r>
            <a:endParaRPr lang="en-US" sz="2400" dirty="0"/>
          </a:p>
        </p:txBody>
      </p:sp>
      <p:pic>
        <p:nvPicPr>
          <p:cNvPr id="4" name="Picture 2" descr="Cohe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894" y="3462950"/>
            <a:ext cx="3043718" cy="293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5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000" dirty="0" smtClean="0"/>
              <a:t>Each unit steers </a:t>
            </a:r>
            <a:r>
              <a:rPr lang="en-MY" sz="2000" dirty="0"/>
              <a:t>so as to align itself to the average heading of its </a:t>
            </a:r>
            <a:r>
              <a:rPr lang="en-MY" sz="2000" dirty="0" err="1"/>
              <a:t>neighbors</a:t>
            </a:r>
            <a:r>
              <a:rPr lang="en-MY" sz="2000" dirty="0"/>
              <a:t>.</a:t>
            </a:r>
          </a:p>
          <a:p>
            <a:r>
              <a:rPr lang="en-US" sz="2000" dirty="0" smtClean="0"/>
              <a:t>Matches </a:t>
            </a:r>
            <a:r>
              <a:rPr lang="en-US" sz="2000" dirty="0"/>
              <a:t>direction of units around it that it can </a:t>
            </a:r>
            <a:r>
              <a:rPr lang="en-US" sz="2000" dirty="0" smtClean="0"/>
              <a:t>detect</a:t>
            </a:r>
            <a:endParaRPr lang="en-US" sz="2000" dirty="0"/>
          </a:p>
        </p:txBody>
      </p:sp>
      <p:pic>
        <p:nvPicPr>
          <p:cNvPr id="4" name="Picture 2" descr="Alig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92" y="3478604"/>
            <a:ext cx="3015520" cy="2910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79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000" dirty="0" smtClean="0"/>
              <a:t>Each unit steers </a:t>
            </a:r>
            <a:r>
              <a:rPr lang="en-MY" sz="2000" dirty="0"/>
              <a:t>to avoid hitting its </a:t>
            </a:r>
            <a:r>
              <a:rPr lang="en-MY" sz="2000" dirty="0" err="1"/>
              <a:t>neighbors</a:t>
            </a:r>
            <a:r>
              <a:rPr lang="en-MY" sz="2000" dirty="0"/>
              <a:t>.</a:t>
            </a:r>
          </a:p>
          <a:p>
            <a:r>
              <a:rPr lang="en-US" sz="2000" dirty="0"/>
              <a:t>Units are repelled by non-member units or obstacles. Repel effect </a:t>
            </a:r>
            <a:r>
              <a:rPr lang="en-US" sz="2000" dirty="0" smtClean="0"/>
              <a:t>can be </a:t>
            </a:r>
            <a:r>
              <a:rPr lang="en-US" sz="2000" dirty="0"/>
              <a:t>inversely </a:t>
            </a:r>
            <a:r>
              <a:rPr lang="en-US" sz="2000" dirty="0" smtClean="0"/>
              <a:t>proportional </a:t>
            </a:r>
            <a:r>
              <a:rPr lang="en-US" sz="2000" dirty="0"/>
              <a:t>to distance from unit</a:t>
            </a:r>
          </a:p>
          <a:p>
            <a:endParaRPr lang="en-MY" sz="2000" dirty="0"/>
          </a:p>
          <a:p>
            <a:endParaRPr lang="en-US" sz="2000" dirty="0"/>
          </a:p>
        </p:txBody>
      </p:sp>
      <p:pic>
        <p:nvPicPr>
          <p:cNvPr id="4" name="Picture 2" descr="Sepa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595" y="3462949"/>
            <a:ext cx="3102017" cy="2994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2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565</TotalTime>
  <Words>605</Words>
  <Application>Microsoft Macintosh PowerPoint</Application>
  <PresentationFormat>Custom</PresentationFormat>
  <Paragraphs>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Flocking</vt:lpstr>
      <vt:lpstr>Flocking</vt:lpstr>
      <vt:lpstr>Applications to Games</vt:lpstr>
      <vt:lpstr>Behavioral Modeling of Flocking</vt:lpstr>
      <vt:lpstr>Examples in Media</vt:lpstr>
      <vt:lpstr>Simple Rules of Flocking</vt:lpstr>
      <vt:lpstr>Cohesion</vt:lpstr>
      <vt:lpstr>Alignment</vt:lpstr>
      <vt:lpstr>Separation</vt:lpstr>
      <vt:lpstr>Mackerel Video</vt:lpstr>
      <vt:lpstr>Neighborhood</vt:lpstr>
      <vt:lpstr>Visibility</vt:lpstr>
      <vt:lpstr>Other Extensions</vt:lpstr>
      <vt:lpstr>Implementation</vt:lpstr>
      <vt:lpstr>Cohesion Implementation</vt:lpstr>
      <vt:lpstr>Cohesion Implementation – Example</vt:lpstr>
      <vt:lpstr>Alignment Implementation</vt:lpstr>
      <vt:lpstr>Alignment Implementation – Example</vt:lpstr>
      <vt:lpstr>Separation Implementation</vt:lpstr>
      <vt:lpstr>Separation Implementation – Example</vt:lpstr>
      <vt:lpstr>Demo of Simple Implementation</vt:lpstr>
      <vt:lpstr>Further Resources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Nathaniel Guy</dc:creator>
  <cp:lastModifiedBy>Nathaniel Guy</cp:lastModifiedBy>
  <cp:revision>12</cp:revision>
  <dcterms:created xsi:type="dcterms:W3CDTF">2014-05-05T19:29:50Z</dcterms:created>
  <dcterms:modified xsi:type="dcterms:W3CDTF">2014-05-06T04:59:21Z</dcterms:modified>
</cp:coreProperties>
</file>