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6" r:id="rId4"/>
    <p:sldId id="277" r:id="rId5"/>
    <p:sldId id="278" r:id="rId6"/>
    <p:sldId id="279" r:id="rId7"/>
    <p:sldId id="274" r:id="rId8"/>
    <p:sldId id="275" r:id="rId9"/>
    <p:sldId id="280" r:id="rId10"/>
    <p:sldId id="281" r:id="rId11"/>
    <p:sldId id="282" r:id="rId12"/>
    <p:sldId id="283" r:id="rId13"/>
    <p:sldId id="284" r:id="rId14"/>
    <p:sldId id="286" r:id="rId15"/>
    <p:sldId id="287" r:id="rId16"/>
    <p:sldId id="290" r:id="rId17"/>
    <p:sldId id="288" r:id="rId18"/>
    <p:sldId id="289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8E86-B5F9-41A0-8353-1E8928401715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CA82-6BDA-4C7A-85EE-6E8C45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8E86-B5F9-41A0-8353-1E8928401715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CA82-6BDA-4C7A-85EE-6E8C45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8E86-B5F9-41A0-8353-1E8928401715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CA82-6BDA-4C7A-85EE-6E8C45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8E86-B5F9-41A0-8353-1E8928401715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CA82-6BDA-4C7A-85EE-6E8C45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8E86-B5F9-41A0-8353-1E8928401715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CA82-6BDA-4C7A-85EE-6E8C45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8E86-B5F9-41A0-8353-1E8928401715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CA82-6BDA-4C7A-85EE-6E8C45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9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8E86-B5F9-41A0-8353-1E8928401715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CA82-6BDA-4C7A-85EE-6E8C45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8E86-B5F9-41A0-8353-1E8928401715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CA82-6BDA-4C7A-85EE-6E8C45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8E86-B5F9-41A0-8353-1E8928401715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CA82-6BDA-4C7A-85EE-6E8C45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8E86-B5F9-41A0-8353-1E8928401715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CA82-6BDA-4C7A-85EE-6E8C45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8E86-B5F9-41A0-8353-1E8928401715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CA82-6BDA-4C7A-85EE-6E8C45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78E86-B5F9-41A0-8353-1E8928401715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4CA82-6BDA-4C7A-85EE-6E8C45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mbria" panose="02040503050406030204" pitchFamily="18" charset="0"/>
              </a:rPr>
              <a:t>TOPICS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Cambria" panose="02040503050406030204" pitchFamily="18" charset="0"/>
              </a:rPr>
              <a:t>MAP	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>
                <a:latin typeface="Cambria" panose="02040503050406030204" pitchFamily="18" charset="0"/>
              </a:rPr>
              <a:t>Helproutine</a:t>
            </a:r>
            <a:endParaRPr lang="en-US" sz="4000" dirty="0">
              <a:latin typeface="Cambria" panose="020405030504060302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Cambria" panose="02040503050406030204" pitchFamily="18" charset="0"/>
              </a:rPr>
              <a:t>On Error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9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914400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Cambria" panose="02040503050406030204" pitchFamily="18" charset="0"/>
              </a:rPr>
              <a:t>Step 3- Create text fields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7636" r="-1002" b="7214"/>
          <a:stretch/>
        </p:blipFill>
        <p:spPr bwMode="auto">
          <a:xfrm>
            <a:off x="838200" y="1660206"/>
            <a:ext cx="5943600" cy="35375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203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Cambria" panose="02040503050406030204" pitchFamily="18" charset="0"/>
              </a:rPr>
              <a:t>Step 4 - Save your work (optional)</a:t>
            </a:r>
          </a:p>
          <a:p>
            <a:r>
              <a:rPr lang="en-US" sz="2000" dirty="0">
                <a:latin typeface="Cambria" panose="02040503050406030204" pitchFamily="18" charset="0"/>
              </a:rPr>
              <a:t>Press PF3 to return to the Map Editor menu and save your work.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-1" t="24102" r="-842" b="6612"/>
          <a:stretch/>
        </p:blipFill>
        <p:spPr bwMode="auto">
          <a:xfrm>
            <a:off x="685800" y="2057400"/>
            <a:ext cx="5943600" cy="3266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639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Cambria" panose="02040503050406030204" pitchFamily="18" charset="0"/>
              </a:rPr>
              <a:t>Step 5 – Press W  to Stow the MAP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25250" r="1242" b="6614"/>
          <a:stretch/>
        </p:blipFill>
        <p:spPr bwMode="auto">
          <a:xfrm>
            <a:off x="533400" y="1981200"/>
            <a:ext cx="5867400" cy="3238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769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5188" y="457200"/>
            <a:ext cx="6673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Cambria" panose="02040503050406030204" pitchFamily="18" charset="0"/>
              </a:rPr>
              <a:t>Step 5 – Press T to TEST the Stowed map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-40" t="22075" b="12288"/>
          <a:stretch/>
        </p:blipFill>
        <p:spPr bwMode="auto">
          <a:xfrm>
            <a:off x="565188" y="1447800"/>
            <a:ext cx="6177358" cy="23506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t="17235" r="-40" b="48078"/>
          <a:stretch/>
        </p:blipFill>
        <p:spPr bwMode="auto">
          <a:xfrm>
            <a:off x="535170" y="4038600"/>
            <a:ext cx="6207376" cy="1648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324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br>
              <a:rPr lang="en-US" dirty="0"/>
            </a:br>
            <a:r>
              <a:rPr lang="en-US" u="sng" dirty="0">
                <a:latin typeface="Cambria" panose="02040503050406030204" pitchFamily="18" charset="0"/>
              </a:rPr>
              <a:t>Few important codes: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D - Field and Variable Definitions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E - Edit Map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I - Initialize new Map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H - Initialize a new Help Map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M - Maintenance of Profiles &amp; Devices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S - Save Map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T - Test Map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W - Stow Map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? – Help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. - Exit</a:t>
            </a:r>
          </a:p>
          <a:p>
            <a:pPr marL="0" indent="0">
              <a:buNone/>
            </a:pPr>
            <a:endParaRPr lang="en-US" sz="31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4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u="sng" dirty="0">
                <a:latin typeface="Cambria" panose="02040503050406030204" pitchFamily="18" charset="0"/>
              </a:rPr>
            </a:br>
            <a:r>
              <a:rPr lang="en-US" u="sng" dirty="0">
                <a:latin typeface="Cambria" panose="02040503050406030204" pitchFamily="18" charset="0"/>
              </a:rPr>
              <a:t>HELPROUTINE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A help routine may take the form of a map module or a special kind of executable module, similar to a subprogram. Help routines are used only in on-line applications and are only executed if invoked by the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Invocation occurs when the user enters a help character (“?” by default) into the first character position of a map field or presses the help key (PF1 by convention).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The HE parameter allows you to specify the name of a field-level help routine. This could be a map module or an executable help routine module. The specified help routine will be executed if the user enters a help character (“?” by default) in the first character position of the field or positions the cursor anywhere on the field and presses the help key (PF1 by convention).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The name of the help routine module must be specified in quotes.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3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2545" y="457200"/>
            <a:ext cx="8458200" cy="579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***************************************************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A.B.C GENERAL STORE, INDIA</a:t>
            </a:r>
          </a:p>
          <a:p>
            <a:pPr algn="ctr"/>
            <a:r>
              <a:rPr lang="en-US" dirty="0"/>
              <a:t>***************************************************</a:t>
            </a:r>
          </a:p>
          <a:p>
            <a:pPr algn="ctr"/>
            <a:r>
              <a:rPr lang="en-US" b="1" dirty="0"/>
              <a:t>ITEM</a:t>
            </a:r>
            <a:r>
              <a:rPr lang="en-US" dirty="0"/>
              <a:t>                                                  </a:t>
            </a:r>
            <a:r>
              <a:rPr lang="en-US" b="1" dirty="0"/>
              <a:t>QTY </a:t>
            </a:r>
            <a:r>
              <a:rPr lang="en-US" dirty="0"/>
              <a:t>                                  </a:t>
            </a:r>
            <a:r>
              <a:rPr lang="en-US" b="1" dirty="0"/>
              <a:t>PRICE</a:t>
            </a:r>
          </a:p>
          <a:p>
            <a:pPr algn="ctr"/>
            <a:r>
              <a:rPr lang="en-US" dirty="0"/>
              <a:t>RICE                                                    5KG                                         550                                                                                                        </a:t>
            </a:r>
          </a:p>
          <a:p>
            <a:pPr algn="ctr"/>
            <a:r>
              <a:rPr lang="en-US" dirty="0"/>
              <a:t>SUGAR                                                 2KG                                        100</a:t>
            </a:r>
          </a:p>
          <a:p>
            <a:pPr algn="ctr"/>
            <a:r>
              <a:rPr lang="en-US" dirty="0"/>
              <a:t>BISCUIT                                                   5                                            50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34000" y="4038600"/>
            <a:ext cx="3200400" cy="17526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Confirm : (Y/N) __</a:t>
            </a:r>
          </a:p>
        </p:txBody>
      </p:sp>
    </p:spTree>
    <p:extLst>
      <p:ext uri="{BB962C8B-B14F-4D97-AF65-F5344CB8AC3E}">
        <p14:creationId xmlns:p14="http://schemas.microsoft.com/office/powerpoint/2010/main" val="2861319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6000" u="sng" dirty="0">
                <a:latin typeface="Cambria" panose="02040503050406030204" pitchFamily="18" charset="0"/>
              </a:rPr>
            </a:br>
            <a:r>
              <a:rPr lang="en-US" u="sng" dirty="0">
                <a:latin typeface="Cambria" panose="02040503050406030204" pitchFamily="18" charset="0"/>
              </a:rPr>
              <a:t>ON ERROR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When an error occurs, Natural will automatically trace back the subroutine structure and select the first ON ERROR statement encountered in a subroutine for execution.</a:t>
            </a:r>
          </a:p>
          <a:p>
            <a:r>
              <a:rPr lang="en-US" sz="2000" dirty="0">
                <a:latin typeface="Cambria" panose="02040503050406030204" pitchFamily="18" charset="0"/>
              </a:rPr>
              <a:t>An ON ERROR block may be excited by using a FETCH, STOP, TERMINATE, RETRY or ESCAPE ROUTINE statement. If the block is not exited using one of these statements, standard error message processing is performed and program execution is terminated.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1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990600"/>
            <a:ext cx="68580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cs typeface="Aharoni" panose="02010803020104030203" pitchFamily="2" charset="-79"/>
              </a:rPr>
              <a:t>ON ERROR</a:t>
            </a:r>
          </a:p>
          <a:p>
            <a:r>
              <a:rPr lang="en-US" sz="2000" dirty="0">
                <a:latin typeface="Cambria" panose="02040503050406030204" pitchFamily="18" charset="0"/>
                <a:cs typeface="Aharoni" panose="02010803020104030203" pitchFamily="2" charset="-79"/>
              </a:rPr>
              <a:t>WRITE '=' #THIS-ITEM-LIST-INDEX</a:t>
            </a:r>
          </a:p>
          <a:p>
            <a:r>
              <a:rPr lang="en-US" sz="2000" dirty="0">
                <a:latin typeface="Cambria" panose="02040503050406030204" pitchFamily="18" charset="0"/>
                <a:cs typeface="Aharoni" panose="02010803020104030203" pitchFamily="2" charset="-79"/>
              </a:rPr>
              <a:t>WRITE '=' #RULES-T</a:t>
            </a:r>
          </a:p>
          <a:p>
            <a:r>
              <a:rPr lang="en-US" sz="2000" dirty="0">
                <a:latin typeface="Cambria" panose="02040503050406030204" pitchFamily="18" charset="0"/>
                <a:cs typeface="Aharoni" panose="02010803020104030203" pitchFamily="2" charset="-79"/>
              </a:rPr>
              <a:t>WRITE '=' #THIS-ITEM-QTY-INDEX</a:t>
            </a:r>
          </a:p>
          <a:p>
            <a:r>
              <a:rPr lang="en-US" sz="2000" dirty="0">
                <a:latin typeface="Cambria" panose="02040503050406030204" pitchFamily="18" charset="0"/>
                <a:cs typeface="Aharoni" panose="02010803020104030203" pitchFamily="2" charset="-79"/>
              </a:rPr>
              <a:t>WRITE '=' #THIS-ITEM-EXPIRY</a:t>
            </a:r>
          </a:p>
          <a:p>
            <a:r>
              <a:rPr lang="en-US" sz="2000" dirty="0">
                <a:latin typeface="Cambria" panose="02040503050406030204" pitchFamily="18" charset="0"/>
                <a:cs typeface="Aharoni" panose="02010803020104030203" pitchFamily="2" charset="-79"/>
              </a:rPr>
              <a:t>WRITE '=' #LIST</a:t>
            </a:r>
          </a:p>
          <a:p>
            <a:r>
              <a:rPr lang="en-US" sz="2000" dirty="0">
                <a:latin typeface="Cambria" panose="02040503050406030204" pitchFamily="18" charset="0"/>
                <a:cs typeface="Aharoni" panose="02010803020104030203" pitchFamily="2" charset="-79"/>
              </a:rPr>
              <a:t>END-ERROR</a:t>
            </a:r>
          </a:p>
          <a:p>
            <a:r>
              <a:rPr lang="en-US" sz="2000" dirty="0">
                <a:latin typeface="Cambria" panose="02040503050406030204" pitchFamily="18" charset="0"/>
                <a:cs typeface="Aharoni" panose="02010803020104030203" pitchFamily="2" charset="-79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8015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694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</a:rPr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</a:rPr>
              <a:t>MAP is used to access the online screens.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</a:rPr>
              <a:t>When creating a new map module, a profile is used to control the default map settings for such things as: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number of lines and columns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identifying different classes of fields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assigning intensity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upper/lower case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>
                <a:latin typeface="Cambria" panose="02040503050406030204" pitchFamily="18" charset="0"/>
              </a:rPr>
              <a:t>filler character for input/modifiable fields </a:t>
            </a:r>
          </a:p>
          <a:p>
            <a:pPr marL="0" lvl="0" indent="0">
              <a:buNone/>
            </a:pPr>
            <a:endParaRPr lang="en-US" sz="31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3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25128" r="-1002" b="6413"/>
          <a:stretch/>
        </p:blipFill>
        <p:spPr bwMode="auto">
          <a:xfrm>
            <a:off x="1066800" y="2209800"/>
            <a:ext cx="5943600" cy="3222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685800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Cambria" panose="02040503050406030204" pitchFamily="18" charset="0"/>
              </a:rPr>
              <a:t>We can edit the profile or change current map settings at any time, by entering a code of M (maintenance of profiles &amp; devices) on the above menu.</a:t>
            </a:r>
          </a:p>
        </p:txBody>
      </p:sp>
    </p:spTree>
    <p:extLst>
      <p:ext uri="{BB962C8B-B14F-4D97-AF65-F5344CB8AC3E}">
        <p14:creationId xmlns:p14="http://schemas.microsoft.com/office/powerpoint/2010/main" val="61847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62000"/>
            <a:ext cx="8382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This screen allows us to create and maintain profiles. It also allows us to change the current map settings.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7434" r="-40" b="7415"/>
          <a:stretch/>
        </p:blipFill>
        <p:spPr bwMode="auto">
          <a:xfrm>
            <a:off x="1671782" y="1752600"/>
            <a:ext cx="5943600" cy="3571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133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Cambria" panose="020405030504060302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When you enter a code of C (change map settings of current map), a screen similar to the following  is returned: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7636" r="-40" b="6213"/>
          <a:stretch/>
        </p:blipFill>
        <p:spPr bwMode="auto">
          <a:xfrm>
            <a:off x="1371600" y="1905000"/>
            <a:ext cx="5943600" cy="3619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390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533401"/>
            <a:ext cx="7467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Cambria" panose="02040503050406030204" pitchFamily="18" charset="0"/>
              </a:rPr>
              <a:t>The essential map settings are: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Delimiters (explained below)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Page Size (number of rows)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Line Size (number of columns)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Case Default (whether input data is converted to upper case)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Control </a:t>
            </a:r>
            <a:r>
              <a:rPr lang="en-US" sz="2000" dirty="0" err="1">
                <a:latin typeface="Cambria" panose="02040503050406030204" pitchFamily="18" charset="0"/>
              </a:rPr>
              <a:t>Var</a:t>
            </a:r>
            <a:r>
              <a:rPr lang="en-US" sz="2000" dirty="0">
                <a:latin typeface="Cambria" panose="02040503050406030204" pitchFamily="18" charset="0"/>
              </a:rPr>
              <a:t> (name of map level control variable)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WRITE Statement (whether map is used in conjunction with WRITE, as opposed to INPUT)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INPUT Statement (whether map is used in conjunction with INPUT, as opposed to WRITE)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Filler Characters (to indicate location and length of input/modifiable fields)</a:t>
            </a:r>
          </a:p>
          <a:p>
            <a:r>
              <a:rPr lang="en-US" sz="2400" b="1" dirty="0">
                <a:latin typeface="Cambria" panose="02040503050406030204" pitchFamily="18" charset="0"/>
              </a:rPr>
              <a:t> 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47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dirty="0">
                <a:latin typeface="Cambria" panose="02040503050406030204" pitchFamily="18" charset="0"/>
              </a:rPr>
              <a:t>MAP FIELDS</a:t>
            </a:r>
            <a:br>
              <a:rPr lang="en-US" sz="6000" dirty="0">
                <a:latin typeface="Cambria" panose="02040503050406030204" pitchFamily="18" charset="0"/>
              </a:rPr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A map consists of a series of fields. Usually this is a mixture of text fields (e.g. headings and prompts), output fields (displayed to the user, but not changeable), modifiable fields (changeable) and input fields. Non-text fields are attached to data items within the “calling” module. </a:t>
            </a:r>
          </a:p>
        </p:txBody>
      </p:sp>
    </p:spTree>
    <p:extLst>
      <p:ext uri="{BB962C8B-B14F-4D97-AF65-F5344CB8AC3E}">
        <p14:creationId xmlns:p14="http://schemas.microsoft.com/office/powerpoint/2010/main" val="174975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u="sng" dirty="0"/>
            </a:br>
            <a:r>
              <a:rPr lang="en-US" u="sng" dirty="0">
                <a:latin typeface="Cambria" panose="02040503050406030204" pitchFamily="18" charset="0"/>
              </a:rPr>
              <a:t>How to create a map module</a:t>
            </a:r>
            <a:br>
              <a:rPr lang="en-US" sz="5300" dirty="0">
                <a:latin typeface="Cambria" panose="02040503050406030204" pitchFamily="18" charset="0"/>
              </a:rPr>
            </a:br>
            <a:endParaRPr lang="en-US" sz="53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latin typeface="Cambria" panose="02040503050406030204" pitchFamily="18" charset="0"/>
              </a:rPr>
              <a:t>Step 1 - Initialize new map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23509" r="293" b="6413"/>
          <a:stretch/>
        </p:blipFill>
        <p:spPr bwMode="auto">
          <a:xfrm>
            <a:off x="838200" y="2590800"/>
            <a:ext cx="5867400" cy="3298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588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8648" y="838200"/>
            <a:ext cx="6523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Cambria" panose="02040503050406030204" pitchFamily="18" charset="0"/>
              </a:rPr>
              <a:t>Step 2 - Adjust map settings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7636" r="-40" b="6213"/>
          <a:stretch/>
        </p:blipFill>
        <p:spPr bwMode="auto">
          <a:xfrm>
            <a:off x="1143000" y="1447800"/>
            <a:ext cx="5943600" cy="3619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201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686</Words>
  <Application>Microsoft Office PowerPoint</Application>
  <PresentationFormat>On-screen Show (4:3)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Aharoni</vt:lpstr>
      <vt:lpstr>Arial</vt:lpstr>
      <vt:lpstr>Calibri</vt:lpstr>
      <vt:lpstr>Cambria</vt:lpstr>
      <vt:lpstr>Wingdings</vt:lpstr>
      <vt:lpstr>Office Theme</vt:lpstr>
      <vt:lpstr>TOPICS </vt:lpstr>
      <vt:lpstr>MAP</vt:lpstr>
      <vt:lpstr>PowerPoint Presentation</vt:lpstr>
      <vt:lpstr>PowerPoint Presentation</vt:lpstr>
      <vt:lpstr>PowerPoint Presentation</vt:lpstr>
      <vt:lpstr>PowerPoint Presentation</vt:lpstr>
      <vt:lpstr> MAP FIELDS  </vt:lpstr>
      <vt:lpstr> How to create a map module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 Few important codes: </vt:lpstr>
      <vt:lpstr> HELPROUTINE </vt:lpstr>
      <vt:lpstr>PowerPoint Presentation</vt:lpstr>
      <vt:lpstr> ON ERROR </vt:lpstr>
      <vt:lpstr>PowerPoint Presentation</vt:lpstr>
      <vt:lpstr>THANK YOU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NATURAL/ADABAS  TRAINING KIT</dc:title>
  <dc:creator>Manojkumar</dc:creator>
  <cp:lastModifiedBy>Kumar Singh, Anish F.</cp:lastModifiedBy>
  <cp:revision>129</cp:revision>
  <dcterms:created xsi:type="dcterms:W3CDTF">2015-07-07T12:42:40Z</dcterms:created>
  <dcterms:modified xsi:type="dcterms:W3CDTF">2017-07-21T07:47:39Z</dcterms:modified>
</cp:coreProperties>
</file>