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8" r:id="rId4"/>
    <p:sldId id="259" r:id="rId5"/>
    <p:sldId id="257" r:id="rId6"/>
    <p:sldId id="265" r:id="rId7"/>
    <p:sldId id="260" r:id="rId8"/>
    <p:sldId id="261" r:id="rId9"/>
    <p:sldId id="262" r:id="rId10"/>
    <p:sldId id="263" r:id="rId11"/>
    <p:sldId id="264" r:id="rId12"/>
  </p:sldIdLst>
  <p:sldSz cx="9144000" cy="5143500" type="screen16x9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17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2CBDD99-570F-4759-B914-2211365EB0EC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AEE61A4-0A9C-435B-B983-5576C5CB8FEF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371390D-6648-4D7F-AC13-015C4F802F7C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0012EC9-44CA-4CEF-99BF-AAA0BBAB3829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94E0451-EDAD-4AD7-9005-92FA83CB1F45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25AD7D9-5640-4B14-B73A-5AE6337A8AC8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0A29D98-312A-4F22-A87A-996C7545A493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B98685B-5716-48AC-A35F-59FF24FC2C00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7FCBB06-6D92-47BC-B9BB-F281A6A0B262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6065421-A059-4DE5-92BB-976C182B97E6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B79F7B5-23D5-44A7-B690-899E23FA9BC3}" type="slidenum">
              <a:t>‹nº›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082FD16-5310-4E44-AC21-9150704A885D}" type="slidenum">
              <a:t>‹nº›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1;p20"/>
          <p:cNvSpPr/>
          <p:nvPr/>
        </p:nvSpPr>
        <p:spPr>
          <a:xfrm>
            <a:off x="7456680" y="1361520"/>
            <a:ext cx="1406160" cy="1204920"/>
          </a:xfrm>
          <a:custGeom>
            <a:avLst/>
            <a:gdLst>
              <a:gd name="textAreaLeft" fmla="*/ 0 w 1406160"/>
              <a:gd name="textAreaRight" fmla="*/ 1411560 w 1406160"/>
              <a:gd name="textAreaTop" fmla="*/ 0 h 1204920"/>
              <a:gd name="textAreaBottom" fmla="*/ 1210320 h 1204920"/>
            </a:gdLst>
            <a:ahLst/>
            <a:cxnLst/>
            <a:rect l="textAreaLeft" t="textAreaTop" r="textAreaRight" b="textAreaBottom"/>
            <a:pathLst>
              <a:path w="50808" h="43566">
                <a:moveTo>
                  <a:pt x="28976" y="9167"/>
                </a:moveTo>
                <a:cubicBezTo>
                  <a:pt x="29001" y="9167"/>
                  <a:pt x="29026" y="9167"/>
                  <a:pt x="29051" y="9167"/>
                </a:cubicBezTo>
                <a:cubicBezTo>
                  <a:pt x="36040" y="9167"/>
                  <a:pt x="41692" y="14819"/>
                  <a:pt x="41692" y="21808"/>
                </a:cubicBezTo>
                <a:cubicBezTo>
                  <a:pt x="41692" y="29418"/>
                  <a:pt x="35428" y="34466"/>
                  <a:pt x="28911" y="34466"/>
                </a:cubicBezTo>
                <a:cubicBezTo>
                  <a:pt x="25799" y="34466"/>
                  <a:pt x="22629" y="33315"/>
                  <a:pt x="20056" y="30742"/>
                </a:cubicBezTo>
                <a:cubicBezTo>
                  <a:pt x="12112" y="22798"/>
                  <a:pt x="17722" y="9167"/>
                  <a:pt x="28976" y="9167"/>
                </a:cubicBezTo>
                <a:close/>
                <a:moveTo>
                  <a:pt x="28920" y="1"/>
                </a:moveTo>
                <a:cubicBezTo>
                  <a:pt x="23573" y="1"/>
                  <a:pt x="18118" y="1989"/>
                  <a:pt x="13675" y="6432"/>
                </a:cubicBezTo>
                <a:cubicBezTo>
                  <a:pt x="1" y="20107"/>
                  <a:pt x="9664" y="43505"/>
                  <a:pt x="29051" y="43566"/>
                </a:cubicBezTo>
                <a:cubicBezTo>
                  <a:pt x="41084" y="43505"/>
                  <a:pt x="50808" y="33781"/>
                  <a:pt x="50808" y="21808"/>
                </a:cubicBezTo>
                <a:cubicBezTo>
                  <a:pt x="50808" y="8693"/>
                  <a:pt x="40100" y="1"/>
                  <a:pt x="28920" y="1"/>
                </a:cubicBezTo>
                <a:close/>
              </a:path>
            </a:pathLst>
          </a:custGeom>
          <a:solidFill>
            <a:srgbClr val="FF546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pt-BR" sz="14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ftr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pt-BR" sz="1400" b="0" strike="noStrike" spc="-1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sldNum" idx="2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pt-BR" sz="1400" b="0" strike="noStrike" spc="-1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fld id="{2DCC49D5-79B7-439D-BD9F-4B68D160FBC5}" type="slidenum">
              <a:rPr lang="pt-BR" sz="1400" b="0" strike="noStrike" spc="-1">
                <a:solidFill>
                  <a:srgbClr val="000000"/>
                </a:solidFill>
                <a:latin typeface="Arial"/>
                <a:ea typeface="Arial"/>
              </a:rPr>
              <a:t>‹nº›</a:t>
            </a:fld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 idx="3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>
            <a:lvl1pPr indent="0">
              <a:buNone/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42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64120" y="565200"/>
            <a:ext cx="8071200" cy="176976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2000" b="1" strike="noStrike" spc="-1">
                <a:solidFill>
                  <a:srgbClr val="FFC000"/>
                </a:solidFill>
                <a:latin typeface="Trebuchet MS"/>
                <a:ea typeface="Overpass"/>
              </a:rPr>
              <a:t>PYTHON</a:t>
            </a:r>
            <a:br>
              <a:rPr sz="2000"/>
            </a:br>
            <a:r>
              <a:rPr lang="pt-BR" sz="2000" b="1" strike="noStrike" spc="-1">
                <a:solidFill>
                  <a:schemeClr val="dk1"/>
                </a:solidFill>
                <a:latin typeface="Trebuchet MS"/>
                <a:ea typeface="Overpass"/>
              </a:rPr>
              <a:t>DESENVOLVIMENTO WEB</a:t>
            </a: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subTitle"/>
          </p:nvPr>
        </p:nvSpPr>
        <p:spPr>
          <a:xfrm>
            <a:off x="5076000" y="4183200"/>
            <a:ext cx="4888440" cy="89820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 marL="228600" indent="0">
              <a:lnSpc>
                <a:spcPct val="115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2600" b="0" strike="noStrike" spc="-1">
                <a:solidFill>
                  <a:schemeClr val="dk2"/>
                </a:solidFill>
                <a:latin typeface="Trebuchet MS"/>
                <a:ea typeface="Overpass"/>
              </a:rPr>
              <a:t>Prof. Daniel Mesquita </a:t>
            </a:r>
            <a:r>
              <a:rPr lang="pt-BR" sz="1200" b="0" strike="noStrike" spc="-1">
                <a:solidFill>
                  <a:schemeClr val="dk2"/>
                </a:solidFill>
                <a:latin typeface="Overpass"/>
                <a:ea typeface="Overpass"/>
              </a:rPr>
              <a:t>        </a:t>
            </a:r>
            <a:r>
              <a:rPr lang="pt-BR" sz="1200" b="0" u="sng" strike="noStrike" spc="-1">
                <a:solidFill>
                  <a:schemeClr val="hlink"/>
                </a:solidFill>
                <a:uFillTx/>
                <a:latin typeface="Overpass"/>
                <a:ea typeface="Overpass"/>
              </a:rPr>
              <a:t>danielme17@gmail.com</a:t>
            </a:r>
            <a:endParaRPr lang="pt-BR" sz="12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82" name="Google Shape;127;p1"/>
          <p:cNvCxnSpPr/>
          <p:nvPr/>
        </p:nvCxnSpPr>
        <p:spPr>
          <a:xfrm>
            <a:off x="1988280" y="-968400"/>
            <a:ext cx="5400" cy="1584720"/>
          </a:xfrm>
          <a:prstGeom prst="straightConnector1">
            <a:avLst/>
          </a:prstGeom>
          <a:ln w="28575">
            <a:solidFill>
              <a:srgbClr val="F8931D"/>
            </a:solidFill>
            <a:round/>
          </a:ln>
        </p:spPr>
      </p:cxnSp>
      <p:sp>
        <p:nvSpPr>
          <p:cNvPr id="83" name="Google Shape;129;p1"/>
          <p:cNvSpPr/>
          <p:nvPr/>
        </p:nvSpPr>
        <p:spPr>
          <a:xfrm>
            <a:off x="5220000" y="1117080"/>
            <a:ext cx="1872360" cy="346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pt-BR" sz="2000" b="1" strike="noStrike" spc="-1">
                <a:solidFill>
                  <a:schemeClr val="dk1"/>
                </a:solidFill>
                <a:latin typeface="Trebuchet MS"/>
                <a:ea typeface="Overpass"/>
              </a:rPr>
              <a:t>AULA 12</a:t>
            </a:r>
            <a:br>
              <a:rPr sz="2000"/>
            </a:b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Google Shape;129;p 2"/>
          <p:cNvSpPr/>
          <p:nvPr/>
        </p:nvSpPr>
        <p:spPr>
          <a:xfrm>
            <a:off x="1080000" y="1592640"/>
            <a:ext cx="4854600" cy="345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pt-BR" sz="2000" b="1" strike="noStrike" spc="-1">
                <a:solidFill>
                  <a:schemeClr val="dk1"/>
                </a:solidFill>
                <a:latin typeface="Comic Relief"/>
                <a:ea typeface="DejaVu Sans"/>
              </a:rPr>
              <a:t>Motivacionais:</a:t>
            </a:r>
            <a:br>
              <a:rPr sz="2000"/>
            </a:b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Retângulo 84"/>
          <p:cNvSpPr/>
          <p:nvPr/>
        </p:nvSpPr>
        <p:spPr>
          <a:xfrm>
            <a:off x="720000" y="2231280"/>
            <a:ext cx="5647320" cy="2297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Hoje é o dia perfeito para substituir ‘Isso não funciona’ por ‘Vamos debugar essa aventura!’</a:t>
            </a: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Por que os programadores preferem o modo escuro? Porque a luz atrai bugs!</a:t>
            </a: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Programação é igual maratona: o importante não é a velocidade, mas persistir até o commit final.</a:t>
            </a: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ítulo 14"/>
          <p:cNvSpPr/>
          <p:nvPr/>
        </p:nvSpPr>
        <p:spPr>
          <a:xfrm>
            <a:off x="291960" y="189000"/>
            <a:ext cx="7478640" cy="898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SQL 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1" name="Imagem 20"/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0920" cy="3601800"/>
          </a:xfrm>
          <a:prstGeom prst="rect">
            <a:avLst/>
          </a:prstGeom>
          <a:ln w="0">
            <a:noFill/>
          </a:ln>
        </p:spPr>
      </p:pic>
      <p:sp>
        <p:nvSpPr>
          <p:cNvPr id="92" name="CaixaDeTexto 14"/>
          <p:cNvSpPr/>
          <p:nvPr/>
        </p:nvSpPr>
        <p:spPr>
          <a:xfrm>
            <a:off x="291960" y="1113480"/>
            <a:ext cx="7692120" cy="450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Flask-SQLAlchemy é uma extensão do framework Flask que integra o SQLAlchemy (ORM - Object-Relational Mapping) para simplificar o trabalho com bancos de dados.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ORM: Mapeia tabelas para classes Py e registros para objetos.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Exemplo: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Vantagens: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Abstração do SQL: Escreve-se código Python, não SQL puro.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Gerenciamento de sessões e transações automático.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Suporte a migrações (via Flask-Migrate)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3" name="Imagem 190"/>
          <p:cNvPicPr/>
          <p:nvPr/>
        </p:nvPicPr>
        <p:blipFill>
          <a:blip r:embed="rId3"/>
          <a:stretch/>
        </p:blipFill>
        <p:spPr>
          <a:xfrm>
            <a:off x="1980000" y="2416320"/>
            <a:ext cx="4923000" cy="1075320"/>
          </a:xfrm>
          <a:prstGeom prst="rect">
            <a:avLst/>
          </a:prstGeom>
          <a:ln w="0">
            <a:noFill/>
          </a:ln>
        </p:spPr>
      </p:pic>
      <p:pic>
        <p:nvPicPr>
          <p:cNvPr id="94" name="Imagem 191"/>
          <p:cNvPicPr/>
          <p:nvPr/>
        </p:nvPicPr>
        <p:blipFill>
          <a:blip r:embed="rId4"/>
          <a:stretch/>
        </p:blipFill>
        <p:spPr>
          <a:xfrm>
            <a:off x="2564280" y="3523680"/>
            <a:ext cx="3951360" cy="4467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aixaDeTexto 19"/>
          <p:cNvSpPr/>
          <p:nvPr/>
        </p:nvSpPr>
        <p:spPr>
          <a:xfrm>
            <a:off x="291960" y="1113480"/>
            <a:ext cx="7087680" cy="229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Ativ01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73200" lvl="1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Resolva o enigma e encontre o tesouro, tudo que você precisa está na pasta Ativ01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73200" lvl="1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 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6" name="Imagem 27"/>
          <p:cNvPicPr/>
          <p:nvPr/>
        </p:nvPicPr>
        <p:blipFill>
          <a:blip r:embed="rId2"/>
          <a:stretch/>
        </p:blipFill>
        <p:spPr>
          <a:xfrm rot="5400000">
            <a:off x="7668720" y="802080"/>
            <a:ext cx="2972160" cy="3196080"/>
          </a:xfrm>
          <a:prstGeom prst="rect">
            <a:avLst/>
          </a:prstGeom>
          <a:ln w="0">
            <a:noFill/>
          </a:ln>
        </p:spPr>
      </p:pic>
      <p:sp>
        <p:nvSpPr>
          <p:cNvPr id="97" name="Título 21"/>
          <p:cNvSpPr/>
          <p:nvPr/>
        </p:nvSpPr>
        <p:spPr>
          <a:xfrm>
            <a:off x="291960" y="32040"/>
            <a:ext cx="5585760" cy="898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Let’s Work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ítulo 18"/>
          <p:cNvSpPr/>
          <p:nvPr/>
        </p:nvSpPr>
        <p:spPr>
          <a:xfrm>
            <a:off x="291960" y="189000"/>
            <a:ext cx="7478640" cy="898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Recap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7" name="Imagem 24"/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0920" cy="3601800"/>
          </a:xfrm>
          <a:prstGeom prst="rect">
            <a:avLst/>
          </a:prstGeom>
          <a:ln w="0">
            <a:noFill/>
          </a:ln>
        </p:spPr>
      </p:pic>
      <p:sp>
        <p:nvSpPr>
          <p:cNvPr id="88" name="CaixaDeTexto 18"/>
          <p:cNvSpPr/>
          <p:nvPr/>
        </p:nvSpPr>
        <p:spPr>
          <a:xfrm>
            <a:off x="291960" y="1113480"/>
            <a:ext cx="7692120" cy="4189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Estrutura Básica de um Projeto Flask: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app.py: Ponto de entrada da aplicação.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templates/: Local onde salvamos o esqueleto HTML daas nossas paginas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static/ :Arquivos Estaticos como downloads, css. (conteúdo não dinamico) 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9" name="Imagem 230"/>
          <p:cNvPicPr/>
          <p:nvPr/>
        </p:nvPicPr>
        <p:blipFill>
          <a:blip r:embed="rId3"/>
          <a:stretch/>
        </p:blipFill>
        <p:spPr>
          <a:xfrm>
            <a:off x="782640" y="3310560"/>
            <a:ext cx="2636280" cy="11883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ítulo 23"/>
          <p:cNvSpPr/>
          <p:nvPr/>
        </p:nvSpPr>
        <p:spPr>
          <a:xfrm>
            <a:off x="291960" y="189000"/>
            <a:ext cx="7479000" cy="89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Flask 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6" name="Imagem 29"/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1280" cy="3602160"/>
          </a:xfrm>
          <a:prstGeom prst="rect">
            <a:avLst/>
          </a:prstGeom>
          <a:ln w="0">
            <a:noFill/>
          </a:ln>
        </p:spPr>
      </p:pic>
      <p:sp>
        <p:nvSpPr>
          <p:cNvPr id="177" name="CaixaDeTexto 23"/>
          <p:cNvSpPr/>
          <p:nvPr/>
        </p:nvSpPr>
        <p:spPr>
          <a:xfrm>
            <a:off x="291960" y="1113480"/>
            <a:ext cx="7692480" cy="3558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Rotas: Como o Flask Responde a URLs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O que é uma rota?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Mapeia uma URL para uma função.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Exemplo de rota dinâmica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8" name="Imagem 238"/>
          <p:cNvPicPr/>
          <p:nvPr/>
        </p:nvPicPr>
        <p:blipFill>
          <a:blip r:embed="rId3"/>
          <a:stretch/>
        </p:blipFill>
        <p:spPr>
          <a:xfrm>
            <a:off x="360000" y="3420000"/>
            <a:ext cx="9142920" cy="8082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aixaDeTexto 1"/>
          <p:cNvSpPr/>
          <p:nvPr/>
        </p:nvSpPr>
        <p:spPr>
          <a:xfrm>
            <a:off x="291960" y="1113480"/>
            <a:ext cx="7087680" cy="229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Ativ02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73200" lvl="1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Converta o aplicativo ativ02 (Lista de Tarefas) para o flask e seu armazenamento para sql lite usando o flask_sqlalchemy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73200" lvl="1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 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9" name="Imagem 1"/>
          <p:cNvPicPr/>
          <p:nvPr/>
        </p:nvPicPr>
        <p:blipFill>
          <a:blip r:embed="rId2"/>
          <a:stretch/>
        </p:blipFill>
        <p:spPr>
          <a:xfrm rot="5400000">
            <a:off x="7668720" y="802080"/>
            <a:ext cx="2972160" cy="3196080"/>
          </a:xfrm>
          <a:prstGeom prst="rect">
            <a:avLst/>
          </a:prstGeom>
          <a:ln w="0">
            <a:noFill/>
          </a:ln>
        </p:spPr>
      </p:pic>
      <p:sp>
        <p:nvSpPr>
          <p:cNvPr id="100" name="Título 1"/>
          <p:cNvSpPr/>
          <p:nvPr/>
        </p:nvSpPr>
        <p:spPr>
          <a:xfrm>
            <a:off x="291960" y="32040"/>
            <a:ext cx="5585760" cy="898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Let’s Work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C794524-B45E-C742-BD2C-7C6D70F75B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6527" y="3593880"/>
            <a:ext cx="6973273" cy="117173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Yearly Planner by Slidesgo">
  <a:themeElements>
    <a:clrScheme name="Amarelo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Yearly Planner by Slidesgo">
  <a:themeElements>
    <a:clrScheme name="Amarelo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2597</TotalTime>
  <Words>258</Words>
  <Application>Microsoft Office PowerPoint</Application>
  <PresentationFormat>Apresentação na tela (16:9)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10</vt:i4>
      </vt:variant>
    </vt:vector>
  </HeadingPairs>
  <TitlesOfParts>
    <vt:vector size="19" baseType="lpstr">
      <vt:lpstr>Arial</vt:lpstr>
      <vt:lpstr>Comic Relief</vt:lpstr>
      <vt:lpstr>Overpass</vt:lpstr>
      <vt:lpstr>Symbol</vt:lpstr>
      <vt:lpstr>Times New Roman</vt:lpstr>
      <vt:lpstr>Trebuchet MS</vt:lpstr>
      <vt:lpstr>Wingdings</vt:lpstr>
      <vt:lpstr>Yearly Planner by Slidesgo</vt:lpstr>
      <vt:lpstr>Yearly Planner by Slidesgo</vt:lpstr>
      <vt:lpstr>PYTHON DESENVOLVIMENTO WEB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Viviane</dc:creator>
  <dc:description/>
  <cp:lastModifiedBy>DANIEL DE MESQUITA</cp:lastModifiedBy>
  <cp:revision>49</cp:revision>
  <dcterms:modified xsi:type="dcterms:W3CDTF">2025-03-19T01:38:31Z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11</vt:i4>
  </property>
  <property fmtid="{D5CDD505-2E9C-101B-9397-08002B2CF9AE}" pid="3" name="PresentationFormat">
    <vt:lpwstr>Apresentação na tela (16:9)</vt:lpwstr>
  </property>
  <property fmtid="{D5CDD505-2E9C-101B-9397-08002B2CF9AE}" pid="4" name="Slides">
    <vt:i4>15</vt:i4>
  </property>
</Properties>
</file>