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9" r:id="rId13"/>
    <p:sldId id="264" r:id="rId14"/>
    <p:sldId id="270" r:id="rId15"/>
    <p:sldId id="265" r:id="rId16"/>
    <p:sldId id="266" r:id="rId17"/>
    <p:sldId id="267" r:id="rId18"/>
    <p:sldId id="268" r:id="rId19"/>
  </p:sldIdLst>
  <p:sldSz cx="9144000" cy="5143500" type="screen16x9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3B82786-C649-40C5-95F6-282D3505F276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EE5BF01-5704-48F9-A0F6-8D052EA5D9D2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CC3A187-E711-435A-A984-70D3F745631D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D1CF32E-2D69-4C9F-9424-C005BE265D61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5699CFD-CF14-44C5-93E5-4BAA682AFB7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3B0E229-24F2-42F0-8EA5-6F58D748853B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B8C2D98-963E-4900-9F60-1D0F8D0632D6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30789B9-9F43-4E63-AEF2-11F45C97C749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4B1917D-AB51-4566-8920-FBB156503CB2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41A510-9495-479B-BEF4-1CEB2584ACFD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812A8D6-6AFB-4E9E-81D0-1BE4086812C5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E13C7C4-50E6-45EC-AFEC-4968C77AD2DF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B10B888-45BA-4D1A-99FA-ACE56D403310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304B03E-69CE-45D7-BA35-3C5A0574D5B8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775BD30-86FC-4A82-9B8A-B39155BF6C51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3DDF812-9A95-40CF-99A2-D46FE4BE58A2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C57315D-6644-4FA0-9DEE-20B89AFA3754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94E58B6-A4AC-44DC-8EC3-B93560C55A01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3734FD3-2BF3-4445-8A58-1372D772C89F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514EDB0-394D-4DC5-8523-A024607CD4F2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2B7D877-5094-4D3E-B645-BBCE8B6A4081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A4A49E3-B315-4E92-AB33-0D9A31341EA5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1CDF977-1207-45D0-B3EA-A3FFB2646BD6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3D1652E-6B83-481F-BEE8-BB9B4FD6D981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FEBDE592-15C6-446A-BACA-963C7A063B42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70A59A92-D65F-48E2-8EFF-E48A7600C086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6654BFEF-23E8-4998-B901-DD1750522275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B28669AC-A498-4493-924A-1A01C1B8288F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2192CFE-9811-46A9-80EA-33E5F08657D7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957B265-C906-4EE1-87B9-0E55FB330195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601199A1-814E-44AA-B1D8-B1F678CF73CA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10F99220-990D-4D1C-9695-708CE47D1D84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78A184CD-924F-4FF2-BF82-EABDB822F44C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A52F511B-09D9-4C31-910A-35A5B0806AB3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1A24CC2-4FBD-40E4-BDBE-F3759394B5F5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98398AF6-185A-4A6B-A388-3AB2DDCEB0F7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1;p20"/>
          <p:cNvSpPr/>
          <p:nvPr/>
        </p:nvSpPr>
        <p:spPr>
          <a:xfrm>
            <a:off x="7456680" y="1361520"/>
            <a:ext cx="1406520" cy="1205280"/>
          </a:xfrm>
          <a:custGeom>
            <a:avLst/>
            <a:gdLst>
              <a:gd name="textAreaLeft" fmla="*/ 0 w 1406520"/>
              <a:gd name="textAreaRight" fmla="*/ 1411560 w 1406520"/>
              <a:gd name="textAreaTop" fmla="*/ 0 h 1205280"/>
              <a:gd name="textAreaBottom" fmla="*/ 1210320 h 1205280"/>
            </a:gdLst>
            <a:ahLst/>
            <a:cxnLst/>
            <a:rect l="textAreaLeft" t="textAreaTop" r="textAreaRight" b="textAreaBottom"/>
            <a:pathLst>
              <a:path w="50808" h="43566">
                <a:moveTo>
                  <a:pt x="28976" y="9167"/>
                </a:moveTo>
                <a:cubicBezTo>
                  <a:pt x="29001" y="9167"/>
                  <a:pt x="29026" y="9167"/>
                  <a:pt x="29051" y="9167"/>
                </a:cubicBezTo>
                <a:cubicBezTo>
                  <a:pt x="36040" y="9167"/>
                  <a:pt x="41692" y="14819"/>
                  <a:pt x="41692" y="21808"/>
                </a:cubicBezTo>
                <a:cubicBezTo>
                  <a:pt x="41692" y="29418"/>
                  <a:pt x="35428" y="34466"/>
                  <a:pt x="28911" y="34466"/>
                </a:cubicBezTo>
                <a:cubicBezTo>
                  <a:pt x="25799" y="34466"/>
                  <a:pt x="22629" y="33315"/>
                  <a:pt x="20056" y="30742"/>
                </a:cubicBezTo>
                <a:cubicBezTo>
                  <a:pt x="12112" y="22798"/>
                  <a:pt x="17722" y="9167"/>
                  <a:pt x="28976" y="9167"/>
                </a:cubicBezTo>
                <a:close/>
                <a:moveTo>
                  <a:pt x="28920" y="1"/>
                </a:moveTo>
                <a:cubicBezTo>
                  <a:pt x="23573" y="1"/>
                  <a:pt x="18118" y="1989"/>
                  <a:pt x="13675" y="6432"/>
                </a:cubicBezTo>
                <a:cubicBezTo>
                  <a:pt x="1" y="20107"/>
                  <a:pt x="9664" y="43505"/>
                  <a:pt x="29051" y="43566"/>
                </a:cubicBezTo>
                <a:cubicBezTo>
                  <a:pt x="41084" y="43505"/>
                  <a:pt x="50808" y="33781"/>
                  <a:pt x="50808" y="21808"/>
                </a:cubicBezTo>
                <a:cubicBezTo>
                  <a:pt x="50808" y="8693"/>
                  <a:pt x="40100" y="1"/>
                  <a:pt x="28920" y="1"/>
                </a:cubicBezTo>
                <a:close/>
              </a:path>
            </a:pathLst>
          </a:custGeom>
          <a:solidFill>
            <a:srgbClr val="FF546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ftr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76F021C5-A3A0-4059-B6B1-FC9984018290}" type="slidenum">
              <a:rPr lang="pt-BR" sz="1400" b="0" strike="noStrike" spc="-1">
                <a:solidFill>
                  <a:srgbClr val="000000"/>
                </a:solidFill>
                <a:latin typeface="Arial"/>
                <a:ea typeface="Arial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3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ftr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1B3BBCA0-163C-4BFE-973C-3EB0118EB96E}" type="slidenum">
              <a:rPr lang="pt-BR" sz="1400" b="0" strike="noStrike" spc="-1">
                <a:solidFill>
                  <a:srgbClr val="000000"/>
                </a:solidFill>
                <a:latin typeface="Arial"/>
                <a:ea typeface="Arial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dt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ftr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9068B630-B47F-4D41-B49F-AC7F34BE512C}" type="slidenum">
              <a:rPr lang="pt-BR" sz="1400" b="0" strike="noStrike" spc="-1">
                <a:solidFill>
                  <a:srgbClr val="000000"/>
                </a:solidFill>
                <a:latin typeface="Arial"/>
                <a:ea typeface="Arial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dt" idx="9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2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64120" y="565200"/>
            <a:ext cx="8071560" cy="177012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2000" b="1" strike="noStrike" spc="-1">
                <a:solidFill>
                  <a:srgbClr val="FFC000"/>
                </a:solidFill>
                <a:latin typeface="Trebuchet MS"/>
                <a:ea typeface="Overpass"/>
              </a:rPr>
              <a:t>PYTHON</a:t>
            </a:r>
            <a:br>
              <a:rPr sz="2000"/>
            </a:br>
            <a:r>
              <a:rPr lang="pt-BR" sz="2000" b="1" strike="noStrike" spc="-1">
                <a:solidFill>
                  <a:schemeClr val="dk1"/>
                </a:solidFill>
                <a:latin typeface="Trebuchet MS"/>
                <a:ea typeface="Overpass"/>
              </a:rPr>
              <a:t>DESENVOLVIMENTO WEB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5076000" y="4183200"/>
            <a:ext cx="4888800" cy="89856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228600" indent="0">
              <a:lnSpc>
                <a:spcPct val="115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600" b="0" strike="noStrike" spc="-1">
                <a:solidFill>
                  <a:schemeClr val="dk2"/>
                </a:solidFill>
                <a:latin typeface="Trebuchet MS"/>
                <a:ea typeface="Overpass"/>
              </a:rPr>
              <a:t>Prof. Daniel Mesquita </a:t>
            </a:r>
            <a:r>
              <a:rPr lang="pt-BR" sz="1200" b="0" strike="noStrike" spc="-1">
                <a:solidFill>
                  <a:schemeClr val="dk2"/>
                </a:solidFill>
                <a:latin typeface="Overpass"/>
                <a:ea typeface="Overpass"/>
              </a:rPr>
              <a:t>        </a:t>
            </a:r>
            <a:r>
              <a:rPr lang="pt-BR" sz="1200" b="0" u="sng" strike="noStrike" spc="-1">
                <a:solidFill>
                  <a:schemeClr val="hlink"/>
                </a:solidFill>
                <a:uFillTx/>
                <a:latin typeface="Overpass"/>
                <a:ea typeface="Overpass"/>
              </a:rPr>
              <a:t>danielme17@gmail.com</a:t>
            </a:r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4" name="Google Shape;127;p1"/>
          <p:cNvCxnSpPr/>
          <p:nvPr/>
        </p:nvCxnSpPr>
        <p:spPr>
          <a:xfrm>
            <a:off x="1988280" y="-968400"/>
            <a:ext cx="5040" cy="1584360"/>
          </a:xfrm>
          <a:prstGeom prst="straightConnector1">
            <a:avLst/>
          </a:prstGeom>
          <a:ln w="28575">
            <a:solidFill>
              <a:srgbClr val="F8931D"/>
            </a:solidFill>
            <a:round/>
          </a:ln>
        </p:spPr>
      </p:cxnSp>
      <p:sp>
        <p:nvSpPr>
          <p:cNvPr id="165" name="Google Shape;129;p1"/>
          <p:cNvSpPr/>
          <p:nvPr/>
        </p:nvSpPr>
        <p:spPr>
          <a:xfrm>
            <a:off x="5220000" y="1117080"/>
            <a:ext cx="1872720" cy="346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1" strike="noStrike" spc="-1">
                <a:solidFill>
                  <a:schemeClr val="dk1"/>
                </a:solidFill>
                <a:latin typeface="Trebuchet MS"/>
                <a:ea typeface="Overpass"/>
              </a:rPr>
              <a:t>AULA 11</a:t>
            </a:r>
            <a:br>
              <a:rPr sz="2000"/>
            </a:b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Google Shape;129;p 2"/>
          <p:cNvSpPr/>
          <p:nvPr/>
        </p:nvSpPr>
        <p:spPr>
          <a:xfrm>
            <a:off x="1080000" y="1592640"/>
            <a:ext cx="485496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1" strike="noStrike" spc="-1">
                <a:solidFill>
                  <a:schemeClr val="dk1"/>
                </a:solidFill>
                <a:latin typeface="Comic Relief"/>
                <a:ea typeface="DejaVu Sans"/>
              </a:rPr>
              <a:t>Motivacionais:</a:t>
            </a:r>
            <a:br>
              <a:rPr sz="2000"/>
            </a:b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Retângulo 84"/>
          <p:cNvSpPr/>
          <p:nvPr/>
        </p:nvSpPr>
        <p:spPr>
          <a:xfrm>
            <a:off x="720000" y="2231280"/>
            <a:ext cx="5647680" cy="229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Debugging</a:t>
            </a:r>
            <a:r>
              <a:rPr lang="pt-BR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é ser detetive num crime que você mesmo cometeu. Respire, analise e aprenda com o erro!</a:t>
            </a:r>
            <a:endParaRPr lang="pt-BR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Por que os programadores preferem o modo escuro? Porque a luz atrai bugs!</a:t>
            </a:r>
            <a:endParaRPr lang="pt-BR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Existem 10 tipos de pessoas no mundo: as que entendem binário e as que não entendem.</a:t>
            </a:r>
            <a:endParaRPr lang="pt-BR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aixaDeTexto 19"/>
          <p:cNvSpPr/>
          <p:nvPr/>
        </p:nvSpPr>
        <p:spPr>
          <a:xfrm>
            <a:off x="291960" y="1113480"/>
            <a:ext cx="7088040" cy="420495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Ativ01 (atualizar ou clonar o 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repo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 https://github.com/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NaturalCoder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/PY2)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Copie a pasta Ativ01 para entregas/SEUNOME/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Corrija o BUG que impede a exclusão de contatos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Diminua o tamanho do input telefone e coloque o e-mail na sua frente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Crie novo input “Observações” para os contatos, 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Múltiplas linhas tamanho máximo 200 char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Faça o 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Pull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Request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 com a entrega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4" name="Imagem 27"/>
          <p:cNvPicPr/>
          <p:nvPr/>
        </p:nvPicPr>
        <p:blipFill>
          <a:blip r:embed="rId2"/>
          <a:stretch/>
        </p:blipFill>
        <p:spPr>
          <a:xfrm rot="5400000">
            <a:off x="7668360" y="802440"/>
            <a:ext cx="2972520" cy="3196440"/>
          </a:xfrm>
          <a:prstGeom prst="rect">
            <a:avLst/>
          </a:prstGeom>
          <a:ln w="0">
            <a:noFill/>
          </a:ln>
        </p:spPr>
      </p:pic>
      <p:sp>
        <p:nvSpPr>
          <p:cNvPr id="195" name="Título 21"/>
          <p:cNvSpPr/>
          <p:nvPr/>
        </p:nvSpPr>
        <p:spPr>
          <a:xfrm>
            <a:off x="291960" y="32040"/>
            <a:ext cx="5586120" cy="89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6F7646-BC41-D189-FCE3-D2104E5DB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aixaDeTexto 19">
            <a:extLst>
              <a:ext uri="{FF2B5EF4-FFF2-40B4-BE49-F238E27FC236}">
                <a16:creationId xmlns:a16="http://schemas.microsoft.com/office/drawing/2014/main" id="{316CC387-168E-567E-EDE5-8B8C07DD217D}"/>
              </a:ext>
            </a:extLst>
          </p:cNvPr>
          <p:cNvSpPr/>
          <p:nvPr/>
        </p:nvSpPr>
        <p:spPr>
          <a:xfrm>
            <a:off x="291960" y="1113480"/>
            <a:ext cx="7088040" cy="197511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Ativ02</a:t>
            </a: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Crie uma aplicação em que receba um arquivo .</a:t>
            </a:r>
            <a:r>
              <a:rPr lang="pt-BR" spc="-1" dirty="0" err="1">
                <a:solidFill>
                  <a:srgbClr val="01498E"/>
                </a:solidFill>
                <a:latin typeface="Arial"/>
                <a:ea typeface="Calibri"/>
              </a:rPr>
              <a:t>db</a:t>
            </a: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 (tipo </a:t>
            </a:r>
            <a:r>
              <a:rPr lang="pt-BR" spc="-1" dirty="0" err="1">
                <a:solidFill>
                  <a:srgbClr val="01498E"/>
                </a:solidFill>
                <a:latin typeface="Arial"/>
                <a:ea typeface="Calibri"/>
              </a:rPr>
              <a:t>flask_alchemy</a:t>
            </a: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) e imprima seu conteúdo (tabelas e colunas) </a:t>
            </a:r>
            <a:endParaRPr lang="pt-BR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4" name="Imagem 27">
            <a:extLst>
              <a:ext uri="{FF2B5EF4-FFF2-40B4-BE49-F238E27FC236}">
                <a16:creationId xmlns:a16="http://schemas.microsoft.com/office/drawing/2014/main" id="{61F509CF-070F-E1A0-7AE8-C2840871A0C8}"/>
              </a:ext>
            </a:extLst>
          </p:cNvPr>
          <p:cNvPicPr/>
          <p:nvPr/>
        </p:nvPicPr>
        <p:blipFill>
          <a:blip r:embed="rId2"/>
          <a:stretch/>
        </p:blipFill>
        <p:spPr>
          <a:xfrm rot="5400000">
            <a:off x="7668360" y="802440"/>
            <a:ext cx="2972520" cy="3196440"/>
          </a:xfrm>
          <a:prstGeom prst="rect">
            <a:avLst/>
          </a:prstGeom>
          <a:ln w="0">
            <a:noFill/>
          </a:ln>
        </p:spPr>
      </p:pic>
      <p:sp>
        <p:nvSpPr>
          <p:cNvPr id="195" name="Título 21">
            <a:extLst>
              <a:ext uri="{FF2B5EF4-FFF2-40B4-BE49-F238E27FC236}">
                <a16:creationId xmlns:a16="http://schemas.microsoft.com/office/drawing/2014/main" id="{DD6E98AC-4112-3257-5F00-4E44DDB83A2D}"/>
              </a:ext>
            </a:extLst>
          </p:cNvPr>
          <p:cNvSpPr/>
          <p:nvPr/>
        </p:nvSpPr>
        <p:spPr>
          <a:xfrm>
            <a:off x="291960" y="32040"/>
            <a:ext cx="5586120" cy="89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6902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ítulo 18"/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Flask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9" name="Imagem 24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170" name="CaixaDeTexto 18"/>
          <p:cNvSpPr/>
          <p:nvPr/>
        </p:nvSpPr>
        <p:spPr>
          <a:xfrm>
            <a:off x="291960" y="1113480"/>
            <a:ext cx="7692480" cy="418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Estrutura Básica de um Projeto Flask: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app.py: Ponto de entrada da aplicação.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templates/: Local onde salvamos o esqueleto HTML daas nossas paginas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static/ :Arquivos Estaticos como downloads, css. (conteúdo não dinamico)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1" name="Imagem 230"/>
          <p:cNvPicPr/>
          <p:nvPr/>
        </p:nvPicPr>
        <p:blipFill>
          <a:blip r:embed="rId3"/>
          <a:stretch/>
        </p:blipFill>
        <p:spPr>
          <a:xfrm>
            <a:off x="782640" y="3310560"/>
            <a:ext cx="2636640" cy="1188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ítulo 15"/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Flask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3" name="Imagem 21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174" name="CaixaDeTexto 15"/>
          <p:cNvSpPr/>
          <p:nvPr/>
        </p:nvSpPr>
        <p:spPr>
          <a:xfrm>
            <a:off x="291960" y="1113480"/>
            <a:ext cx="7692480" cy="450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Introdução ao Flask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Microframework: Leve e flexível.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Componentes principais: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Jinja2 (templates HTML).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Werkzeug (ferramentas de servidor).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Quando usar?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Protótipos rápidos.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APIs RESTful.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Aplicações pequenas a médias.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ítulo 23"/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Flask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Imagem 29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177" name="CaixaDeTexto 23"/>
          <p:cNvSpPr/>
          <p:nvPr/>
        </p:nvSpPr>
        <p:spPr>
          <a:xfrm>
            <a:off x="291960" y="1113480"/>
            <a:ext cx="7692480" cy="355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Rotas: Como o Flask Responde a URLs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 que é uma rota?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Mapeia uma URL para uma função.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Exemplo de rota dinâmica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8" name="Imagem 238"/>
          <p:cNvPicPr/>
          <p:nvPr/>
        </p:nvPicPr>
        <p:blipFill>
          <a:blip r:embed="rId3"/>
          <a:stretch/>
        </p:blipFill>
        <p:spPr>
          <a:xfrm>
            <a:off x="360000" y="3420000"/>
            <a:ext cx="9142920" cy="808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ítulo 11"/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SQL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0" name="Imagem 17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181" name="CaixaDeTexto 11"/>
          <p:cNvSpPr/>
          <p:nvPr/>
        </p:nvSpPr>
        <p:spPr>
          <a:xfrm>
            <a:off x="291960" y="1113480"/>
            <a:ext cx="7692480" cy="261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 que é Banco de dados?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ítulo 12"/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SQL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3" name="Imagem 18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184" name="CaixaDeTexto 12"/>
          <p:cNvSpPr/>
          <p:nvPr/>
        </p:nvSpPr>
        <p:spPr>
          <a:xfrm>
            <a:off x="291960" y="1113480"/>
            <a:ext cx="7692480" cy="545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 que é Banco de dados?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É um sistema organizado para armazenar, gerenciar e recuperar informações de forma eficiente.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Tipos: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3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Relacionais (ex: MySQL, PostgreSQL): Armazenam dados em tabelas com relações definidas (linhas = registros; colunas = atributos).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3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Não relacionais (ex: MongoDB, Redis): Flexíveis, sem esquema fixo (documentos, chave-valor, grafos).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Vantagens: Escalabilidade, Segurança, integridade dos dados e consultas estruturadas.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ítulo 13"/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SQL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6" name="Imagem 19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187" name="CaixaDeTexto 13"/>
          <p:cNvSpPr/>
          <p:nvPr/>
        </p:nvSpPr>
        <p:spPr>
          <a:xfrm>
            <a:off x="291960" y="1113480"/>
            <a:ext cx="7692480" cy="482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SQL é a linguagem padrão para interagir com bancos de dados relacionais.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Operações Básicas (CRUD):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CREATE: INSERT INTO tabela (coluna) VALUES (valor);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READ: SELECT * FROM tabela WHERE condição;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UPDATE: UPDATE tabela SET coluna = valor WHERE condição;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DELETE: DELETE FROM tabela WHERE condição;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Características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Sintaxe declarativa (diz "o quê" fazer, não "como").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Suporta definição de esquemas, restrições e transações (ACID).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ítulo 14"/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SQL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9" name="Imagem 20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190" name="CaixaDeTexto 14"/>
          <p:cNvSpPr/>
          <p:nvPr/>
        </p:nvSpPr>
        <p:spPr>
          <a:xfrm>
            <a:off x="291960" y="1113480"/>
            <a:ext cx="7692480" cy="450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Flask-SQLAlchemy é uma extensão do framework Flask que integra o SQLAlchemy (ORM - Object-Relational Mapping) para simplificar o trabalho com bancos de dados.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ORM: Mapeia tabelas para classes Py e registros para objetos.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Exemplo: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Vantagens: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Abstração do SQL: Escreve-se código Python, não SQL puro.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Gerenciamento de sessões e transações automático.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Suporte a migrações (via Flask-Migrate)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1" name="Imagem 190"/>
          <p:cNvPicPr/>
          <p:nvPr/>
        </p:nvPicPr>
        <p:blipFill>
          <a:blip r:embed="rId3"/>
          <a:stretch/>
        </p:blipFill>
        <p:spPr>
          <a:xfrm>
            <a:off x="1980000" y="2416320"/>
            <a:ext cx="4923360" cy="1075680"/>
          </a:xfrm>
          <a:prstGeom prst="rect">
            <a:avLst/>
          </a:prstGeom>
          <a:ln w="0">
            <a:noFill/>
          </a:ln>
        </p:spPr>
      </p:pic>
      <p:pic>
        <p:nvPicPr>
          <p:cNvPr id="192" name="Imagem 191"/>
          <p:cNvPicPr/>
          <p:nvPr/>
        </p:nvPicPr>
        <p:blipFill>
          <a:blip r:embed="rId4"/>
          <a:stretch/>
        </p:blipFill>
        <p:spPr>
          <a:xfrm>
            <a:off x="2564280" y="3523680"/>
            <a:ext cx="3951720" cy="447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0422A4-AA08-D746-2AB8-D4CADC7E0A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ítulo 14">
            <a:extLst>
              <a:ext uri="{FF2B5EF4-FFF2-40B4-BE49-F238E27FC236}">
                <a16:creationId xmlns:a16="http://schemas.microsoft.com/office/drawing/2014/main" id="{162CF4BB-6E33-2EE7-3A15-01C13785109D}"/>
              </a:ext>
            </a:extLst>
          </p:cNvPr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 dirty="0">
                <a:solidFill>
                  <a:srgbClr val="002060"/>
                </a:solidFill>
                <a:latin typeface="Overpass"/>
                <a:ea typeface="Overpass"/>
              </a:rPr>
              <a:t>SQL </a:t>
            </a: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9" name="Imagem 20">
            <a:extLst>
              <a:ext uri="{FF2B5EF4-FFF2-40B4-BE49-F238E27FC236}">
                <a16:creationId xmlns:a16="http://schemas.microsoft.com/office/drawing/2014/main" id="{E32BBDAE-4E7F-F321-32E7-A2C00CB9C7F9}"/>
              </a:ext>
            </a:extLst>
          </p:cNvPr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190" name="CaixaDeTexto 14">
            <a:extLst>
              <a:ext uri="{FF2B5EF4-FFF2-40B4-BE49-F238E27FC236}">
                <a16:creationId xmlns:a16="http://schemas.microsoft.com/office/drawing/2014/main" id="{A6235B1D-8041-C647-096E-FC766CE34191}"/>
              </a:ext>
            </a:extLst>
          </p:cNvPr>
          <p:cNvSpPr/>
          <p:nvPr/>
        </p:nvSpPr>
        <p:spPr>
          <a:xfrm>
            <a:off x="291960" y="1113480"/>
            <a:ext cx="7692480" cy="452350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Perguntas</a:t>
            </a: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O que é uma tabela?</a:t>
            </a: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O que é uma chave primaria</a:t>
            </a: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O que é uma chave estrangeira</a:t>
            </a: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O que é </a:t>
            </a: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ou para que serve</a:t>
            </a:r>
            <a:r>
              <a:rPr lang="pt-BR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 índice</a:t>
            </a: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O que é uma trigger</a:t>
            </a: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O que é uma </a:t>
            </a:r>
            <a:r>
              <a:rPr lang="pt-BR" spc="-1" dirty="0" err="1">
                <a:solidFill>
                  <a:srgbClr val="01498E"/>
                </a:solidFill>
                <a:latin typeface="Arial"/>
                <a:ea typeface="Calibri"/>
              </a:rPr>
              <a:t>constraint</a:t>
            </a:r>
            <a:endParaRPr lang="pt-BR" spc="-1" dirty="0">
              <a:solidFill>
                <a:srgbClr val="01498E"/>
              </a:solidFill>
              <a:latin typeface="Arial"/>
              <a:ea typeface="Calibri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O que é uma Procedure</a:t>
            </a: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O que é uma transação</a:t>
            </a: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O que </a:t>
            </a: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é um </a:t>
            </a:r>
            <a:r>
              <a:rPr lang="pt-BR" spc="-1" dirty="0" err="1">
                <a:solidFill>
                  <a:srgbClr val="01498E"/>
                </a:solidFill>
                <a:latin typeface="Arial"/>
                <a:ea typeface="Calibri"/>
              </a:rPr>
              <a:t>commit</a:t>
            </a: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 (banco de dados)</a:t>
            </a: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O que é um </a:t>
            </a:r>
            <a:r>
              <a:rPr lang="pt-BR" spc="-1" dirty="0" err="1">
                <a:solidFill>
                  <a:srgbClr val="01498E"/>
                </a:solidFill>
                <a:latin typeface="Arial"/>
                <a:ea typeface="Calibri"/>
              </a:rPr>
              <a:t>rollback</a:t>
            </a:r>
            <a:endParaRPr lang="pt-BR" spc="-1" dirty="0">
              <a:solidFill>
                <a:srgbClr val="01498E"/>
              </a:solidFill>
              <a:latin typeface="Arial"/>
              <a:ea typeface="Calibri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O que é um </a:t>
            </a:r>
            <a:r>
              <a:rPr lang="pt-BR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dead-lock</a:t>
            </a:r>
            <a:endParaRPr lang="pt-BR" b="0" strike="noStrike" spc="-1" dirty="0">
              <a:solidFill>
                <a:srgbClr val="01498E"/>
              </a:solidFill>
              <a:latin typeface="Arial"/>
              <a:ea typeface="Calibri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endParaRPr lang="pt-BR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8344292"/>
      </p:ext>
    </p:extLst>
  </p:cSld>
  <p:clrMapOvr>
    <a:masterClrMapping/>
  </p:clrMapOvr>
</p:sld>
</file>

<file path=ppt/theme/theme1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2062</TotalTime>
  <Words>594</Words>
  <Application>Microsoft Office PowerPoint</Application>
  <PresentationFormat>Apresentação na tela (16:9)</PresentationFormat>
  <Paragraphs>109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15</vt:i4>
      </vt:variant>
    </vt:vector>
  </HeadingPairs>
  <TitlesOfParts>
    <vt:vector size="26" baseType="lpstr">
      <vt:lpstr>Arial</vt:lpstr>
      <vt:lpstr>Comic Relief</vt:lpstr>
      <vt:lpstr>Overpass</vt:lpstr>
      <vt:lpstr>Symbol</vt:lpstr>
      <vt:lpstr>Times New Roman</vt:lpstr>
      <vt:lpstr>Trebuchet MS</vt:lpstr>
      <vt:lpstr>Wingdings</vt:lpstr>
      <vt:lpstr>Yearly Planner by Slidesgo</vt:lpstr>
      <vt:lpstr>Yearly Planner by Slidesgo</vt:lpstr>
      <vt:lpstr>Yearly Planner by Slidesgo</vt:lpstr>
      <vt:lpstr>Yearly Planner by Slidesgo</vt:lpstr>
      <vt:lpstr>PYTHON DESENVOLVIMENTO WEB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Viviane</dc:creator>
  <dc:description/>
  <cp:lastModifiedBy>DANIEL DE MESQUITA</cp:lastModifiedBy>
  <cp:revision>47</cp:revision>
  <dcterms:modified xsi:type="dcterms:W3CDTF">2025-03-14T01:25:04Z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Apresentação na tela (16:9)</vt:lpwstr>
  </property>
  <property fmtid="{D5CDD505-2E9C-101B-9397-08002B2CF9AE}" pid="4" name="Slides">
    <vt:i4>61</vt:i4>
  </property>
</Properties>
</file>