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14.xml.rels" ContentType="application/vnd.openxmlformats-package.relationships+xml"/>
  <Override PartName="/ppt/slides/_rels/slide2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5450DFE-ED1C-4579-A9B1-AB301C3857C8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574560" y="1336680"/>
            <a:ext cx="6404040" cy="3602160"/>
          </a:xfrm>
          <a:prstGeom prst="rect">
            <a:avLst/>
          </a:prstGeom>
          <a:ln w="0">
            <a:noFill/>
          </a:ln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2600" cy="420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sldNum" idx="7"/>
          </p:nvPr>
        </p:nvSpPr>
        <p:spPr>
          <a:xfrm>
            <a:off x="4281480" y="10155240"/>
            <a:ext cx="3270960" cy="53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9F6BBC2-030C-480B-9914-88FE3A4AD1CD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9C2E48-A180-462D-97C8-C05E17CFD54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9ADED4-25E8-4458-84FE-6A448F6853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23FC9A-AF8F-4B00-8180-BDD40C904F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BF01DB-BEC5-47B5-AF78-B5C2593A06A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7F8348-1677-451B-A961-F056A125A73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2E0611-1AB8-4A2E-B225-B5F5ACAD577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B8A2A6-2C50-4175-BCA5-F56C20CBEC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CD550C-1FE6-4206-9DBD-3649E7B718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F57DF5-D5A3-48D9-8C49-5E71EDFC1F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EB6A51-5D72-467A-8C88-2C6294D1B28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85C384-F230-458B-A844-4CA3246FE41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64F841-2849-4026-9C1B-4506E104C4A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1;p20"/>
          <p:cNvSpPr/>
          <p:nvPr/>
        </p:nvSpPr>
        <p:spPr>
          <a:xfrm>
            <a:off x="7456680" y="1361520"/>
            <a:ext cx="1404720" cy="1203480"/>
          </a:xfrm>
          <a:custGeom>
            <a:avLst/>
            <a:gdLst>
              <a:gd name="textAreaLeft" fmla="*/ 0 w 1404720"/>
              <a:gd name="textAreaRight" fmla="*/ 1411560 w 1404720"/>
              <a:gd name="textAreaTop" fmla="*/ 0 h 1203480"/>
              <a:gd name="textAreaBottom" fmla="*/ 1210320 h 1203480"/>
            </a:gdLst>
            <a:ahLst/>
            <a:rect l="textAreaLeft" t="textAreaTop" r="textAreaRight" b="textAreaBottom"/>
            <a:pathLst>
              <a:path w="50808" h="43566">
                <a:moveTo>
                  <a:pt x="28976" y="9167"/>
                </a:moveTo>
                <a:cubicBezTo>
                  <a:pt x="29001" y="9167"/>
                  <a:pt x="29026" y="9167"/>
                  <a:pt x="29051" y="9167"/>
                </a:cubicBezTo>
                <a:cubicBezTo>
                  <a:pt x="36040" y="9167"/>
                  <a:pt x="41692" y="14819"/>
                  <a:pt x="41692" y="21808"/>
                </a:cubicBezTo>
                <a:cubicBezTo>
                  <a:pt x="41692" y="29418"/>
                  <a:pt x="35428" y="34466"/>
                  <a:pt x="28911" y="34466"/>
                </a:cubicBezTo>
                <a:cubicBezTo>
                  <a:pt x="25799" y="34466"/>
                  <a:pt x="22629" y="33315"/>
                  <a:pt x="20056" y="30742"/>
                </a:cubicBezTo>
                <a:cubicBezTo>
                  <a:pt x="12112" y="22798"/>
                  <a:pt x="17722" y="9167"/>
                  <a:pt x="28976" y="9167"/>
                </a:cubicBezTo>
                <a:close/>
                <a:moveTo>
                  <a:pt x="28920" y="1"/>
                </a:moveTo>
                <a:cubicBezTo>
                  <a:pt x="23573" y="1"/>
                  <a:pt x="18118" y="1989"/>
                  <a:pt x="13675" y="6432"/>
                </a:cubicBezTo>
                <a:cubicBezTo>
                  <a:pt x="1" y="20107"/>
                  <a:pt x="9664" y="43505"/>
                  <a:pt x="29051" y="43566"/>
                </a:cubicBezTo>
                <a:cubicBezTo>
                  <a:pt x="41084" y="43505"/>
                  <a:pt x="50808" y="33781"/>
                  <a:pt x="50808" y="21808"/>
                </a:cubicBezTo>
                <a:cubicBezTo>
                  <a:pt x="50808" y="8693"/>
                  <a:pt x="40100" y="1"/>
                  <a:pt x="28920" y="1"/>
                </a:cubicBezTo>
                <a:close/>
              </a:path>
            </a:pathLst>
          </a:custGeom>
          <a:solidFill>
            <a:srgbClr val="ff54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0B0E343D-07AB-4771-9315-C684A5830E5B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900000" y="565560"/>
            <a:ext cx="8069760" cy="17683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000" spc="-1" strike="noStrike">
                <a:solidFill>
                  <a:schemeClr val="dk1"/>
                </a:solidFill>
                <a:latin typeface="Trebuchet MS"/>
                <a:ea typeface="Overpass"/>
              </a:rPr>
              <a:t>Técnico em Informática </a:t>
            </a:r>
            <a:r>
              <a:rPr b="1" lang="pt-BR" sz="2000" spc="-1" strike="noStrike">
                <a:solidFill>
                  <a:srgbClr val="ffde59"/>
                </a:solidFill>
                <a:latin typeface="Trebuchet MS"/>
                <a:ea typeface="Overpass"/>
              </a:rPr>
              <a:t>UC13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115960" y="4136760"/>
            <a:ext cx="4887000" cy="896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28600" indent="0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600" spc="-1" strike="noStrike">
                <a:solidFill>
                  <a:schemeClr val="dk2"/>
                </a:solidFill>
                <a:latin typeface="Trebuchet MS"/>
                <a:ea typeface="Overpass"/>
              </a:rPr>
              <a:t>Prof. Daniel Mesquita </a:t>
            </a:r>
            <a:r>
              <a:rPr b="0" lang="pt-BR" sz="1200" spc="-1" strike="noStrike">
                <a:solidFill>
                  <a:schemeClr val="dk2"/>
                </a:solidFill>
                <a:latin typeface="Overpass"/>
                <a:ea typeface="Overpass"/>
              </a:rPr>
              <a:t>        </a:t>
            </a:r>
            <a:r>
              <a:rPr b="0" lang="pt-BR" sz="1200" spc="-1" strike="noStrike" u="sng">
                <a:solidFill>
                  <a:schemeClr val="hlink"/>
                </a:solidFill>
                <a:uFillTx/>
                <a:latin typeface="Overpass"/>
                <a:ea typeface="Overpass"/>
              </a:rPr>
              <a:t>danielme17@gmail.com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8" name="Google Shape;127;p1"/>
          <p:cNvCxnSpPr/>
          <p:nvPr/>
        </p:nvCxnSpPr>
        <p:spPr>
          <a:xfrm>
            <a:off x="1988280" y="-968400"/>
            <a:ext cx="6840" cy="1586160"/>
          </a:xfrm>
          <a:prstGeom prst="straightConnector1">
            <a:avLst/>
          </a:prstGeom>
          <a:ln w="28575">
            <a:solidFill>
              <a:srgbClr val="f8931d"/>
            </a:solidFill>
            <a:round/>
          </a:ln>
        </p:spPr>
      </p:cxnSp>
      <p:sp>
        <p:nvSpPr>
          <p:cNvPr id="89" name="Google Shape;129;p1"/>
          <p:cNvSpPr/>
          <p:nvPr/>
        </p:nvSpPr>
        <p:spPr>
          <a:xfrm>
            <a:off x="5220000" y="1118520"/>
            <a:ext cx="186840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chemeClr val="dk1"/>
                </a:solidFill>
                <a:latin typeface="Trebuchet MS"/>
                <a:ea typeface="Overpass"/>
              </a:rPr>
              <a:t>AULA 19</a:t>
            </a:r>
            <a:br>
              <a:rPr sz="2000"/>
            </a:b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129;p 2"/>
          <p:cNvSpPr/>
          <p:nvPr/>
        </p:nvSpPr>
        <p:spPr>
          <a:xfrm>
            <a:off x="1080000" y="1599480"/>
            <a:ext cx="4850640" cy="3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rgbClr val="2a6099"/>
                </a:solidFill>
                <a:latin typeface="Comic Relief"/>
                <a:ea typeface="DejaVu Sans"/>
              </a:rPr>
              <a:t>Frase do dia:</a:t>
            </a:r>
            <a:br>
              <a:rPr sz="2000"/>
            </a:b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Retângulo 84"/>
          <p:cNvSpPr/>
          <p:nvPr/>
        </p:nvSpPr>
        <p:spPr>
          <a:xfrm>
            <a:off x="770040" y="2231280"/>
            <a:ext cx="5642640" cy="169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11111"/>
                </a:solidFill>
                <a:latin typeface="Arial"/>
                <a:ea typeface="DejaVu Sans"/>
              </a:rPr>
              <a:t>"O medo morre com a ação. Comece, e a confiança virá."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11111"/>
                </a:solidFill>
                <a:latin typeface="Arial"/>
                <a:ea typeface="DejaVu Sans"/>
              </a:rPr>
              <a:t>– </a:t>
            </a:r>
            <a:r>
              <a:rPr b="0" lang="pt-BR" sz="1400" spc="-1" strike="noStrike">
                <a:solidFill>
                  <a:srgbClr val="111111"/>
                </a:solidFill>
                <a:latin typeface="Arial"/>
                <a:ea typeface="DejaVu Sans"/>
              </a:rPr>
              <a:t>Richard Bach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ítulo 13"/>
          <p:cNvSpPr/>
          <p:nvPr/>
        </p:nvSpPr>
        <p:spPr>
          <a:xfrm>
            <a:off x="291960" y="189000"/>
            <a:ext cx="7480800" cy="9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Agentes AI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2" name="Imagem 13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3080" cy="3603960"/>
          </a:xfrm>
          <a:prstGeom prst="rect">
            <a:avLst/>
          </a:prstGeom>
          <a:ln w="0">
            <a:noFill/>
          </a:ln>
        </p:spPr>
      </p:pic>
      <p:sp>
        <p:nvSpPr>
          <p:cNvPr id="123" name="CaixaDeTexto 16"/>
          <p:cNvSpPr/>
          <p:nvPr/>
        </p:nvSpPr>
        <p:spPr>
          <a:xfrm>
            <a:off x="291960" y="1286640"/>
            <a:ext cx="7088040" cy="22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Estruture o Prompt em Etapas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Use um esquema como: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1. Função: [Papel do agente] 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2. Contexto: [Cenário de uso] 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3. Requisitos: [Regras específicas] 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4. Exemplo: [Resposta modelo] 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ítulo 14"/>
          <p:cNvSpPr/>
          <p:nvPr/>
        </p:nvSpPr>
        <p:spPr>
          <a:xfrm>
            <a:off x="291960" y="189000"/>
            <a:ext cx="7480800" cy="9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Agentes AI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Imagem 14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3080" cy="3603960"/>
          </a:xfrm>
          <a:prstGeom prst="rect">
            <a:avLst/>
          </a:prstGeom>
          <a:ln w="0">
            <a:noFill/>
          </a:ln>
        </p:spPr>
      </p:pic>
      <p:sp>
        <p:nvSpPr>
          <p:cNvPr id="126" name="CaixaDeTexto 17"/>
          <p:cNvSpPr/>
          <p:nvPr/>
        </p:nvSpPr>
        <p:spPr>
          <a:xfrm>
            <a:off x="291960" y="1286640"/>
            <a:ext cx="7088040" cy="22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Antecipe Casos de Borda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Prepare a IA para situações como: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Perguntas fora do escopo: "Desculpe, não posso ajudar com isso. Meu foco é X."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Solicitações inadequadas: "Não posso gerar conteúdo ofensivo."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ítulo 15"/>
          <p:cNvSpPr/>
          <p:nvPr/>
        </p:nvSpPr>
        <p:spPr>
          <a:xfrm>
            <a:off x="291960" y="189000"/>
            <a:ext cx="7480800" cy="9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Agentes AI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Imagem 15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3080" cy="3603960"/>
          </a:xfrm>
          <a:prstGeom prst="rect">
            <a:avLst/>
          </a:prstGeom>
          <a:ln w="0">
            <a:noFill/>
          </a:ln>
        </p:spPr>
      </p:pic>
      <p:sp>
        <p:nvSpPr>
          <p:cNvPr id="129" name="CaixaDeTexto 18"/>
          <p:cNvSpPr/>
          <p:nvPr/>
        </p:nvSpPr>
        <p:spPr>
          <a:xfrm>
            <a:off x="291960" y="1286640"/>
            <a:ext cx="7088040" cy="19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Simule interações reais para ajustar o prompt.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Exemplo de teste: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Pergunta do usuário: "Como resetar minha senha?"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Resposta esperada: Guia passo a passo com links relevantes.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m 3" descr=""/>
          <p:cNvPicPr/>
          <p:nvPr/>
        </p:nvPicPr>
        <p:blipFill>
          <a:blip r:embed="rId1"/>
          <a:stretch/>
        </p:blipFill>
        <p:spPr>
          <a:xfrm rot="5400000">
            <a:off x="7670520" y="800280"/>
            <a:ext cx="2970360" cy="3194280"/>
          </a:xfrm>
          <a:prstGeom prst="rect">
            <a:avLst/>
          </a:prstGeom>
          <a:ln w="0">
            <a:noFill/>
          </a:ln>
        </p:spPr>
      </p:pic>
      <p:sp>
        <p:nvSpPr>
          <p:cNvPr id="131" name="CaixaDeTexto 3"/>
          <p:cNvSpPr/>
          <p:nvPr/>
        </p:nvSpPr>
        <p:spPr>
          <a:xfrm>
            <a:off x="180720" y="1080000"/>
            <a:ext cx="7377840" cy="41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DejaVu Sans"/>
              </a:rPr>
              <a:t>Setup inicial: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8892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DejaVu Sans"/>
              </a:rPr>
              <a:t>Copiar o pen-drive do professor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8892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DejaVu Sans"/>
              </a:rPr>
              <a:t>Instalar o ollama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8892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DejaVu Sans"/>
              </a:rPr>
              <a:t>Copiar a pasta models para $user\.ollama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8892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DejaVu Sans"/>
              </a:rPr>
              <a:t>Executar ollama run deepseek-r1:14b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DejaVu Sans"/>
              </a:rPr>
              <a:t>Criar um modelo personalizado (exemplo no repo)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8892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DejaVu Sans"/>
              </a:rPr>
              <a:t>ollama create mario -f ./Modelfile.exemplo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8892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DejaVu Sans"/>
              </a:rPr>
              <a:t>ollama run mario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DejaVu Sans"/>
              </a:rPr>
              <a:t>Mais infos: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8892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DejaVu Sans"/>
              </a:rPr>
              <a:t>https://github.com/ollama/ollama/blob/main/docs/modelfile.md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ítulo 3"/>
          <p:cNvSpPr/>
          <p:nvPr/>
        </p:nvSpPr>
        <p:spPr>
          <a:xfrm>
            <a:off x="291960" y="32040"/>
            <a:ext cx="74476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Local LLM + Py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CaixaDeTexto 5"/>
          <p:cNvSpPr/>
          <p:nvPr/>
        </p:nvSpPr>
        <p:spPr>
          <a:xfrm>
            <a:off x="442080" y="4140000"/>
            <a:ext cx="784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Imagem 1" descr=""/>
          <p:cNvPicPr/>
          <p:nvPr/>
        </p:nvPicPr>
        <p:blipFill>
          <a:blip r:embed="rId1"/>
          <a:stretch/>
        </p:blipFill>
        <p:spPr>
          <a:xfrm rot="5400000">
            <a:off x="7670520" y="800280"/>
            <a:ext cx="2970360" cy="3194280"/>
          </a:xfrm>
          <a:prstGeom prst="rect">
            <a:avLst/>
          </a:prstGeom>
          <a:ln w="0">
            <a:noFill/>
          </a:ln>
        </p:spPr>
      </p:pic>
      <p:sp>
        <p:nvSpPr>
          <p:cNvPr id="135" name="CaixaDeTexto 1"/>
          <p:cNvSpPr/>
          <p:nvPr/>
        </p:nvSpPr>
        <p:spPr>
          <a:xfrm>
            <a:off x="180000" y="1080000"/>
            <a:ext cx="7377840" cy="639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j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v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,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x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(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-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k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1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4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)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z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g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q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(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v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x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: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q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g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ç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ã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w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x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2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: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g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v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x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,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q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x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x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3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: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x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g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g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w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x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â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(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,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x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_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k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)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g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g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g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x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g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g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ç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v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0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1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ítulo 1"/>
          <p:cNvSpPr/>
          <p:nvPr/>
        </p:nvSpPr>
        <p:spPr>
          <a:xfrm>
            <a:off x="291960" y="32040"/>
            <a:ext cx="74476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Local LLM + Py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aixaDeTexto 6"/>
          <p:cNvSpPr/>
          <p:nvPr/>
        </p:nvSpPr>
        <p:spPr>
          <a:xfrm>
            <a:off x="442080" y="4140000"/>
            <a:ext cx="784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Imagem 4" descr=""/>
          <p:cNvPicPr/>
          <p:nvPr/>
        </p:nvPicPr>
        <p:blipFill>
          <a:blip r:embed="rId1"/>
          <a:stretch/>
        </p:blipFill>
        <p:spPr>
          <a:xfrm rot="5400000">
            <a:off x="7670520" y="800280"/>
            <a:ext cx="2970360" cy="3194280"/>
          </a:xfrm>
          <a:prstGeom prst="rect">
            <a:avLst/>
          </a:prstGeom>
          <a:ln w="0">
            <a:noFill/>
          </a:ln>
        </p:spPr>
      </p:pic>
      <p:sp>
        <p:nvSpPr>
          <p:cNvPr id="139" name="CaixaDeTexto 9"/>
          <p:cNvSpPr/>
          <p:nvPr/>
        </p:nvSpPr>
        <p:spPr>
          <a:xfrm>
            <a:off x="180000" y="1080000"/>
            <a:ext cx="7377840" cy="38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Utilizar fill-in-middle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Usando a extensão Continue ou Copilot é possível configurar uma LLM para auto preencher do  VS CODE (modelo precisa suportar)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ítulo 5"/>
          <p:cNvSpPr/>
          <p:nvPr/>
        </p:nvSpPr>
        <p:spPr>
          <a:xfrm>
            <a:off x="291960" y="32040"/>
            <a:ext cx="7447680" cy="8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Local LLM + Py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CaixaDeTexto 10"/>
          <p:cNvSpPr/>
          <p:nvPr/>
        </p:nvSpPr>
        <p:spPr>
          <a:xfrm>
            <a:off x="442080" y="4140000"/>
            <a:ext cx="784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ítulo 2"/>
          <p:cNvSpPr/>
          <p:nvPr/>
        </p:nvSpPr>
        <p:spPr>
          <a:xfrm>
            <a:off x="291960" y="189000"/>
            <a:ext cx="7477200" cy="89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002060"/>
                </a:solidFill>
                <a:latin typeface="Overpass"/>
                <a:ea typeface="Overpass"/>
              </a:rPr>
              <a:t>Boa noite! 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CaixaDeTexto 2"/>
          <p:cNvSpPr/>
          <p:nvPr/>
        </p:nvSpPr>
        <p:spPr>
          <a:xfrm rot="7200">
            <a:off x="290520" y="1147320"/>
            <a:ext cx="618516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Favor commitar tudo no repo pasta entregas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Imagem 11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071560" y="316800"/>
            <a:ext cx="2139480" cy="360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ítulo 4"/>
          <p:cNvSpPr/>
          <p:nvPr/>
        </p:nvSpPr>
        <p:spPr>
          <a:xfrm>
            <a:off x="291960" y="189000"/>
            <a:ext cx="7480800" cy="9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Perguntas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Imagem 10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3080" cy="3603960"/>
          </a:xfrm>
          <a:prstGeom prst="rect">
            <a:avLst/>
          </a:prstGeom>
          <a:ln w="0">
            <a:noFill/>
          </a:ln>
        </p:spPr>
      </p:pic>
      <p:sp>
        <p:nvSpPr>
          <p:cNvPr id="94" name="CaixaDeTexto 7"/>
          <p:cNvSpPr/>
          <p:nvPr/>
        </p:nvSpPr>
        <p:spPr>
          <a:xfrm>
            <a:off x="291960" y="1286640"/>
            <a:ext cx="6365520" cy="72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 que pode ser melhorado?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360000" y="1980000"/>
            <a:ext cx="7533720" cy="311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ítulo 6"/>
          <p:cNvSpPr/>
          <p:nvPr/>
        </p:nvSpPr>
        <p:spPr>
          <a:xfrm>
            <a:off x="291960" y="189000"/>
            <a:ext cx="7480800" cy="9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Perguntas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Imagem 2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3080" cy="3603960"/>
          </a:xfrm>
          <a:prstGeom prst="rect">
            <a:avLst/>
          </a:prstGeom>
          <a:ln w="0">
            <a:noFill/>
          </a:ln>
        </p:spPr>
      </p:pic>
      <p:sp>
        <p:nvSpPr>
          <p:cNvPr id="98" name="CaixaDeTexto 4"/>
          <p:cNvSpPr/>
          <p:nvPr/>
        </p:nvSpPr>
        <p:spPr>
          <a:xfrm>
            <a:off x="291960" y="1286640"/>
            <a:ext cx="6365520" cy="72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Explique o código: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423360" y="1853640"/>
            <a:ext cx="4256640" cy="74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ítulo 8"/>
          <p:cNvSpPr/>
          <p:nvPr/>
        </p:nvSpPr>
        <p:spPr>
          <a:xfrm>
            <a:off x="291960" y="189000"/>
            <a:ext cx="7480800" cy="9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Perguntas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Imagem 6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3080" cy="3603960"/>
          </a:xfrm>
          <a:prstGeom prst="rect">
            <a:avLst/>
          </a:prstGeom>
          <a:ln w="0">
            <a:noFill/>
          </a:ln>
        </p:spPr>
      </p:pic>
      <p:sp>
        <p:nvSpPr>
          <p:cNvPr id="102" name="CaixaDeTexto 11"/>
          <p:cNvSpPr/>
          <p:nvPr/>
        </p:nvSpPr>
        <p:spPr>
          <a:xfrm>
            <a:off x="291960" y="1286640"/>
            <a:ext cx="6365520" cy="72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Explique o código: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26280" y="1971000"/>
            <a:ext cx="9143640" cy="199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ítulo 9"/>
          <p:cNvSpPr/>
          <p:nvPr/>
        </p:nvSpPr>
        <p:spPr>
          <a:xfrm>
            <a:off x="291960" y="189000"/>
            <a:ext cx="7480800" cy="9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Perguntas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Imagem 7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3080" cy="3603960"/>
          </a:xfrm>
          <a:prstGeom prst="rect">
            <a:avLst/>
          </a:prstGeom>
          <a:ln w="0">
            <a:noFill/>
          </a:ln>
        </p:spPr>
      </p:pic>
      <p:sp>
        <p:nvSpPr>
          <p:cNvPr id="106" name="CaixaDeTexto 12"/>
          <p:cNvSpPr/>
          <p:nvPr/>
        </p:nvSpPr>
        <p:spPr>
          <a:xfrm>
            <a:off x="291960" y="1286640"/>
            <a:ext cx="6365520" cy="72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Explique o código: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26280" y="2251440"/>
            <a:ext cx="9143640" cy="143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ítulo 7"/>
          <p:cNvSpPr/>
          <p:nvPr/>
        </p:nvSpPr>
        <p:spPr>
          <a:xfrm>
            <a:off x="291960" y="189000"/>
            <a:ext cx="7480800" cy="9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Perguntas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" name="Imagem 5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3080" cy="3603960"/>
          </a:xfrm>
          <a:prstGeom prst="rect">
            <a:avLst/>
          </a:prstGeom>
          <a:ln w="0">
            <a:noFill/>
          </a:ln>
        </p:spPr>
      </p:pic>
      <p:sp>
        <p:nvSpPr>
          <p:cNvPr id="110" name="CaixaDeTexto 8"/>
          <p:cNvSpPr/>
          <p:nvPr/>
        </p:nvSpPr>
        <p:spPr>
          <a:xfrm>
            <a:off x="291960" y="1286640"/>
            <a:ext cx="6365520" cy="72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Explique o código: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720000" y="2007000"/>
            <a:ext cx="5885280" cy="176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ítulo 10"/>
          <p:cNvSpPr/>
          <p:nvPr/>
        </p:nvSpPr>
        <p:spPr>
          <a:xfrm>
            <a:off x="291960" y="189000"/>
            <a:ext cx="7480800" cy="9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Agentes AI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Imagem 8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3080" cy="3603960"/>
          </a:xfrm>
          <a:prstGeom prst="rect">
            <a:avLst/>
          </a:prstGeom>
          <a:ln w="0">
            <a:noFill/>
          </a:ln>
        </p:spPr>
      </p:pic>
      <p:sp>
        <p:nvSpPr>
          <p:cNvPr id="114" name="CaixaDeTexto 13"/>
          <p:cNvSpPr/>
          <p:nvPr/>
        </p:nvSpPr>
        <p:spPr>
          <a:xfrm>
            <a:off x="291960" y="1286640"/>
            <a:ext cx="7088040" cy="292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q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é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é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ç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ã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j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z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q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,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ç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õ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g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.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x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,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-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á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,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q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,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q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g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g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.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É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g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q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g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j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v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j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ítulo 11"/>
          <p:cNvSpPr/>
          <p:nvPr/>
        </p:nvSpPr>
        <p:spPr>
          <a:xfrm>
            <a:off x="291960" y="189000"/>
            <a:ext cx="7480800" cy="9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Agentes AI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Imagem 9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3080" cy="3603960"/>
          </a:xfrm>
          <a:prstGeom prst="rect">
            <a:avLst/>
          </a:prstGeom>
          <a:ln w="0">
            <a:noFill/>
          </a:ln>
        </p:spPr>
      </p:pic>
      <p:sp>
        <p:nvSpPr>
          <p:cNvPr id="117" name="CaixaDeTexto 14"/>
          <p:cNvSpPr/>
          <p:nvPr/>
        </p:nvSpPr>
        <p:spPr>
          <a:xfrm>
            <a:off x="291960" y="1286640"/>
            <a:ext cx="7088040" cy="261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Contextualize o Papel da IA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Especifique o persona (ex.: especialista, tutor, assistente) e o público-alvo (ex.: crianças, profissionais).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Exemplo: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"Você é um historiador especializado em Idade Média, respondendo a perguntas de estudantes do ensino médio de forma simplificada e engajadora." 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ítulo 12"/>
          <p:cNvSpPr/>
          <p:nvPr/>
        </p:nvSpPr>
        <p:spPr>
          <a:xfrm>
            <a:off x="291960" y="189000"/>
            <a:ext cx="7480800" cy="9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Agentes AI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9" name="Imagem 12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3080" cy="3603960"/>
          </a:xfrm>
          <a:prstGeom prst="rect">
            <a:avLst/>
          </a:prstGeom>
          <a:ln w="0">
            <a:noFill/>
          </a:ln>
        </p:spPr>
      </p:pic>
      <p:sp>
        <p:nvSpPr>
          <p:cNvPr id="120" name="CaixaDeTexto 15"/>
          <p:cNvSpPr/>
          <p:nvPr/>
        </p:nvSpPr>
        <p:spPr>
          <a:xfrm>
            <a:off x="291960" y="1286640"/>
            <a:ext cx="7088040" cy="292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Inclua Instruções Contextuais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Diretrizes de tom (formal, casual, empático), formato de resposta (lista, parágrafo, JSON) e limitações (ex.: "Não mencione políticas").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Exemplo: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"Responda em português brasileiro, use emojis para tornar as respostas mais amigáveis e evite termos técnicos complexos."   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6463</TotalTime>
  <Application>LibreOffice/7.5.5.2$Linux_X86_64 LibreOffice_project/50$Build-2</Application>
  <AppVersion>15.0000</AppVersion>
  <Words>256</Words>
  <Paragraphs>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Viviane</dc:creator>
  <dc:description/>
  <dc:language>pt-BR</dc:language>
  <cp:lastModifiedBy/>
  <dcterms:modified xsi:type="dcterms:W3CDTF">2025-05-07T17:49:21Z</dcterms:modified>
  <cp:revision>77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10</vt:i4>
  </property>
</Properties>
</file>