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22D739C-232D-4C13-9BCB-D845707C1F1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574560" y="1336680"/>
            <a:ext cx="6405120" cy="36032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368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204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DFB0F7-3BBE-45EC-B632-22DDD0D1FEC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55A616-73CD-47E2-AF57-545436B335C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3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239F3F-5A0B-46FF-8562-C758C890A32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947582-E33E-4813-ADEC-BA419EE448F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03AB4C-CDF3-4234-BC7E-8BDEB11531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1D64CE-1129-41F6-9E58-0DA4C1633B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9ACFB-0C3E-4FEE-8E7F-A9AB6C8670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F1B721-6216-4579-99F0-B2C2039490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1D606C-8E43-4BB7-A06F-CE240AAB7C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D186E-382C-4475-BAFB-B632CFF8C8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B657E3-2022-4E6D-814E-F130621BC6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2A6B6D-3158-42AF-B030-8128AB2964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5021E3-F691-49FD-AD43-71B5192C6A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6CDB5A-194D-438F-9545-44E48790D0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2191C-B868-4D86-ACD6-B01DE632BB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ABE9D-7F31-4558-85FF-1D4D37F3AC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B7339D-2026-47AE-8CB4-67177EB20D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CD91D9-365C-4816-923C-BF9964AF6B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D1405F-897C-48D6-99D2-E0F535B19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16C687-3D7B-4CD0-83A5-BF24784DBA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C80645-E8E1-40EA-A36F-7975F4880A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FACD43-0A41-447D-83EA-4D89EE4ED9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3C4F5-8ACB-4FF2-BAB3-61B0B7C808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588A22-EE8B-433A-A880-DEC86BA4C3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73FFBE-60BC-470D-A688-252B1B876D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D06B9C-9961-40B3-9B10-F3B4419533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8D68D0-7FD4-4BB5-BF96-45DC29693F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018D6C-64B6-40C8-9682-EA104C6A81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5800" cy="1204560"/>
          </a:xfrm>
          <a:custGeom>
            <a:avLst/>
            <a:gdLst>
              <a:gd name="textAreaLeft" fmla="*/ 0 w 1405800"/>
              <a:gd name="textAreaRight" fmla="*/ 1411560 w 1405800"/>
              <a:gd name="textAreaTop" fmla="*/ 0 h 1204560"/>
              <a:gd name="textAreaBottom" fmla="*/ 1210320 h 120456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DFF5238-44B5-4CF9-B1F2-4B4069A38C7A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0DAAE68-9635-428D-85C1-B2030D70AD43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0840" cy="1769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08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5760" cy="15850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1"/>
          <p:cNvSpPr/>
          <p:nvPr/>
        </p:nvSpPr>
        <p:spPr>
          <a:xfrm>
            <a:off x="5220000" y="1118520"/>
            <a:ext cx="18694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16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29;p 2"/>
          <p:cNvSpPr/>
          <p:nvPr/>
        </p:nvSpPr>
        <p:spPr>
          <a:xfrm>
            <a:off x="1080000" y="1599480"/>
            <a:ext cx="48517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2a6099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70040" y="2231280"/>
            <a:ext cx="5643720" cy="16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If with a pure mind a person speaks or acts, happiness follows them like a never-departing shadow.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ítulo 6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agem 12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163" name="CaixaDeTexto 5"/>
          <p:cNvSpPr/>
          <p:nvPr/>
        </p:nvSpPr>
        <p:spPr>
          <a:xfrm>
            <a:off x="180000" y="900000"/>
            <a:ext cx="741888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0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2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–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y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aixaDeTexto 11"/>
          <p:cNvSpPr/>
          <p:nvPr/>
        </p:nvSpPr>
        <p:spPr>
          <a:xfrm>
            <a:off x="291960" y="1165320"/>
            <a:ext cx="76280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Levantando Exceções (raise)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o programa identifica o problema que impossibilita a continuação normal.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Nesse caso causamos o erro que pode ser capturado por um bloco try-except anterior no código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Ex: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65" name="Título 12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raise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m 1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60000" y="3565080"/>
            <a:ext cx="5980320" cy="6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aixaDeTexto 12"/>
          <p:cNvSpPr/>
          <p:nvPr/>
        </p:nvSpPr>
        <p:spPr>
          <a:xfrm>
            <a:off x="291960" y="1165320"/>
            <a:ext cx="762804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Exceções personalizadas: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não existe ou queremos personalisar o erro a ser causado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Criamos uma classe vazia que extende a classe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Exception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69" name="Título 13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raise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02560" y="2722320"/>
            <a:ext cx="5437440" cy="12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aixaDeTexto 15"/>
          <p:cNvSpPr/>
          <p:nvPr/>
        </p:nvSpPr>
        <p:spPr>
          <a:xfrm>
            <a:off x="291960" y="1165320"/>
            <a:ext cx="7628040" cy="35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á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í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õ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í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é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y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/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õ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õ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õ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á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í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!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1498e"/>
              </a:solidFill>
              <a:latin typeface="Arial"/>
            </a:endParaRPr>
          </a:p>
        </p:txBody>
      </p:sp>
      <p:sp>
        <p:nvSpPr>
          <p:cNvPr id="173" name="Título 16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14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18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13"/>
          <p:cNvSpPr/>
          <p:nvPr/>
        </p:nvSpPr>
        <p:spPr>
          <a:xfrm>
            <a:off x="180000" y="900000"/>
            <a:ext cx="7418880" cy="19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03 –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SEM USAR IA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Crie uma exceção personalizada: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a classe IdadeNegativaError herdando de Exception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uma função que valide idades positivas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Lance a exceção personalizada quando necessário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2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ixaDeTexto 2"/>
          <p:cNvSpPr/>
          <p:nvPr/>
        </p:nvSpPr>
        <p:spPr>
          <a:xfrm rot="7200">
            <a:off x="290520" y="1148400"/>
            <a:ext cx="61862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8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920" cy="360180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18"/>
          <p:cNvSpPr/>
          <p:nvPr/>
        </p:nvSpPr>
        <p:spPr>
          <a:xfrm>
            <a:off x="291960" y="159480"/>
            <a:ext cx="769212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THE UNTOLD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STORY OF THE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SOFTWARE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ENGINEERING 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COLLAPSE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https://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www.youtube.c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om/watch?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v=oDXDYjksMd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20560" y="960480"/>
            <a:ext cx="7039440" cy="407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aixaDeTexto 4"/>
          <p:cNvSpPr/>
          <p:nvPr/>
        </p:nvSpPr>
        <p:spPr>
          <a:xfrm>
            <a:off x="291960" y="1165320"/>
            <a:ext cx="7808040" cy="29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Exceções são erros que ocorrem durante 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execução de um programa, interrompendo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fluxo normal do código.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Elas são usadas para lidar com situações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inesperadas, como divisão por zero,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acesso a índices inválidos, tentativa de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abrir um arquivo que não existe, e outros.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Objetivo: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Interromper o fluxo normal do programa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algo inesperado acontece.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Permitir que o programador trate o erro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 forma controlada.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ítulo 4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ixaDeTexto 7"/>
          <p:cNvSpPr/>
          <p:nvPr/>
        </p:nvSpPr>
        <p:spPr>
          <a:xfrm>
            <a:off x="291960" y="1165320"/>
            <a:ext cx="7809120" cy="35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Tratamento de erros são divididos em duas partes: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Levantamento de exceção (raise)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o programa identifica o problema que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impossibilita a continuação normal.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Captura de exceção (try-except)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prevemos que uma sobrotina pode gerar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um erro, queremos definir uma ação corretiva ou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informar o usuário sobre o erro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ítulo 8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m 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ixaDeTexto 9"/>
          <p:cNvSpPr/>
          <p:nvPr/>
        </p:nvSpPr>
        <p:spPr>
          <a:xfrm>
            <a:off x="291960" y="1165320"/>
            <a:ext cx="636696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Tipos Comuns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ZeroDivision</a:t>
            </a: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Divisão por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zero.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ValueError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Valor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inválido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uma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operação.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TypeError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Operação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 tipo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incorreto.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IndexError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Índice fora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do intervalo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 uma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lista.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KeyError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Chave não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encontrada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um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dicionário.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FileNotFoun</a:t>
            </a: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dError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Arquivo não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encontrado.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ítulo 10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1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aixaDeTexto 1"/>
          <p:cNvSpPr/>
          <p:nvPr/>
        </p:nvSpPr>
        <p:spPr>
          <a:xfrm>
            <a:off x="291960" y="1165320"/>
            <a:ext cx="76280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Captura ou tratamento de exceções: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Após o except precisamos informar o tipo da exceção que vamos pegar (classe) ex: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except TipoExcecao: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Podemos também usar multimpos except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pegar qualquer excecão, usamos o tipo genérico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ex: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except Exception: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ítulo 5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try/except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509040" y="3183480"/>
            <a:ext cx="4170960" cy="18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aixaDeTexto 8"/>
          <p:cNvSpPr/>
          <p:nvPr/>
        </p:nvSpPr>
        <p:spPr>
          <a:xfrm>
            <a:off x="291960" y="1165320"/>
            <a:ext cx="762804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Captura ou tratamento de exceções: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Exceção pode conter uma mensagem de erro util, para pega-la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utilizamos o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as x </a:t>
            </a: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para capturar na variavel x a exceção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ítulo 9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try/except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1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36360" y="2720520"/>
            <a:ext cx="9143640" cy="12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aixaDeTexto 10"/>
          <p:cNvSpPr/>
          <p:nvPr/>
        </p:nvSpPr>
        <p:spPr>
          <a:xfrm>
            <a:off x="291960" y="1165320"/>
            <a:ext cx="762804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Else e Finally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Else: Executado se nenhuma exceção ocorrer.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Finally: Sempre executado, independente de erro.</a:t>
            </a:r>
            <a:endParaRPr b="0" lang="pt-BR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55" name="Título 11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try/except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m 1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920" cy="360180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63680" y="2340000"/>
            <a:ext cx="763740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7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7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160" name="CaixaDeTexto 6"/>
          <p:cNvSpPr/>
          <p:nvPr/>
        </p:nvSpPr>
        <p:spPr>
          <a:xfrm>
            <a:off x="180000" y="900000"/>
            <a:ext cx="741888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0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1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–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ú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á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á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í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6124</TotalTime>
  <Application>LibreOffice/7.5.5.2$Linux_X86_64 LibreOffice_project/50$Build-2</Application>
  <AppVersion>15.0000</AppVersion>
  <Words>283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2025-04-28T16:22:59Z</dcterms:modified>
  <cp:revision>69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